
<file path=[Content_Types].xml><?xml version="1.0" encoding="utf-8"?>
<Types xmlns="http://schemas.openxmlformats.org/package/2006/content-types">
  <Default Extension="bin" ContentType="application/vnd.openxmlformats-officedocument.oleObject"/>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theme/themeOverride1.xml" ContentType="application/vnd.openxmlformats-officedocument.themeOverrid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theme/themeOverride2.xml" ContentType="application/vnd.openxmlformats-officedocument.themeOverrid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theme/themeOverride3.xml" ContentType="application/vnd.openxmlformats-officedocument.themeOverrid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theme/themeOverride4.xml" ContentType="application/vnd.openxmlformats-officedocument.themeOverrid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theme/themeOverride5.xml" ContentType="application/vnd.openxmlformats-officedocument.themeOverride+xml"/>
  <Override PartName="/ppt/drawings/drawing1.xml" ContentType="application/vnd.openxmlformats-officedocument.drawingml.chartshapes+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theme/themeOverride6.xml" ContentType="application/vnd.openxmlformats-officedocument.themeOverrid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theme/themeOverride7.xml" ContentType="application/vnd.openxmlformats-officedocument.themeOverr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theme/themeOverride8.xml" ContentType="application/vnd.openxmlformats-officedocument.themeOverr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bookmarkIdSeed="3">
  <p:sldMasterIdLst>
    <p:sldMasterId id="2147484032" r:id="rId4"/>
  </p:sldMasterIdLst>
  <p:notesMasterIdLst>
    <p:notesMasterId r:id="rId36"/>
  </p:notesMasterIdLst>
  <p:handoutMasterIdLst>
    <p:handoutMasterId r:id="rId37"/>
  </p:handoutMasterIdLst>
  <p:sldIdLst>
    <p:sldId id="485" r:id="rId5"/>
    <p:sldId id="591" r:id="rId6"/>
    <p:sldId id="808" r:id="rId7"/>
    <p:sldId id="700" r:id="rId8"/>
    <p:sldId id="763" r:id="rId9"/>
    <p:sldId id="813" r:id="rId10"/>
    <p:sldId id="831" r:id="rId11"/>
    <p:sldId id="705" r:id="rId12"/>
    <p:sldId id="835" r:id="rId13"/>
    <p:sldId id="836" r:id="rId14"/>
    <p:sldId id="766" r:id="rId15"/>
    <p:sldId id="840" r:id="rId16"/>
    <p:sldId id="819" r:id="rId17"/>
    <p:sldId id="776" r:id="rId18"/>
    <p:sldId id="834" r:id="rId19"/>
    <p:sldId id="777" r:id="rId20"/>
    <p:sldId id="824" r:id="rId21"/>
    <p:sldId id="826" r:id="rId22"/>
    <p:sldId id="825" r:id="rId23"/>
    <p:sldId id="784" r:id="rId24"/>
    <p:sldId id="785" r:id="rId25"/>
    <p:sldId id="780" r:id="rId26"/>
    <p:sldId id="814" r:id="rId27"/>
    <p:sldId id="833" r:id="rId28"/>
    <p:sldId id="815" r:id="rId29"/>
    <p:sldId id="792" r:id="rId30"/>
    <p:sldId id="711" r:id="rId31"/>
    <p:sldId id="765" r:id="rId32"/>
    <p:sldId id="839" r:id="rId33"/>
    <p:sldId id="799" r:id="rId34"/>
    <p:sldId id="829" r:id="rId35"/>
  </p:sldIdLst>
  <p:sldSz cx="12192000" cy="6858000"/>
  <p:notesSz cx="7010400" cy="92964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39A0ED"/>
    <a:srgbClr val="FF9933"/>
    <a:srgbClr val="25597D"/>
    <a:srgbClr val="52712E"/>
    <a:srgbClr val="0070C0"/>
    <a:srgbClr val="FF0000"/>
    <a:srgbClr val="FFFFFF"/>
    <a:srgbClr val="ECD9C6"/>
    <a:srgbClr val="FAF5F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FABFCF23-3B69-468F-B69F-88F6DE6A72F2}" styleName="Medium Style 1 - Accent 5">
    <a:wholeTbl>
      <a:tcTxStyle>
        <a:fontRef idx="minor">
          <a:scrgbClr r="0" g="0" b="0"/>
        </a:fontRef>
        <a:schemeClr val="dk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a:noFill/>
            </a:ln>
          </a:insideV>
        </a:tcBdr>
        <a:fill>
          <a:solidFill>
            <a:schemeClr val="lt1"/>
          </a:solidFill>
        </a:fill>
      </a:tcStyle>
    </a:wholeTbl>
    <a:band1H>
      <a:tcStyle>
        <a:tcBdr/>
        <a:fill>
          <a:solidFill>
            <a:schemeClr val="accent5">
              <a:tint val="20000"/>
            </a:schemeClr>
          </a:solidFill>
        </a:fill>
      </a:tcStyle>
    </a:band1H>
    <a:band1V>
      <a:tcStyle>
        <a:tcBdr/>
        <a:fill>
          <a:solidFill>
            <a:schemeClr val="accent5">
              <a:tint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solidFill>
            <a:schemeClr val="lt1"/>
          </a:solidFill>
        </a:fill>
      </a:tcStyle>
    </a:lastRow>
    <a:firstRow>
      <a:tcTxStyle b="on">
        <a:fontRef idx="minor">
          <a:scrgbClr r="0" g="0" b="0"/>
        </a:fontRef>
        <a:schemeClr val="lt1"/>
      </a:tcTxStyle>
      <a:tcStyle>
        <a:tcBdr/>
        <a:fill>
          <a:solidFill>
            <a:schemeClr val="accent5"/>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6144" autoAdjust="0"/>
    <p:restoredTop sz="94249" autoAdjust="0"/>
  </p:normalViewPr>
  <p:slideViewPr>
    <p:cSldViewPr snapToGrid="0">
      <p:cViewPr varScale="1">
        <p:scale>
          <a:sx n="112" d="100"/>
          <a:sy n="112" d="100"/>
        </p:scale>
        <p:origin x="486" y="96"/>
      </p:cViewPr>
      <p:guideLst>
        <p:guide orient="horz" pos="2160"/>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viewProps" Target="viewProps.xml"/><Relationship Id="rId3" Type="http://schemas.openxmlformats.org/officeDocument/2006/relationships/customXml" Target="../customXml/item3.xml"/><Relationship Id="rId21" Type="http://schemas.openxmlformats.org/officeDocument/2006/relationships/slide" Target="slides/slide17.xml"/><Relationship Id="rId34" Type="http://schemas.openxmlformats.org/officeDocument/2006/relationships/slide" Target="slides/slide30.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presProps" Target="presProp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41"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handoutMaster" Target="handoutMasters/handoutMaster1.xml"/><Relationship Id="rId40" Type="http://schemas.openxmlformats.org/officeDocument/2006/relationships/theme" Target="theme/theme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notesMaster" Target="notesMasters/notesMaster1.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s>
</file>

<file path=ppt/charts/_rels/chart1.xml.rels><?xml version="1.0" encoding="UTF-8" standalone="yes"?>
<Relationships xmlns="http://schemas.openxmlformats.org/package/2006/relationships"><Relationship Id="rId3" Type="http://schemas.openxmlformats.org/officeDocument/2006/relationships/themeOverride" Target="../theme/themeOverride1.xml"/><Relationship Id="rId2" Type="http://schemas.microsoft.com/office/2011/relationships/chartColorStyle" Target="colors1.xml"/><Relationship Id="rId1" Type="http://schemas.microsoft.com/office/2011/relationships/chartStyle" Target="style1.xml"/><Relationship Id="rId4" Type="http://schemas.openxmlformats.org/officeDocument/2006/relationships/oleObject" Target="../embeddings/oleObject1.bin"/></Relationships>
</file>

<file path=ppt/charts/_rels/chart2.xml.rels><?xml version="1.0" encoding="UTF-8" standalone="yes"?>
<Relationships xmlns="http://schemas.openxmlformats.org/package/2006/relationships"><Relationship Id="rId3" Type="http://schemas.openxmlformats.org/officeDocument/2006/relationships/themeOverride" Target="../theme/themeOverride2.xml"/><Relationship Id="rId2" Type="http://schemas.microsoft.com/office/2011/relationships/chartColorStyle" Target="colors2.xml"/><Relationship Id="rId1" Type="http://schemas.microsoft.com/office/2011/relationships/chartStyle" Target="style2.xml"/><Relationship Id="rId4" Type="http://schemas.openxmlformats.org/officeDocument/2006/relationships/oleObject" Target="../embeddings/oleObject2.bin"/></Relationships>
</file>

<file path=ppt/charts/_rels/chart3.xml.rels><?xml version="1.0" encoding="UTF-8" standalone="yes"?>
<Relationships xmlns="http://schemas.openxmlformats.org/package/2006/relationships"><Relationship Id="rId3" Type="http://schemas.openxmlformats.org/officeDocument/2006/relationships/oleObject" Target="file:///\\bnrpdc\data\PROJECTS-HNAs\East-Central%20(Region%20G),%20MI%20-%2024-440%20(8CountyHNA)\PRESENTATION\East%20Central_Region%20G%20-%20Housing%20Issues%20Graph.xlsx" TargetMode="External"/><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themeOverride" Target="../theme/themeOverride3.xml"/><Relationship Id="rId2" Type="http://schemas.microsoft.com/office/2011/relationships/chartColorStyle" Target="colors4.xml"/><Relationship Id="rId1" Type="http://schemas.microsoft.com/office/2011/relationships/chartStyle" Target="style4.xml"/><Relationship Id="rId4" Type="http://schemas.openxmlformats.org/officeDocument/2006/relationships/oleObject" Target="../embeddings/oleObject3.bin"/></Relationships>
</file>

<file path=ppt/charts/_rels/chart5.xml.rels><?xml version="1.0" encoding="UTF-8" standalone="yes"?>
<Relationships xmlns="http://schemas.openxmlformats.org/package/2006/relationships"><Relationship Id="rId3" Type="http://schemas.openxmlformats.org/officeDocument/2006/relationships/themeOverride" Target="../theme/themeOverride4.xml"/><Relationship Id="rId2" Type="http://schemas.microsoft.com/office/2011/relationships/chartColorStyle" Target="colors5.xml"/><Relationship Id="rId1" Type="http://schemas.microsoft.com/office/2011/relationships/chartStyle" Target="style5.xml"/><Relationship Id="rId4" Type="http://schemas.openxmlformats.org/officeDocument/2006/relationships/oleObject" Target="../embeddings/oleObject4.bin"/></Relationships>
</file>

<file path=ppt/charts/_rels/chart6.xml.rels><?xml version="1.0" encoding="UTF-8" standalone="yes"?>
<Relationships xmlns="http://schemas.openxmlformats.org/package/2006/relationships"><Relationship Id="rId3" Type="http://schemas.openxmlformats.org/officeDocument/2006/relationships/themeOverride" Target="../theme/themeOverride5.xml"/><Relationship Id="rId2" Type="http://schemas.microsoft.com/office/2011/relationships/chartColorStyle" Target="colors6.xml"/><Relationship Id="rId1" Type="http://schemas.microsoft.com/office/2011/relationships/chartStyle" Target="style6.xml"/><Relationship Id="rId5" Type="http://schemas.openxmlformats.org/officeDocument/2006/relationships/chartUserShapes" Target="../drawings/drawing1.xml"/><Relationship Id="rId4" Type="http://schemas.openxmlformats.org/officeDocument/2006/relationships/oleObject" Target="../embeddings/oleObject5.bin"/></Relationships>
</file>

<file path=ppt/charts/_rels/chart7.xml.rels><?xml version="1.0" encoding="UTF-8" standalone="yes"?>
<Relationships xmlns="http://schemas.openxmlformats.org/package/2006/relationships"><Relationship Id="rId3" Type="http://schemas.openxmlformats.org/officeDocument/2006/relationships/themeOverride" Target="../theme/themeOverride6.xml"/><Relationship Id="rId2" Type="http://schemas.microsoft.com/office/2011/relationships/chartColorStyle" Target="colors7.xml"/><Relationship Id="rId1" Type="http://schemas.microsoft.com/office/2011/relationships/chartStyle" Target="style7.xml"/><Relationship Id="rId4" Type="http://schemas.openxmlformats.org/officeDocument/2006/relationships/oleObject" Target="../embeddings/oleObject6.bin"/></Relationships>
</file>

<file path=ppt/charts/_rels/chart8.xml.rels><?xml version="1.0" encoding="UTF-8" standalone="yes"?>
<Relationships xmlns="http://schemas.openxmlformats.org/package/2006/relationships"><Relationship Id="rId3" Type="http://schemas.openxmlformats.org/officeDocument/2006/relationships/oleObject" Target="file:///C:\Users\jimim\Documents\Work\East-Central%20(Region%20G),%20MI%20HNA\East-Central%20Graphs\Available%20by%20Price.xlsx" TargetMode="External"/><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themeOverride" Target="../theme/themeOverride7.xml"/><Relationship Id="rId2" Type="http://schemas.microsoft.com/office/2011/relationships/chartColorStyle" Target="colors9.xml"/><Relationship Id="rId1" Type="http://schemas.microsoft.com/office/2011/relationships/chartStyle" Target="style9.xml"/><Relationship Id="rId4" Type="http://schemas.openxmlformats.org/officeDocument/2006/relationships/oleObject" Target="../embeddings/oleObject7.bin"/></Relationships>
</file>

<file path=ppt/charts/_rels/chart10.xml.rels><?xml version="1.0" encoding="UTF-8" standalone="yes"?>
<Relationships xmlns="http://schemas.openxmlformats.org/package/2006/relationships"><Relationship Id="rId3" Type="http://schemas.openxmlformats.org/officeDocument/2006/relationships/themeOverride" Target="../theme/themeOverride8.xml"/><Relationship Id="rId2" Type="http://schemas.microsoft.com/office/2011/relationships/chartColorStyle" Target="colors10.xml"/><Relationship Id="rId1" Type="http://schemas.microsoft.com/office/2011/relationships/chartStyle" Target="style10.xml"/><Relationship Id="rId4" Type="http://schemas.openxmlformats.org/officeDocument/2006/relationships/oleObject" Target="../embeddings/oleObject8.bin"/></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1"/>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a:defRPr sz="1200" b="1" i="0" u="sng" strike="noStrike" kern="1200" spc="0" baseline="0">
                <a:solidFill>
                  <a:schemeClr val="tx1"/>
                </a:solidFill>
                <a:latin typeface="Calibri" panose="020F0502020204030204" pitchFamily="34" charset="0"/>
                <a:ea typeface="+mn-ea"/>
                <a:cs typeface="+mn-cs"/>
              </a:defRPr>
            </a:pPr>
            <a:r>
              <a:rPr lang="en-US" sz="2000" b="1" i="0" u="sng" strike="noStrike" kern="1200" spc="0" baseline="0" dirty="0">
                <a:solidFill>
                  <a:schemeClr val="tx1"/>
                </a:solidFill>
                <a:latin typeface="Calibri" panose="020F0502020204030204" pitchFamily="34" charset="0"/>
              </a:rPr>
              <a:t>Region Household Growth Trends (2010-2029)</a:t>
            </a:r>
          </a:p>
        </c:rich>
      </c:tx>
      <c:layout>
        <c:manualLayout>
          <c:xMode val="edge"/>
          <c:yMode val="edge"/>
          <c:x val="0.19720210600915028"/>
          <c:y val="4.2568613171908423E-2"/>
        </c:manualLayout>
      </c:layout>
      <c:overlay val="0"/>
      <c:spPr>
        <a:noFill/>
        <a:ln>
          <a:noFill/>
        </a:ln>
        <a:effectLst/>
      </c:spPr>
      <c:txPr>
        <a:bodyPr rot="0" spcFirstLastPara="1" vertOverflow="ellipsis" vert="horz" wrap="square" anchor="ctr" anchorCtr="1"/>
        <a:lstStyle/>
        <a:p>
          <a:pPr>
            <a:defRPr sz="1200" b="1" i="0" u="sng" strike="noStrike" kern="1200" spc="0" baseline="0">
              <a:solidFill>
                <a:schemeClr val="tx1"/>
              </a:solidFill>
              <a:latin typeface="Calibri" panose="020F0502020204030204" pitchFamily="34" charset="0"/>
              <a:ea typeface="+mn-ea"/>
              <a:cs typeface="+mn-cs"/>
            </a:defRPr>
          </a:pPr>
          <a:endParaRPr lang="en-US"/>
        </a:p>
      </c:txPr>
    </c:title>
    <c:autoTitleDeleted val="0"/>
    <c:plotArea>
      <c:layout>
        <c:manualLayout>
          <c:layoutTarget val="inner"/>
          <c:xMode val="edge"/>
          <c:yMode val="edge"/>
          <c:x val="0.11209283500153462"/>
          <c:y val="0.1497230928495242"/>
          <c:w val="0.87403431728359327"/>
          <c:h val="0.75479895874940495"/>
        </c:manualLayout>
      </c:layout>
      <c:lineChart>
        <c:grouping val="standard"/>
        <c:varyColors val="0"/>
        <c:ser>
          <c:idx val="0"/>
          <c:order val="0"/>
          <c:tx>
            <c:strRef>
              <c:f>Sheet1!$B$3</c:f>
              <c:strCache>
                <c:ptCount val="1"/>
              </c:strCache>
            </c:strRef>
          </c:tx>
          <c:spPr>
            <a:ln w="31750" cap="rnd">
              <a:solidFill>
                <a:srgbClr val="0070C0"/>
              </a:solidFill>
              <a:round/>
            </a:ln>
            <a:effectLst>
              <a:outerShdw blurRad="50800" dist="38100" dir="2700000" algn="tl" rotWithShape="0">
                <a:prstClr val="black">
                  <a:alpha val="40000"/>
                </a:prstClr>
              </a:outerShdw>
            </a:effectLst>
          </c:spPr>
          <c:marker>
            <c:symbol val="circle"/>
            <c:size val="6"/>
            <c:spPr>
              <a:solidFill>
                <a:srgbClr val="0070C0"/>
              </a:solidFill>
              <a:ln w="12700">
                <a:solidFill>
                  <a:schemeClr val="tx1"/>
                </a:solidFill>
              </a:ln>
              <a:effectLst>
                <a:outerShdw blurRad="50800" dist="38100" dir="2700000" algn="tl" rotWithShape="0">
                  <a:prstClr val="black">
                    <a:alpha val="40000"/>
                  </a:prstClr>
                </a:outerShdw>
              </a:effectLst>
            </c:spPr>
          </c:marker>
          <c:dLbls>
            <c:dLbl>
              <c:idx val="0"/>
              <c:layout>
                <c:manualLayout>
                  <c:x val="-0.10160487703409761"/>
                  <c:y val="-4.8024432301019951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07DD-4104-B7DE-937FCA9631B6}"/>
                </c:ext>
              </c:extLst>
            </c:dLbl>
            <c:dLbl>
              <c:idx val="1"/>
              <c:layout>
                <c:manualLayout>
                  <c:x val="-0.11776928928952227"/>
                  <c:y val="-4.3658574819109196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07DD-4104-B7DE-937FCA9631B6}"/>
                </c:ext>
              </c:extLst>
            </c:dLbl>
            <c:dLbl>
              <c:idx val="2"/>
              <c:layout>
                <c:manualLayout>
                  <c:x val="-0.11315088578797246"/>
                  <c:y val="-4.8024432301020027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2-07DD-4104-B7DE-937FCA9631B6}"/>
                </c:ext>
              </c:extLst>
            </c:dLbl>
            <c:dLbl>
              <c:idx val="3"/>
              <c:layout>
                <c:manualLayout>
                  <c:x val="-0.11546008753874731"/>
                  <c:y val="-3.9292717337198205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07DD-4104-B7DE-937FCA9631B6}"/>
                </c:ext>
              </c:extLst>
            </c:dLbl>
            <c:spPr>
              <a:noFill/>
              <a:ln>
                <a:noFill/>
              </a:ln>
              <a:effectLst/>
            </c:spPr>
            <c:txPr>
              <a:bodyPr rot="0" spcFirstLastPara="1" vertOverflow="ellipsis" vert="horz" wrap="square" lIns="38100" tIns="19050" rIns="38100" bIns="19050" anchor="ctr" anchorCtr="1">
                <a:spAutoFit/>
              </a:bodyPr>
              <a:lstStyle/>
              <a:p>
                <a:pPr>
                  <a:defRPr sz="2000" b="1" i="0" u="none" strike="noStrike" kern="1200" baseline="0">
                    <a:solidFill>
                      <a:schemeClr val="tx1"/>
                    </a:solidFill>
                    <a:latin typeface="Calibri" panose="020F0502020204030204" pitchFamily="34" charset="0"/>
                    <a:ea typeface="+mn-ea"/>
                    <a:cs typeface="+mn-cs"/>
                  </a:defRPr>
                </a:pPr>
                <a:endParaRPr lang="en-US"/>
              </a:p>
            </c:txPr>
            <c:dLblPos val="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numRef>
              <c:f>Sheet1!$A$4:$A$7</c:f>
              <c:numCache>
                <c:formatCode>General</c:formatCode>
                <c:ptCount val="4"/>
                <c:pt idx="0">
                  <c:v>2010</c:v>
                </c:pt>
                <c:pt idx="1">
                  <c:v>2020</c:v>
                </c:pt>
                <c:pt idx="2">
                  <c:v>2024</c:v>
                </c:pt>
                <c:pt idx="3">
                  <c:v>2029</c:v>
                </c:pt>
              </c:numCache>
            </c:numRef>
          </c:cat>
          <c:val>
            <c:numRef>
              <c:f>Sheet1!$B$4:$B$7</c:f>
              <c:numCache>
                <c:formatCode>#,##0</c:formatCode>
                <c:ptCount val="4"/>
                <c:pt idx="0">
                  <c:v>227909</c:v>
                </c:pt>
                <c:pt idx="1">
                  <c:v>228606</c:v>
                </c:pt>
                <c:pt idx="2">
                  <c:v>229862</c:v>
                </c:pt>
                <c:pt idx="3">
                  <c:v>231940</c:v>
                </c:pt>
              </c:numCache>
            </c:numRef>
          </c:val>
          <c:smooth val="0"/>
          <c:extLst>
            <c:ext xmlns:c16="http://schemas.microsoft.com/office/drawing/2014/chart" uri="{C3380CC4-5D6E-409C-BE32-E72D297353CC}">
              <c16:uniqueId val="{00000004-07DD-4104-B7DE-937FCA9631B6}"/>
            </c:ext>
          </c:extLst>
        </c:ser>
        <c:dLbls>
          <c:dLblPos val="t"/>
          <c:showLegendKey val="0"/>
          <c:showVal val="1"/>
          <c:showCatName val="0"/>
          <c:showSerName val="0"/>
          <c:showPercent val="0"/>
          <c:showBubbleSize val="0"/>
        </c:dLbls>
        <c:marker val="1"/>
        <c:smooth val="0"/>
        <c:axId val="388495056"/>
        <c:axId val="388494640"/>
      </c:lineChart>
      <c:catAx>
        <c:axId val="388495056"/>
        <c:scaling>
          <c:orientation val="minMax"/>
        </c:scaling>
        <c:delete val="0"/>
        <c:axPos val="b"/>
        <c:majorGridlines>
          <c:spPr>
            <a:ln w="9525" cap="flat" cmpd="sng" algn="ctr">
              <a:solidFill>
                <a:schemeClr val="bg1">
                  <a:lumMod val="75000"/>
                </a:schemeClr>
              </a:solidFill>
              <a:round/>
            </a:ln>
            <a:effectLst/>
          </c:spPr>
        </c:majorGridlines>
        <c:minorGridlines>
          <c:spPr>
            <a:ln w="9525" cap="flat" cmpd="sng" algn="ctr">
              <a:solidFill>
                <a:schemeClr val="bg1">
                  <a:lumMod val="75000"/>
                </a:schemeClr>
              </a:solidFill>
              <a:round/>
            </a:ln>
            <a:effectLst/>
          </c:spPr>
        </c:minorGridlines>
        <c:numFmt formatCode="General" sourceLinked="1"/>
        <c:majorTickMark val="out"/>
        <c:minorTickMark val="none"/>
        <c:tickLblPos val="low"/>
        <c:spPr>
          <a:noFill/>
          <a:ln>
            <a:noFill/>
          </a:ln>
          <a:effectLst/>
        </c:spPr>
        <c:txPr>
          <a:bodyPr rot="0" spcFirstLastPara="1" vertOverflow="ellipsis" wrap="square" anchor="ctr" anchorCtr="1"/>
          <a:lstStyle/>
          <a:p>
            <a:pPr>
              <a:defRPr sz="1800" b="1" i="0" u="none" strike="noStrike" kern="1200" baseline="0">
                <a:solidFill>
                  <a:schemeClr val="tx1"/>
                </a:solidFill>
                <a:latin typeface="Calibri" panose="020F0502020204030204" pitchFamily="34" charset="0"/>
                <a:ea typeface="+mn-ea"/>
                <a:cs typeface="+mn-cs"/>
              </a:defRPr>
            </a:pPr>
            <a:endParaRPr lang="en-US"/>
          </a:p>
        </c:txPr>
        <c:crossAx val="388494640"/>
        <c:crossesAt val="0"/>
        <c:auto val="1"/>
        <c:lblAlgn val="ctr"/>
        <c:lblOffset val="0"/>
        <c:noMultiLvlLbl val="0"/>
      </c:catAx>
      <c:valAx>
        <c:axId val="388494640"/>
        <c:scaling>
          <c:orientation val="minMax"/>
          <c:max val="233000"/>
          <c:min val="227000"/>
        </c:scaling>
        <c:delete val="0"/>
        <c:axPos val="l"/>
        <c:majorGridlines>
          <c:spPr>
            <a:ln w="9525" cap="flat" cmpd="sng" algn="ctr">
              <a:solidFill>
                <a:schemeClr val="bg1">
                  <a:lumMod val="75000"/>
                </a:schemeClr>
              </a:solidFill>
              <a:round/>
            </a:ln>
            <a:effectLst/>
          </c:spPr>
        </c:majorGridlines>
        <c:numFmt formatCode="#,##0" sourceLinked="1"/>
        <c:majorTickMark val="out"/>
        <c:minorTickMark val="none"/>
        <c:tickLblPos val="nextTo"/>
        <c:spPr>
          <a:noFill/>
          <a:ln>
            <a:noFill/>
          </a:ln>
          <a:effectLst/>
        </c:spPr>
        <c:txPr>
          <a:bodyPr rot="-60000000" spcFirstLastPara="1" vertOverflow="ellipsis" vert="horz" wrap="square" anchor="ctr" anchorCtr="1"/>
          <a:lstStyle/>
          <a:p>
            <a:pPr>
              <a:defRPr sz="1400" b="0" i="0" u="none" strike="noStrike" kern="1200" baseline="0">
                <a:solidFill>
                  <a:schemeClr val="tx1"/>
                </a:solidFill>
                <a:latin typeface="Calibri" panose="020F0502020204030204" pitchFamily="34" charset="0"/>
                <a:ea typeface="+mn-ea"/>
                <a:cs typeface="+mn-cs"/>
              </a:defRPr>
            </a:pPr>
            <a:endParaRPr lang="en-US"/>
          </a:p>
        </c:txPr>
        <c:crossAx val="388495056"/>
        <c:crosses val="autoZero"/>
        <c:crossBetween val="between"/>
        <c:majorUnit val="1000"/>
      </c:valAx>
      <c:spPr>
        <a:solidFill>
          <a:schemeClr val="accent3">
            <a:lumMod val="20000"/>
            <a:lumOff val="80000"/>
          </a:schemeClr>
        </a:solidFill>
        <a:ln>
          <a:solidFill>
            <a:schemeClr val="bg1">
              <a:lumMod val="75000"/>
            </a:schemeClr>
          </a:solidFill>
        </a:ln>
        <a:effectLst/>
      </c:spPr>
    </c:plotArea>
    <c:plotVisOnly val="1"/>
    <c:dispBlanksAs val="gap"/>
    <c:showDLblsOverMax val="0"/>
  </c:chart>
  <c:spPr>
    <a:solidFill>
      <a:schemeClr val="bg1"/>
    </a:solidFill>
    <a:ln w="9525" cap="flat" cmpd="sng" algn="ctr">
      <a:solidFill>
        <a:schemeClr val="bg1">
          <a:lumMod val="75000"/>
        </a:schemeClr>
      </a:solidFill>
      <a:round/>
    </a:ln>
    <a:effectLst>
      <a:outerShdw blurRad="101600" dist="101600" dir="2700000" algn="tl" rotWithShape="0">
        <a:schemeClr val="bg2">
          <a:lumMod val="10000"/>
          <a:alpha val="50000"/>
        </a:schemeClr>
      </a:outerShdw>
    </a:effectLst>
  </c:spPr>
  <c:txPr>
    <a:bodyPr/>
    <a:lstStyle/>
    <a:p>
      <a:pPr>
        <a:defRPr baseline="0">
          <a:solidFill>
            <a:schemeClr val="bg2">
              <a:lumMod val="25000"/>
            </a:schemeClr>
          </a:solidFill>
          <a:latin typeface="Times New Roman" panose="02020603050405020304" pitchFamily="18" charset="0"/>
        </a:defRPr>
      </a:pPr>
      <a:endParaRPr lang="en-US"/>
    </a:p>
  </c:txPr>
  <c:externalData r:id="rId4">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1"/>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a:defRPr sz="1920" b="0" i="0" u="none" strike="noStrike" kern="1200" spc="0" baseline="0">
                <a:solidFill>
                  <a:schemeClr val="bg2">
                    <a:lumMod val="25000"/>
                  </a:schemeClr>
                </a:solidFill>
                <a:latin typeface="Calibri" panose="020F0502020204030204" pitchFamily="34" charset="0"/>
                <a:ea typeface="+mn-ea"/>
                <a:cs typeface="Calibri" panose="020F0502020204030204" pitchFamily="34" charset="0"/>
              </a:defRPr>
            </a:pPr>
            <a:r>
              <a:rPr lang="en-US"/>
              <a:t>Region Change in Household Heads by Age (2024-2029)</a:t>
            </a:r>
          </a:p>
        </c:rich>
      </c:tx>
      <c:layout>
        <c:manualLayout>
          <c:xMode val="edge"/>
          <c:yMode val="edge"/>
          <c:x val="0.17975138524351122"/>
          <c:y val="3.1280489938757657E-2"/>
        </c:manualLayout>
      </c:layout>
      <c:overlay val="0"/>
      <c:spPr>
        <a:noFill/>
        <a:ln>
          <a:noFill/>
        </a:ln>
        <a:effectLst/>
      </c:spPr>
      <c:txPr>
        <a:bodyPr rot="0" spcFirstLastPara="1" vertOverflow="ellipsis" vert="horz" wrap="square" anchor="ctr" anchorCtr="1"/>
        <a:lstStyle/>
        <a:p>
          <a:pPr>
            <a:defRPr sz="1920" b="0" i="0" u="none" strike="noStrike" kern="1200" spc="0" baseline="0">
              <a:solidFill>
                <a:schemeClr val="bg2">
                  <a:lumMod val="25000"/>
                </a:schemeClr>
              </a:solidFill>
              <a:latin typeface="Calibri" panose="020F0502020204030204" pitchFamily="34" charset="0"/>
              <a:ea typeface="+mn-ea"/>
              <a:cs typeface="Calibri" panose="020F0502020204030204" pitchFamily="34" charset="0"/>
            </a:defRPr>
          </a:pPr>
          <a:endParaRPr lang="en-US"/>
        </a:p>
      </c:txPr>
    </c:title>
    <c:autoTitleDeleted val="0"/>
    <c:plotArea>
      <c:layout>
        <c:manualLayout>
          <c:layoutTarget val="inner"/>
          <c:xMode val="edge"/>
          <c:yMode val="edge"/>
          <c:x val="9.1313611840186645E-2"/>
          <c:y val="0.15492493438320207"/>
          <c:w val="0.8774363881598134"/>
          <c:h val="0.74056377952755892"/>
        </c:manualLayout>
      </c:layout>
      <c:barChart>
        <c:barDir val="bar"/>
        <c:grouping val="clustered"/>
        <c:varyColors val="0"/>
        <c:ser>
          <c:idx val="0"/>
          <c:order val="0"/>
          <c:tx>
            <c:strRef>
              <c:f>Sheet1!$A$4</c:f>
              <c:strCache>
                <c:ptCount val="1"/>
                <c:pt idx="0">
                  <c:v>SSA</c:v>
                </c:pt>
              </c:strCache>
            </c:strRef>
          </c:tx>
          <c:spPr>
            <a:solidFill>
              <a:srgbClr val="0070C0"/>
            </a:solidFill>
            <a:ln>
              <a:noFill/>
            </a:ln>
            <a:effectLst>
              <a:outerShdw blurRad="50800" dist="38100" dir="2700000" algn="tl" rotWithShape="0">
                <a:prstClr val="black">
                  <a:alpha val="40000"/>
                </a:prstClr>
              </a:outerShdw>
            </a:effectLst>
          </c:spPr>
          <c:invertIfNegative val="0"/>
          <c:dLbls>
            <c:dLbl>
              <c:idx val="0"/>
              <c:spPr>
                <a:noFill/>
                <a:ln>
                  <a:noFill/>
                </a:ln>
                <a:effectLst/>
              </c:spPr>
              <c:txPr>
                <a:bodyPr rot="0" spcFirstLastPara="1" vertOverflow="ellipsis" vert="horz" wrap="square" anchor="ctr" anchorCtr="1"/>
                <a:lstStyle/>
                <a:p>
                  <a:pPr>
                    <a:defRPr sz="1600" b="0" i="0" u="none" strike="noStrike" kern="1200" baseline="0">
                      <a:solidFill>
                        <a:schemeClr val="bg1">
                          <a:lumMod val="95000"/>
                        </a:schemeClr>
                      </a:solidFill>
                      <a:latin typeface="Calibri" panose="020F0502020204030204" pitchFamily="34" charset="0"/>
                      <a:ea typeface="+mn-ea"/>
                      <a:cs typeface="Calibri" panose="020F0502020204030204" pitchFamily="34" charset="0"/>
                    </a:defRPr>
                  </a:pPr>
                  <a:endParaRPr lang="en-US"/>
                </a:p>
              </c:txPr>
              <c:dLblPos val="inEnd"/>
              <c:showLegendKey val="0"/>
              <c:showVal val="1"/>
              <c:showCatName val="0"/>
              <c:showSerName val="0"/>
              <c:showPercent val="0"/>
              <c:showBubbleSize val="0"/>
              <c:extLst>
                <c:ext xmlns:c16="http://schemas.microsoft.com/office/drawing/2014/chart" uri="{C3380CC4-5D6E-409C-BE32-E72D297353CC}">
                  <c16:uniqueId val="{00000007-4E87-433D-A05A-18E1A75B3DAE}"/>
                </c:ext>
              </c:extLst>
            </c:dLbl>
            <c:dLbl>
              <c:idx val="1"/>
              <c:spPr>
                <a:noFill/>
                <a:ln>
                  <a:noFill/>
                </a:ln>
                <a:effectLst/>
              </c:spPr>
              <c:txPr>
                <a:bodyPr rot="0" spcFirstLastPara="1" vertOverflow="ellipsis" vert="horz" wrap="square" anchor="ctr" anchorCtr="1"/>
                <a:lstStyle/>
                <a:p>
                  <a:pPr>
                    <a:defRPr sz="1600" b="0" i="0" u="none" strike="noStrike" kern="1200" baseline="0">
                      <a:solidFill>
                        <a:schemeClr val="bg1">
                          <a:lumMod val="95000"/>
                        </a:schemeClr>
                      </a:solidFill>
                      <a:latin typeface="Calibri" panose="020F0502020204030204" pitchFamily="34" charset="0"/>
                      <a:ea typeface="+mn-ea"/>
                      <a:cs typeface="Calibri" panose="020F0502020204030204" pitchFamily="34" charset="0"/>
                    </a:defRPr>
                  </a:pPr>
                  <a:endParaRPr lang="en-US"/>
                </a:p>
              </c:txPr>
              <c:dLblPos val="inEnd"/>
              <c:showLegendKey val="0"/>
              <c:showVal val="1"/>
              <c:showCatName val="0"/>
              <c:showSerName val="0"/>
              <c:showPercent val="0"/>
              <c:showBubbleSize val="0"/>
              <c:extLst>
                <c:ext xmlns:c16="http://schemas.microsoft.com/office/drawing/2014/chart" uri="{C3380CC4-5D6E-409C-BE32-E72D297353CC}">
                  <c16:uniqueId val="{00000006-4E87-433D-A05A-18E1A75B3DAE}"/>
                </c:ext>
              </c:extLst>
            </c:dLbl>
            <c:dLbl>
              <c:idx val="2"/>
              <c:spPr>
                <a:noFill/>
                <a:ln>
                  <a:noFill/>
                </a:ln>
                <a:effectLst/>
              </c:spPr>
              <c:txPr>
                <a:bodyPr rot="0" spcFirstLastPara="1" vertOverflow="ellipsis" vert="horz" wrap="square" anchor="ctr" anchorCtr="1"/>
                <a:lstStyle/>
                <a:p>
                  <a:pPr>
                    <a:defRPr sz="1600" b="0" i="0" u="none" strike="noStrike" kern="1200" baseline="0">
                      <a:solidFill>
                        <a:schemeClr val="bg1">
                          <a:lumMod val="95000"/>
                        </a:schemeClr>
                      </a:solidFill>
                      <a:latin typeface="Calibri" panose="020F0502020204030204" pitchFamily="34" charset="0"/>
                      <a:ea typeface="+mn-ea"/>
                      <a:cs typeface="Calibri" panose="020F0502020204030204" pitchFamily="34" charset="0"/>
                    </a:defRPr>
                  </a:pPr>
                  <a:endParaRPr lang="en-US"/>
                </a:p>
              </c:txPr>
              <c:dLblPos val="inEnd"/>
              <c:showLegendKey val="0"/>
              <c:showVal val="1"/>
              <c:showCatName val="0"/>
              <c:showSerName val="0"/>
              <c:showPercent val="0"/>
              <c:showBubbleSize val="0"/>
              <c:extLst>
                <c:ext xmlns:c16="http://schemas.microsoft.com/office/drawing/2014/chart" uri="{C3380CC4-5D6E-409C-BE32-E72D297353CC}">
                  <c16:uniqueId val="{00000005-4E87-433D-A05A-18E1A75B3DAE}"/>
                </c:ext>
              </c:extLst>
            </c:dLbl>
            <c:dLbl>
              <c:idx val="3"/>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4E87-433D-A05A-18E1A75B3DAE}"/>
                </c:ext>
              </c:extLst>
            </c:dLbl>
            <c:dLbl>
              <c:idx val="4"/>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4E87-433D-A05A-18E1A75B3DAE}"/>
                </c:ext>
              </c:extLst>
            </c:dLbl>
            <c:dLbl>
              <c:idx val="5"/>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2-4E87-433D-A05A-18E1A75B3DAE}"/>
                </c:ext>
              </c:extLst>
            </c:dLbl>
            <c:dLbl>
              <c:idx val="6"/>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4E87-433D-A05A-18E1A75B3DAE}"/>
                </c:ext>
              </c:extLst>
            </c:dLbl>
            <c:spPr>
              <a:noFill/>
              <a:ln>
                <a:noFill/>
              </a:ln>
              <a:effectLst/>
            </c:spPr>
            <c:txPr>
              <a:bodyPr rot="0" spcFirstLastPara="1" vertOverflow="ellipsis" vert="horz" wrap="square" anchor="ctr" anchorCtr="1"/>
              <a:lstStyle/>
              <a:p>
                <a:pPr>
                  <a:defRPr sz="1600" b="0" i="0" u="none" strike="noStrike" kern="1200" baseline="0">
                    <a:solidFill>
                      <a:schemeClr val="bg2">
                        <a:lumMod val="25000"/>
                      </a:schemeClr>
                    </a:solidFill>
                    <a:latin typeface="Calibri" panose="020F0502020204030204" pitchFamily="34" charset="0"/>
                    <a:ea typeface="+mn-ea"/>
                    <a:cs typeface="Calibri" panose="020F0502020204030204" pitchFamily="34" charset="0"/>
                  </a:defRPr>
                </a:pPr>
                <a:endParaRPr lang="en-US"/>
              </a:p>
            </c:txPr>
            <c:dLblPos val="inEnd"/>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Sheet1!$B$3:$H$3</c:f>
              <c:strCache>
                <c:ptCount val="7"/>
                <c:pt idx="0">
                  <c:v>75+</c:v>
                </c:pt>
                <c:pt idx="1">
                  <c:v>65-74</c:v>
                </c:pt>
                <c:pt idx="2">
                  <c:v>55-64</c:v>
                </c:pt>
                <c:pt idx="3">
                  <c:v>45-54</c:v>
                </c:pt>
                <c:pt idx="4">
                  <c:v>35-44</c:v>
                </c:pt>
                <c:pt idx="5">
                  <c:v>25-34</c:v>
                </c:pt>
                <c:pt idx="6">
                  <c:v>&lt;25</c:v>
                </c:pt>
              </c:strCache>
            </c:strRef>
          </c:cat>
          <c:val>
            <c:numRef>
              <c:f>Sheet1!$B$4:$H$4</c:f>
              <c:numCache>
                <c:formatCode>#,##0</c:formatCode>
                <c:ptCount val="7"/>
                <c:pt idx="0">
                  <c:v>5893</c:v>
                </c:pt>
                <c:pt idx="1">
                  <c:v>1450</c:v>
                </c:pt>
                <c:pt idx="2">
                  <c:v>-4998</c:v>
                </c:pt>
                <c:pt idx="3">
                  <c:v>-384</c:v>
                </c:pt>
                <c:pt idx="4">
                  <c:v>800</c:v>
                </c:pt>
                <c:pt idx="5">
                  <c:v>-9</c:v>
                </c:pt>
                <c:pt idx="6">
                  <c:v>-674</c:v>
                </c:pt>
              </c:numCache>
            </c:numRef>
          </c:val>
          <c:extLst>
            <c:ext xmlns:c16="http://schemas.microsoft.com/office/drawing/2014/chart" uri="{C3380CC4-5D6E-409C-BE32-E72D297353CC}">
              <c16:uniqueId val="{00000004-4E87-433D-A05A-18E1A75B3DAE}"/>
            </c:ext>
          </c:extLst>
        </c:ser>
        <c:dLbls>
          <c:dLblPos val="outEnd"/>
          <c:showLegendKey val="0"/>
          <c:showVal val="1"/>
          <c:showCatName val="0"/>
          <c:showSerName val="0"/>
          <c:showPercent val="0"/>
          <c:showBubbleSize val="0"/>
        </c:dLbls>
        <c:gapWidth val="50"/>
        <c:axId val="388495056"/>
        <c:axId val="388494640"/>
      </c:barChart>
      <c:catAx>
        <c:axId val="388495056"/>
        <c:scaling>
          <c:orientation val="minMax"/>
        </c:scaling>
        <c:delete val="0"/>
        <c:axPos val="l"/>
        <c:majorGridlines>
          <c:spPr>
            <a:ln w="9525" cap="flat" cmpd="sng" algn="ctr">
              <a:solidFill>
                <a:schemeClr val="bg1">
                  <a:lumMod val="75000"/>
                </a:schemeClr>
              </a:solidFill>
              <a:round/>
            </a:ln>
            <a:effectLst/>
          </c:spPr>
        </c:majorGridlines>
        <c:numFmt formatCode="General" sourceLinked="1"/>
        <c:majorTickMark val="out"/>
        <c:minorTickMark val="none"/>
        <c:tickLblPos val="low"/>
        <c:spPr>
          <a:noFill/>
          <a:ln>
            <a:noFill/>
          </a:ln>
          <a:effectLst/>
        </c:spPr>
        <c:txPr>
          <a:bodyPr rot="0" spcFirstLastPara="1" vertOverflow="ellipsis" wrap="square" anchor="ctr" anchorCtr="1"/>
          <a:lstStyle/>
          <a:p>
            <a:pPr>
              <a:defRPr sz="1600" b="0" i="0" u="none" strike="noStrike" kern="1200" baseline="0">
                <a:solidFill>
                  <a:schemeClr val="bg2">
                    <a:lumMod val="25000"/>
                  </a:schemeClr>
                </a:solidFill>
                <a:latin typeface="Calibri" panose="020F0502020204030204" pitchFamily="34" charset="0"/>
                <a:ea typeface="+mn-ea"/>
                <a:cs typeface="Calibri" panose="020F0502020204030204" pitchFamily="34" charset="0"/>
              </a:defRPr>
            </a:pPr>
            <a:endParaRPr lang="en-US"/>
          </a:p>
        </c:txPr>
        <c:crossAx val="388494640"/>
        <c:crosses val="autoZero"/>
        <c:auto val="1"/>
        <c:lblAlgn val="ctr"/>
        <c:lblOffset val="0"/>
        <c:noMultiLvlLbl val="0"/>
      </c:catAx>
      <c:valAx>
        <c:axId val="388494640"/>
        <c:scaling>
          <c:orientation val="minMax"/>
          <c:max val="6000"/>
          <c:min val="-6000"/>
        </c:scaling>
        <c:delete val="0"/>
        <c:axPos val="b"/>
        <c:majorGridlines>
          <c:spPr>
            <a:ln w="9525" cap="flat" cmpd="sng" algn="ctr">
              <a:solidFill>
                <a:schemeClr val="bg1">
                  <a:lumMod val="75000"/>
                </a:schemeClr>
              </a:solidFill>
              <a:round/>
            </a:ln>
            <a:effectLst/>
          </c:spPr>
        </c:majorGridlines>
        <c:numFmt formatCode="#,##0" sourceLinked="1"/>
        <c:majorTickMark val="out"/>
        <c:minorTickMark val="none"/>
        <c:tickLblPos val="nextTo"/>
        <c:spPr>
          <a:noFill/>
          <a:ln>
            <a:noFill/>
          </a:ln>
          <a:effectLst/>
        </c:spPr>
        <c:txPr>
          <a:bodyPr rot="-60000000" spcFirstLastPara="1" vertOverflow="ellipsis" vert="horz" wrap="square" anchor="ctr" anchorCtr="1"/>
          <a:lstStyle/>
          <a:p>
            <a:pPr>
              <a:defRPr sz="1600" b="0" i="0" u="none" strike="noStrike" kern="1200" baseline="0">
                <a:solidFill>
                  <a:schemeClr val="bg2">
                    <a:lumMod val="25000"/>
                  </a:schemeClr>
                </a:solidFill>
                <a:latin typeface="Calibri" panose="020F0502020204030204" pitchFamily="34" charset="0"/>
                <a:ea typeface="+mn-ea"/>
                <a:cs typeface="Calibri" panose="020F0502020204030204" pitchFamily="34" charset="0"/>
              </a:defRPr>
            </a:pPr>
            <a:endParaRPr lang="en-US"/>
          </a:p>
        </c:txPr>
        <c:crossAx val="388495056"/>
        <c:crosses val="autoZero"/>
        <c:crossBetween val="between"/>
        <c:majorUnit val="1500"/>
      </c:valAx>
      <c:spPr>
        <a:solidFill>
          <a:schemeClr val="accent3">
            <a:lumMod val="20000"/>
            <a:lumOff val="80000"/>
          </a:schemeClr>
        </a:solidFill>
        <a:ln>
          <a:noFill/>
        </a:ln>
        <a:effectLst/>
      </c:spPr>
    </c:plotArea>
    <c:plotVisOnly val="1"/>
    <c:dispBlanksAs val="gap"/>
    <c:showDLblsOverMax val="0"/>
  </c:chart>
  <c:spPr>
    <a:solidFill>
      <a:schemeClr val="bg1"/>
    </a:solidFill>
    <a:ln w="9525" cap="flat" cmpd="sng" algn="ctr">
      <a:solidFill>
        <a:schemeClr val="bg1">
          <a:lumMod val="50000"/>
        </a:schemeClr>
      </a:solidFill>
      <a:round/>
    </a:ln>
    <a:effectLst>
      <a:outerShdw blurRad="50800" dist="38100" dir="2700000" algn="tl" rotWithShape="0">
        <a:prstClr val="black">
          <a:alpha val="40000"/>
        </a:prstClr>
      </a:outerShdw>
    </a:effectLst>
  </c:spPr>
  <c:txPr>
    <a:bodyPr/>
    <a:lstStyle/>
    <a:p>
      <a:pPr>
        <a:defRPr sz="1600" baseline="0">
          <a:solidFill>
            <a:schemeClr val="bg2">
              <a:lumMod val="25000"/>
            </a:schemeClr>
          </a:solidFill>
          <a:latin typeface="Calibri" panose="020F0502020204030204" pitchFamily="34" charset="0"/>
          <a:cs typeface="Calibri" panose="020F0502020204030204" pitchFamily="34" charset="0"/>
        </a:defRPr>
      </a:pPr>
      <a:endParaRPr lang="en-US"/>
    </a:p>
  </c:txPr>
  <c:externalData r:id="rId4">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1"/>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600" b="0" i="0" u="none" strike="noStrike" kern="1200" spc="0" baseline="0">
                <a:solidFill>
                  <a:schemeClr val="tx1"/>
                </a:solidFill>
                <a:latin typeface="Calibri" panose="020F0502020204030204" pitchFamily="34" charset="0"/>
                <a:ea typeface="Calibri" panose="020F0502020204030204" pitchFamily="34" charset="0"/>
                <a:cs typeface="Calibri" panose="020F0502020204030204" pitchFamily="34" charset="0"/>
              </a:defRPr>
            </a:pPr>
            <a:r>
              <a:rPr lang="en-US" sz="1600" b="1" u="sng" dirty="0">
                <a:solidFill>
                  <a:schemeClr val="tx1"/>
                </a:solidFill>
              </a:rPr>
              <a:t>Region G Substandard &amp; Cost Burdened Housing </a:t>
            </a:r>
          </a:p>
          <a:p>
            <a:pPr>
              <a:defRPr sz="1600"/>
            </a:pPr>
            <a:r>
              <a:rPr lang="en-US" sz="1600" b="1" u="sng" dirty="0">
                <a:solidFill>
                  <a:schemeClr val="tx1"/>
                </a:solidFill>
              </a:rPr>
              <a:t>Units by Tenure</a:t>
            </a:r>
          </a:p>
        </c:rich>
      </c:tx>
      <c:overlay val="0"/>
      <c:spPr>
        <a:noFill/>
        <a:ln>
          <a:noFill/>
        </a:ln>
        <a:effectLst/>
      </c:spPr>
      <c:txPr>
        <a:bodyPr rot="0" spcFirstLastPara="1" vertOverflow="ellipsis" vert="horz" wrap="square" anchor="ctr" anchorCtr="1"/>
        <a:lstStyle/>
        <a:p>
          <a:pPr>
            <a:defRPr sz="1600" b="0" i="0" u="none" strike="noStrike" kern="1200" spc="0" baseline="0">
              <a:solidFill>
                <a:schemeClr val="tx1"/>
              </a:solidFill>
              <a:latin typeface="Calibri" panose="020F0502020204030204" pitchFamily="34" charset="0"/>
              <a:ea typeface="Calibri" panose="020F0502020204030204" pitchFamily="34" charset="0"/>
              <a:cs typeface="Calibri" panose="020F0502020204030204" pitchFamily="34" charset="0"/>
            </a:defRPr>
          </a:pPr>
          <a:endParaRPr lang="en-US"/>
        </a:p>
      </c:txPr>
    </c:title>
    <c:autoTitleDeleted val="0"/>
    <c:plotArea>
      <c:layout>
        <c:manualLayout>
          <c:layoutTarget val="inner"/>
          <c:xMode val="edge"/>
          <c:yMode val="edge"/>
          <c:x val="0.12116907261592301"/>
          <c:y val="0.30165573053368328"/>
          <c:w val="0.84827537182852142"/>
          <c:h val="0.57374526100904044"/>
        </c:manualLayout>
      </c:layout>
      <c:barChart>
        <c:barDir val="col"/>
        <c:grouping val="clustered"/>
        <c:varyColors val="0"/>
        <c:ser>
          <c:idx val="0"/>
          <c:order val="0"/>
          <c:tx>
            <c:strRef>
              <c:f>Sheet1!$A$2</c:f>
              <c:strCache>
                <c:ptCount val="1"/>
                <c:pt idx="0">
                  <c:v>Renter</c:v>
                </c:pt>
              </c:strCache>
            </c:strRef>
          </c:tx>
          <c:spPr>
            <a:solidFill>
              <a:srgbClr val="203864"/>
            </a:solidFill>
            <a:ln>
              <a:noFill/>
            </a:ln>
            <a:effectLst>
              <a:outerShdw blurRad="50800" dist="38100" dir="2700000" algn="tl" rotWithShape="0">
                <a:prstClr val="black">
                  <a:alpha val="40000"/>
                </a:prstClr>
              </a:outerShdw>
            </a:effectLst>
          </c:spPr>
          <c:invertIfNegative val="0"/>
          <c:dLbls>
            <c:dLbl>
              <c:idx val="1"/>
              <c:spPr>
                <a:noFill/>
                <a:ln>
                  <a:noFill/>
                </a:ln>
                <a:effectLst/>
              </c:spPr>
              <c:txPr>
                <a:bodyPr rot="0" spcFirstLastPara="1" vertOverflow="ellipsis" vert="horz" wrap="square" lIns="38100" tIns="19050" rIns="38100" bIns="19050" anchor="ctr" anchorCtr="1">
                  <a:spAutoFit/>
                </a:bodyPr>
                <a:lstStyle/>
                <a:p>
                  <a:pPr>
                    <a:defRPr sz="1800" b="1" i="0" u="none" strike="noStrike" kern="1200" baseline="0">
                      <a:solidFill>
                        <a:schemeClr val="bg1"/>
                      </a:solidFill>
                      <a:latin typeface="Calibri" panose="020F0502020204030204" pitchFamily="34" charset="0"/>
                      <a:ea typeface="Calibri" panose="020F0502020204030204" pitchFamily="34" charset="0"/>
                      <a:cs typeface="Calibri" panose="020F0502020204030204" pitchFamily="34" charset="0"/>
                    </a:defRPr>
                  </a:pPr>
                  <a:endParaRPr lang="en-US"/>
                </a:p>
              </c:txPr>
              <c:dLblPos val="in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2321-463C-B0E3-870BEF8A3CB0}"/>
                </c:ext>
              </c:extLst>
            </c:dLbl>
            <c:spPr>
              <a:noFill/>
              <a:ln>
                <a:noFill/>
              </a:ln>
              <a:effectLst/>
            </c:spPr>
            <c:txPr>
              <a:bodyPr rot="0" spcFirstLastPara="1" vertOverflow="ellipsis" vert="horz" wrap="square" lIns="38100" tIns="19050" rIns="38100" bIns="19050" anchor="ctr" anchorCtr="1">
                <a:spAutoFit/>
              </a:bodyPr>
              <a:lstStyle/>
              <a:p>
                <a:pPr>
                  <a:defRPr sz="1800" b="1" i="0" u="none" strike="noStrike" kern="1200" baseline="0">
                    <a:solidFill>
                      <a:schemeClr val="tx1"/>
                    </a:solidFill>
                    <a:latin typeface="Calibri" panose="020F0502020204030204" pitchFamily="34" charset="0"/>
                    <a:ea typeface="Calibri" panose="020F0502020204030204" pitchFamily="34" charset="0"/>
                    <a:cs typeface="Calibri" panose="020F0502020204030204" pitchFamily="34"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Sheet1!$B$1:$C$1</c:f>
              <c:strCache>
                <c:ptCount val="2"/>
                <c:pt idx="0">
                  <c:v>Substandard</c:v>
                </c:pt>
                <c:pt idx="1">
                  <c:v>Cost Burdened</c:v>
                </c:pt>
              </c:strCache>
            </c:strRef>
          </c:cat>
          <c:val>
            <c:numRef>
              <c:f>Sheet1!$B$2:$C$2</c:f>
              <c:numCache>
                <c:formatCode>#,##0</c:formatCode>
                <c:ptCount val="2"/>
                <c:pt idx="0">
                  <c:v>2185</c:v>
                </c:pt>
                <c:pt idx="1">
                  <c:v>26406</c:v>
                </c:pt>
              </c:numCache>
            </c:numRef>
          </c:val>
          <c:extLst>
            <c:ext xmlns:c16="http://schemas.microsoft.com/office/drawing/2014/chart" uri="{C3380CC4-5D6E-409C-BE32-E72D297353CC}">
              <c16:uniqueId val="{00000001-2321-463C-B0E3-870BEF8A3CB0}"/>
            </c:ext>
          </c:extLst>
        </c:ser>
        <c:ser>
          <c:idx val="1"/>
          <c:order val="1"/>
          <c:tx>
            <c:strRef>
              <c:f>Sheet1!$A$3</c:f>
              <c:strCache>
                <c:ptCount val="1"/>
                <c:pt idx="0">
                  <c:v>Owner</c:v>
                </c:pt>
              </c:strCache>
            </c:strRef>
          </c:tx>
          <c:spPr>
            <a:solidFill>
              <a:srgbClr val="0070C0"/>
            </a:solidFill>
            <a:ln>
              <a:noFill/>
            </a:ln>
            <a:effectLst>
              <a:outerShdw blurRad="50800" dist="38100" dir="2700000" algn="tl" rotWithShape="0">
                <a:prstClr val="black">
                  <a:alpha val="40000"/>
                </a:prstClr>
              </a:outerShdw>
            </a:effectLst>
          </c:spPr>
          <c:invertIfNegative val="0"/>
          <c:dLbls>
            <c:dLbl>
              <c:idx val="1"/>
              <c:spPr>
                <a:noFill/>
                <a:ln>
                  <a:noFill/>
                </a:ln>
                <a:effectLst/>
              </c:spPr>
              <c:txPr>
                <a:bodyPr rot="0" spcFirstLastPara="1" vertOverflow="ellipsis" vert="horz" wrap="square" lIns="38100" tIns="19050" rIns="38100" bIns="19050" anchor="ctr" anchorCtr="1">
                  <a:spAutoFit/>
                </a:bodyPr>
                <a:lstStyle/>
                <a:p>
                  <a:pPr>
                    <a:defRPr sz="1800" b="1" i="0" u="none" strike="noStrike" kern="1200" baseline="0">
                      <a:solidFill>
                        <a:schemeClr val="bg1"/>
                      </a:solidFill>
                      <a:latin typeface="Calibri" panose="020F0502020204030204" pitchFamily="34" charset="0"/>
                      <a:ea typeface="Calibri" panose="020F0502020204030204" pitchFamily="34" charset="0"/>
                      <a:cs typeface="Calibri" panose="020F0502020204030204" pitchFamily="34" charset="0"/>
                    </a:defRPr>
                  </a:pPr>
                  <a:endParaRPr lang="en-US"/>
                </a:p>
              </c:txPr>
              <c:dLblPos val="in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2-2321-463C-B0E3-870BEF8A3CB0}"/>
                </c:ext>
              </c:extLst>
            </c:dLbl>
            <c:spPr>
              <a:noFill/>
              <a:ln>
                <a:noFill/>
              </a:ln>
              <a:effectLst/>
            </c:spPr>
            <c:txPr>
              <a:bodyPr rot="0" spcFirstLastPara="1" vertOverflow="ellipsis" vert="horz" wrap="square" lIns="38100" tIns="19050" rIns="38100" bIns="19050" anchor="ctr" anchorCtr="1">
                <a:spAutoFit/>
              </a:bodyPr>
              <a:lstStyle/>
              <a:p>
                <a:pPr>
                  <a:defRPr sz="1800" b="1" i="0" u="none" strike="noStrike" kern="1200" baseline="0">
                    <a:solidFill>
                      <a:schemeClr val="tx1"/>
                    </a:solidFill>
                    <a:latin typeface="Calibri" panose="020F0502020204030204" pitchFamily="34" charset="0"/>
                    <a:ea typeface="Calibri" panose="020F0502020204030204" pitchFamily="34" charset="0"/>
                    <a:cs typeface="Calibri" panose="020F0502020204030204" pitchFamily="34"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Sheet1!$B$1:$C$1</c:f>
              <c:strCache>
                <c:ptCount val="2"/>
                <c:pt idx="0">
                  <c:v>Substandard</c:v>
                </c:pt>
                <c:pt idx="1">
                  <c:v>Cost Burdened</c:v>
                </c:pt>
              </c:strCache>
            </c:strRef>
          </c:cat>
          <c:val>
            <c:numRef>
              <c:f>Sheet1!$B$3:$C$3</c:f>
              <c:numCache>
                <c:formatCode>#,##0</c:formatCode>
                <c:ptCount val="2"/>
                <c:pt idx="0">
                  <c:v>3400</c:v>
                </c:pt>
                <c:pt idx="1">
                  <c:v>30504</c:v>
                </c:pt>
              </c:numCache>
            </c:numRef>
          </c:val>
          <c:extLst>
            <c:ext xmlns:c16="http://schemas.microsoft.com/office/drawing/2014/chart" uri="{C3380CC4-5D6E-409C-BE32-E72D297353CC}">
              <c16:uniqueId val="{00000003-2321-463C-B0E3-870BEF8A3CB0}"/>
            </c:ext>
          </c:extLst>
        </c:ser>
        <c:dLbls>
          <c:showLegendKey val="0"/>
          <c:showVal val="0"/>
          <c:showCatName val="0"/>
          <c:showSerName val="0"/>
          <c:showPercent val="0"/>
          <c:showBubbleSize val="0"/>
        </c:dLbls>
        <c:gapWidth val="100"/>
        <c:axId val="1308171504"/>
        <c:axId val="1308177264"/>
      </c:barChart>
      <c:catAx>
        <c:axId val="1308171504"/>
        <c:scaling>
          <c:orientation val="minMax"/>
        </c:scaling>
        <c:delete val="0"/>
        <c:axPos val="b"/>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w="9525" cap="flat" cmpd="sng" algn="ctr">
            <a:solidFill>
              <a:schemeClr val="bg1">
                <a:lumMod val="85000"/>
              </a:schemeClr>
            </a:solidFill>
            <a:round/>
          </a:ln>
          <a:effectLst/>
        </c:spPr>
        <c:txPr>
          <a:bodyPr rot="-60000000" spcFirstLastPara="1" vertOverflow="ellipsis" vert="horz" wrap="square" anchor="ctr" anchorCtr="1"/>
          <a:lstStyle/>
          <a:p>
            <a:pPr>
              <a:defRPr sz="1800" b="1" i="0" u="none" strike="noStrike" kern="1200" baseline="0">
                <a:solidFill>
                  <a:schemeClr val="tx1"/>
                </a:solidFill>
                <a:latin typeface="Calibri" panose="020F0502020204030204" pitchFamily="34" charset="0"/>
                <a:ea typeface="Calibri" panose="020F0502020204030204" pitchFamily="34" charset="0"/>
                <a:cs typeface="Calibri" panose="020F0502020204030204" pitchFamily="34" charset="0"/>
              </a:defRPr>
            </a:pPr>
            <a:endParaRPr lang="en-US"/>
          </a:p>
        </c:txPr>
        <c:crossAx val="1308177264"/>
        <c:crosses val="autoZero"/>
        <c:auto val="1"/>
        <c:lblAlgn val="ctr"/>
        <c:lblOffset val="100"/>
        <c:noMultiLvlLbl val="0"/>
      </c:catAx>
      <c:valAx>
        <c:axId val="1308177264"/>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600" b="0" i="0" u="none" strike="noStrike" kern="1200" baseline="0">
                <a:solidFill>
                  <a:schemeClr val="tx1"/>
                </a:solidFill>
                <a:latin typeface="Calibri" panose="020F0502020204030204" pitchFamily="34" charset="0"/>
                <a:ea typeface="Calibri" panose="020F0502020204030204" pitchFamily="34" charset="0"/>
                <a:cs typeface="Calibri" panose="020F0502020204030204" pitchFamily="34" charset="0"/>
              </a:defRPr>
            </a:pPr>
            <a:endParaRPr lang="en-US"/>
          </a:p>
        </c:txPr>
        <c:crossAx val="1308171504"/>
        <c:crosses val="autoZero"/>
        <c:crossBetween val="between"/>
      </c:valAx>
      <c:spPr>
        <a:solidFill>
          <a:schemeClr val="bg1">
            <a:lumMod val="95000"/>
          </a:schemeClr>
        </a:solidFill>
        <a:ln>
          <a:solidFill>
            <a:schemeClr val="bg1">
              <a:lumMod val="85000"/>
            </a:schemeClr>
          </a:solidFill>
        </a:ln>
        <a:effectLst/>
      </c:spPr>
    </c:plotArea>
    <c:legend>
      <c:legendPos val="t"/>
      <c:layout>
        <c:manualLayout>
          <c:xMode val="edge"/>
          <c:yMode val="edge"/>
          <c:x val="0.27903083989501315"/>
          <c:y val="0.20916666666666667"/>
          <c:w val="0.40435345581802273"/>
          <c:h val="9.4923811606882472E-2"/>
        </c:manualLayout>
      </c:layout>
      <c:overlay val="0"/>
      <c:spPr>
        <a:noFill/>
        <a:ln>
          <a:noFill/>
        </a:ln>
        <a:effectLst/>
      </c:spPr>
      <c:txPr>
        <a:bodyPr rot="0" spcFirstLastPara="1" vertOverflow="ellipsis" vert="horz" wrap="square" anchor="ctr" anchorCtr="1"/>
        <a:lstStyle/>
        <a:p>
          <a:pPr>
            <a:defRPr sz="2000" b="0" i="0" u="none" strike="noStrike" kern="1200" baseline="0">
              <a:solidFill>
                <a:schemeClr val="tx1"/>
              </a:solidFill>
              <a:latin typeface="Calibri" panose="020F0502020204030204" pitchFamily="34" charset="0"/>
              <a:ea typeface="Calibri" panose="020F0502020204030204" pitchFamily="34" charset="0"/>
              <a:cs typeface="Calibri" panose="020F0502020204030204" pitchFamily="34" charset="0"/>
            </a:defRPr>
          </a:pPr>
          <a:endParaRPr lang="en-US"/>
        </a:p>
      </c:txPr>
    </c:legend>
    <c:plotVisOnly val="1"/>
    <c:dispBlanksAs val="gap"/>
    <c:showDLblsOverMax val="0"/>
  </c:chart>
  <c:spPr>
    <a:solidFill>
      <a:schemeClr val="bg1"/>
    </a:solidFill>
    <a:ln w="9525" cap="flat" cmpd="sng" algn="ctr">
      <a:solidFill>
        <a:schemeClr val="bg1">
          <a:lumMod val="85000"/>
        </a:schemeClr>
      </a:solidFill>
      <a:round/>
    </a:ln>
    <a:effectLst>
      <a:outerShdw blurRad="50800" dist="38100" dir="2700000" algn="tl" rotWithShape="0">
        <a:prstClr val="black">
          <a:alpha val="40000"/>
        </a:prstClr>
      </a:outerShdw>
    </a:effectLst>
  </c:spPr>
  <c:txPr>
    <a:bodyPr/>
    <a:lstStyle/>
    <a:p>
      <a:pPr>
        <a:defRPr>
          <a:solidFill>
            <a:schemeClr val="tx1"/>
          </a:solidFill>
          <a:latin typeface="Calibri" panose="020F0502020204030204" pitchFamily="34" charset="0"/>
          <a:ea typeface="Calibri" panose="020F0502020204030204" pitchFamily="34" charset="0"/>
          <a:cs typeface="Calibri" panose="020F0502020204030204" pitchFamily="34" charset="0"/>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1"/>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a:defRPr sz="1920" b="0" i="0" u="none" strike="noStrike" kern="1200" spc="0" baseline="0">
                <a:solidFill>
                  <a:schemeClr val="bg2">
                    <a:lumMod val="25000"/>
                  </a:schemeClr>
                </a:solidFill>
                <a:latin typeface="Calibri" panose="020F0502020204030204" pitchFamily="34" charset="0"/>
                <a:ea typeface="+mn-ea"/>
                <a:cs typeface="Calibri" panose="020F0502020204030204" pitchFamily="34" charset="0"/>
              </a:defRPr>
            </a:pPr>
            <a:r>
              <a:rPr lang="en-US" sz="2000" b="1" dirty="0"/>
              <a:t>Non-Conventional Rental Vacancy Rates by County/Region</a:t>
            </a:r>
          </a:p>
        </c:rich>
      </c:tx>
      <c:layout>
        <c:manualLayout>
          <c:xMode val="edge"/>
          <c:yMode val="edge"/>
          <c:x val="0.11036785063085901"/>
          <c:y val="3.9546109328923655E-2"/>
        </c:manualLayout>
      </c:layout>
      <c:overlay val="0"/>
      <c:spPr>
        <a:noFill/>
        <a:ln>
          <a:noFill/>
        </a:ln>
        <a:effectLst/>
      </c:spPr>
      <c:txPr>
        <a:bodyPr rot="0" spcFirstLastPara="1" vertOverflow="ellipsis" vert="horz" wrap="square" anchor="ctr" anchorCtr="1"/>
        <a:lstStyle/>
        <a:p>
          <a:pPr>
            <a:defRPr sz="1920" b="0" i="0" u="none" strike="noStrike" kern="1200" spc="0" baseline="0">
              <a:solidFill>
                <a:schemeClr val="bg2">
                  <a:lumMod val="25000"/>
                </a:schemeClr>
              </a:solidFill>
              <a:latin typeface="Calibri" panose="020F0502020204030204" pitchFamily="34" charset="0"/>
              <a:ea typeface="+mn-ea"/>
              <a:cs typeface="Calibri" panose="020F0502020204030204" pitchFamily="34" charset="0"/>
            </a:defRPr>
          </a:pPr>
          <a:endParaRPr lang="en-US"/>
        </a:p>
      </c:txPr>
    </c:title>
    <c:autoTitleDeleted val="0"/>
    <c:plotArea>
      <c:layout>
        <c:manualLayout>
          <c:layoutTarget val="inner"/>
          <c:xMode val="edge"/>
          <c:yMode val="edge"/>
          <c:x val="0.11429505274104888"/>
          <c:y val="0.13825824746005494"/>
          <c:w val="0.84932420325675417"/>
          <c:h val="0.75723056339585415"/>
        </c:manualLayout>
      </c:layout>
      <c:barChart>
        <c:barDir val="bar"/>
        <c:grouping val="clustered"/>
        <c:varyColors val="0"/>
        <c:ser>
          <c:idx val="0"/>
          <c:order val="0"/>
          <c:tx>
            <c:strRef>
              <c:f>Sheet1!$A$4</c:f>
              <c:strCache>
                <c:ptCount val="1"/>
                <c:pt idx="0">
                  <c:v>SSA</c:v>
                </c:pt>
              </c:strCache>
            </c:strRef>
          </c:tx>
          <c:spPr>
            <a:solidFill>
              <a:srgbClr val="25597D"/>
            </a:solidFill>
            <a:ln>
              <a:noFill/>
            </a:ln>
            <a:effectLst>
              <a:outerShdw blurRad="50800" dist="38100" dir="2700000" algn="tl" rotWithShape="0">
                <a:prstClr val="black">
                  <a:alpha val="40000"/>
                </a:prstClr>
              </a:outerShdw>
            </a:effectLst>
          </c:spPr>
          <c:invertIfNegative val="0"/>
          <c:dLbls>
            <c:spPr>
              <a:noFill/>
              <a:ln>
                <a:noFill/>
              </a:ln>
              <a:effectLst/>
            </c:spPr>
            <c:txPr>
              <a:bodyPr rot="0" spcFirstLastPara="1" vertOverflow="ellipsis" vert="horz" wrap="square" anchor="ctr" anchorCtr="1"/>
              <a:lstStyle/>
              <a:p>
                <a:pPr>
                  <a:defRPr sz="1600" b="1" i="0" u="none" strike="noStrike" kern="1200" baseline="0">
                    <a:solidFill>
                      <a:schemeClr val="bg1"/>
                    </a:solidFill>
                    <a:latin typeface="Calibri" panose="020F0502020204030204" pitchFamily="34" charset="0"/>
                    <a:ea typeface="+mn-ea"/>
                    <a:cs typeface="Calibri" panose="020F0502020204030204" pitchFamily="34" charset="0"/>
                  </a:defRPr>
                </a:pPr>
                <a:endParaRPr lang="en-US"/>
              </a:p>
            </c:txPr>
            <c:dLblPos val="inEnd"/>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Sheet1!$B$3:$J$3</c:f>
              <c:strCache>
                <c:ptCount val="9"/>
                <c:pt idx="0">
                  <c:v>Region</c:v>
                </c:pt>
                <c:pt idx="1">
                  <c:v>Saginaw</c:v>
                </c:pt>
                <c:pt idx="2">
                  <c:v>Midland</c:v>
                </c:pt>
                <c:pt idx="3">
                  <c:v>Isabella</c:v>
                </c:pt>
                <c:pt idx="4">
                  <c:v>Gratiot</c:v>
                </c:pt>
                <c:pt idx="5">
                  <c:v>Gladwin</c:v>
                </c:pt>
                <c:pt idx="6">
                  <c:v>Clare</c:v>
                </c:pt>
                <c:pt idx="7">
                  <c:v>Bay</c:v>
                </c:pt>
                <c:pt idx="8">
                  <c:v>Arenac</c:v>
                </c:pt>
              </c:strCache>
            </c:strRef>
          </c:cat>
          <c:val>
            <c:numRef>
              <c:f>Sheet1!$B$4:$J$4</c:f>
              <c:numCache>
                <c:formatCode>0.0%</c:formatCode>
                <c:ptCount val="9"/>
                <c:pt idx="0">
                  <c:v>5.0000000000000001E-3</c:v>
                </c:pt>
                <c:pt idx="1">
                  <c:v>5.0000000000000001E-3</c:v>
                </c:pt>
                <c:pt idx="2">
                  <c:v>5.0000000000000001E-3</c:v>
                </c:pt>
                <c:pt idx="3">
                  <c:v>6.0000000000000001E-3</c:v>
                </c:pt>
                <c:pt idx="4">
                  <c:v>2E-3</c:v>
                </c:pt>
                <c:pt idx="5">
                  <c:v>8.9999999999999993E-3</c:v>
                </c:pt>
                <c:pt idx="6">
                  <c:v>4.0000000000000001E-3</c:v>
                </c:pt>
                <c:pt idx="7">
                  <c:v>4.0000000000000001E-3</c:v>
                </c:pt>
                <c:pt idx="8">
                  <c:v>8.0000000000000002E-3</c:v>
                </c:pt>
              </c:numCache>
            </c:numRef>
          </c:val>
          <c:extLst>
            <c:ext xmlns:c16="http://schemas.microsoft.com/office/drawing/2014/chart" uri="{C3380CC4-5D6E-409C-BE32-E72D297353CC}">
              <c16:uniqueId val="{00000000-B85C-4E29-A4DB-AAF16EB22084}"/>
            </c:ext>
          </c:extLst>
        </c:ser>
        <c:dLbls>
          <c:dLblPos val="outEnd"/>
          <c:showLegendKey val="0"/>
          <c:showVal val="1"/>
          <c:showCatName val="0"/>
          <c:showSerName val="0"/>
          <c:showPercent val="0"/>
          <c:showBubbleSize val="0"/>
        </c:dLbls>
        <c:gapWidth val="50"/>
        <c:axId val="388495056"/>
        <c:axId val="388494640"/>
      </c:barChart>
      <c:catAx>
        <c:axId val="388495056"/>
        <c:scaling>
          <c:orientation val="minMax"/>
        </c:scaling>
        <c:delete val="0"/>
        <c:axPos val="l"/>
        <c:majorGridlines>
          <c:spPr>
            <a:ln w="9525" cap="flat" cmpd="sng" algn="ctr">
              <a:solidFill>
                <a:schemeClr val="bg1">
                  <a:lumMod val="75000"/>
                </a:schemeClr>
              </a:solidFill>
              <a:round/>
            </a:ln>
            <a:effectLst/>
          </c:spPr>
        </c:majorGridlines>
        <c:numFmt formatCode="General" sourceLinked="1"/>
        <c:majorTickMark val="out"/>
        <c:minorTickMark val="none"/>
        <c:tickLblPos val="low"/>
        <c:spPr>
          <a:noFill/>
          <a:ln>
            <a:noFill/>
          </a:ln>
          <a:effectLst/>
        </c:spPr>
        <c:txPr>
          <a:bodyPr rot="0" spcFirstLastPara="1" vertOverflow="ellipsis" wrap="square" anchor="ctr" anchorCtr="1"/>
          <a:lstStyle/>
          <a:p>
            <a:pPr>
              <a:defRPr sz="1600" b="1" i="0" u="none" strike="noStrike" kern="1200" baseline="0">
                <a:solidFill>
                  <a:schemeClr val="bg2">
                    <a:lumMod val="25000"/>
                  </a:schemeClr>
                </a:solidFill>
                <a:latin typeface="Calibri" panose="020F0502020204030204" pitchFamily="34" charset="0"/>
                <a:ea typeface="+mn-ea"/>
                <a:cs typeface="Calibri" panose="020F0502020204030204" pitchFamily="34" charset="0"/>
              </a:defRPr>
            </a:pPr>
            <a:endParaRPr lang="en-US"/>
          </a:p>
        </c:txPr>
        <c:crossAx val="388494640"/>
        <c:crosses val="autoZero"/>
        <c:auto val="1"/>
        <c:lblAlgn val="ctr"/>
        <c:lblOffset val="0"/>
        <c:noMultiLvlLbl val="0"/>
      </c:catAx>
      <c:valAx>
        <c:axId val="388494640"/>
        <c:scaling>
          <c:orientation val="minMax"/>
          <c:max val="1.0000000000000002E-2"/>
          <c:min val="0"/>
        </c:scaling>
        <c:delete val="0"/>
        <c:axPos val="b"/>
        <c:majorGridlines>
          <c:spPr>
            <a:ln w="9525" cap="flat" cmpd="sng" algn="ctr">
              <a:solidFill>
                <a:schemeClr val="bg1">
                  <a:lumMod val="75000"/>
                </a:schemeClr>
              </a:solidFill>
              <a:round/>
            </a:ln>
            <a:effectLst/>
          </c:spPr>
        </c:majorGridlines>
        <c:numFmt formatCode="0.0%" sourceLinked="1"/>
        <c:majorTickMark val="out"/>
        <c:minorTickMark val="none"/>
        <c:tickLblPos val="nextTo"/>
        <c:spPr>
          <a:noFill/>
          <a:ln>
            <a:noFill/>
          </a:ln>
          <a:effectLst/>
        </c:spPr>
        <c:txPr>
          <a:bodyPr rot="-60000000" spcFirstLastPara="1" vertOverflow="ellipsis" vert="horz" wrap="square" anchor="ctr" anchorCtr="1"/>
          <a:lstStyle/>
          <a:p>
            <a:pPr>
              <a:defRPr sz="1600" b="0" i="0" u="none" strike="noStrike" kern="1200" baseline="0">
                <a:solidFill>
                  <a:schemeClr val="bg2">
                    <a:lumMod val="25000"/>
                  </a:schemeClr>
                </a:solidFill>
                <a:latin typeface="Calibri" panose="020F0502020204030204" pitchFamily="34" charset="0"/>
                <a:ea typeface="+mn-ea"/>
                <a:cs typeface="Calibri" panose="020F0502020204030204" pitchFamily="34" charset="0"/>
              </a:defRPr>
            </a:pPr>
            <a:endParaRPr lang="en-US"/>
          </a:p>
        </c:txPr>
        <c:crossAx val="388495056"/>
        <c:crosses val="autoZero"/>
        <c:crossBetween val="between"/>
        <c:majorUnit val="1.0000000000000002E-3"/>
      </c:valAx>
      <c:spPr>
        <a:solidFill>
          <a:schemeClr val="accent3">
            <a:lumMod val="20000"/>
            <a:lumOff val="80000"/>
          </a:schemeClr>
        </a:solidFill>
        <a:ln>
          <a:noFill/>
        </a:ln>
        <a:effectLst/>
      </c:spPr>
    </c:plotArea>
    <c:plotVisOnly val="1"/>
    <c:dispBlanksAs val="gap"/>
    <c:showDLblsOverMax val="0"/>
  </c:chart>
  <c:spPr>
    <a:solidFill>
      <a:schemeClr val="bg1"/>
    </a:solidFill>
    <a:ln w="9525" cap="flat" cmpd="sng" algn="ctr">
      <a:solidFill>
        <a:schemeClr val="bg1">
          <a:lumMod val="50000"/>
        </a:schemeClr>
      </a:solidFill>
      <a:round/>
    </a:ln>
    <a:effectLst>
      <a:outerShdw blurRad="50800" dist="38100" dir="2700000" algn="tl" rotWithShape="0">
        <a:prstClr val="black">
          <a:alpha val="40000"/>
        </a:prstClr>
      </a:outerShdw>
    </a:effectLst>
  </c:spPr>
  <c:txPr>
    <a:bodyPr/>
    <a:lstStyle/>
    <a:p>
      <a:pPr>
        <a:defRPr sz="1600" baseline="0">
          <a:solidFill>
            <a:schemeClr val="bg2">
              <a:lumMod val="25000"/>
            </a:schemeClr>
          </a:solidFill>
          <a:latin typeface="Calibri" panose="020F0502020204030204" pitchFamily="34" charset="0"/>
          <a:cs typeface="Calibri" panose="020F0502020204030204" pitchFamily="34" charset="0"/>
        </a:defRPr>
      </a:pPr>
      <a:endParaRPr lang="en-US"/>
    </a:p>
  </c:txPr>
  <c:externalData r:id="rId4">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1"/>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a:defRPr sz="1600" b="1" i="0" u="sng" strike="noStrike" kern="1200" spc="0" baseline="0">
                <a:solidFill>
                  <a:schemeClr val="tx1"/>
                </a:solidFill>
                <a:latin typeface="Calibri" panose="020F0502020204030204" pitchFamily="34" charset="0"/>
                <a:ea typeface="+mn-ea"/>
                <a:cs typeface="+mn-cs"/>
              </a:defRPr>
            </a:pPr>
            <a:r>
              <a:rPr lang="en-US" sz="1600" b="1" i="0" u="sng" baseline="0">
                <a:solidFill>
                  <a:schemeClr val="tx1"/>
                </a:solidFill>
                <a:latin typeface="Calibri" panose="020F0502020204030204" pitchFamily="34" charset="0"/>
              </a:rPr>
              <a:t>Region Annual Sales/Median Price (2022-2024)</a:t>
            </a:r>
          </a:p>
        </c:rich>
      </c:tx>
      <c:layout>
        <c:manualLayout>
          <c:xMode val="edge"/>
          <c:yMode val="edge"/>
          <c:x val="0.16242472295129776"/>
          <c:y val="2.6755839683485629E-2"/>
        </c:manualLayout>
      </c:layout>
      <c:overlay val="0"/>
      <c:spPr>
        <a:noFill/>
        <a:ln>
          <a:noFill/>
        </a:ln>
        <a:effectLst/>
      </c:spPr>
      <c:txPr>
        <a:bodyPr rot="0" spcFirstLastPara="1" vertOverflow="ellipsis" vert="horz" wrap="square" anchor="ctr" anchorCtr="1"/>
        <a:lstStyle/>
        <a:p>
          <a:pPr>
            <a:defRPr sz="1600" b="1" i="0" u="sng" strike="noStrike" kern="1200" spc="0" baseline="0">
              <a:solidFill>
                <a:schemeClr val="tx1"/>
              </a:solidFill>
              <a:latin typeface="Calibri" panose="020F0502020204030204" pitchFamily="34" charset="0"/>
              <a:ea typeface="+mn-ea"/>
              <a:cs typeface="+mn-cs"/>
            </a:defRPr>
          </a:pPr>
          <a:endParaRPr lang="en-US"/>
        </a:p>
      </c:txPr>
    </c:title>
    <c:autoTitleDeleted val="0"/>
    <c:plotArea>
      <c:layout>
        <c:manualLayout>
          <c:layoutTarget val="inner"/>
          <c:xMode val="edge"/>
          <c:yMode val="edge"/>
          <c:x val="8.1035834062408871E-2"/>
          <c:y val="0.21824621370360914"/>
          <c:w val="0.80344141878098574"/>
          <c:h val="0.69027067602062286"/>
        </c:manualLayout>
      </c:layout>
      <c:barChart>
        <c:barDir val="col"/>
        <c:grouping val="clustered"/>
        <c:varyColors val="0"/>
        <c:ser>
          <c:idx val="0"/>
          <c:order val="0"/>
          <c:tx>
            <c:strRef>
              <c:f>Sheet1!$B$3</c:f>
              <c:strCache>
                <c:ptCount val="1"/>
                <c:pt idx="0">
                  <c:v>Number Sold</c:v>
                </c:pt>
              </c:strCache>
            </c:strRef>
          </c:tx>
          <c:spPr>
            <a:solidFill>
              <a:srgbClr val="0070C0"/>
            </a:solidFill>
            <a:ln>
              <a:noFill/>
            </a:ln>
            <a:effectLst>
              <a:outerShdw blurRad="50800" dist="38100" dir="2700000" algn="tl" rotWithShape="0">
                <a:prstClr val="black">
                  <a:alpha val="40000"/>
                </a:prstClr>
              </a:outerShdw>
            </a:effectLst>
          </c:spPr>
          <c:invertIfNegative val="0"/>
          <c:dLbls>
            <c:dLbl>
              <c:idx val="2"/>
              <c:layout>
                <c:manualLayout>
                  <c:x val="8.4875562720133283E-17"/>
                  <c:y val="0.13123750427496883"/>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FC70-4BEF-B2B4-0C0A418DEFCA}"/>
                </c:ext>
              </c:extLst>
            </c:dLbl>
            <c:spPr>
              <a:noFill/>
              <a:ln>
                <a:noFill/>
              </a:ln>
              <a:effectLst/>
            </c:spPr>
            <c:txPr>
              <a:bodyPr rot="0" spcFirstLastPara="1" vertOverflow="ellipsis" vert="horz" wrap="square" lIns="38100" tIns="19050" rIns="38100" bIns="19050" anchor="ctr" anchorCtr="1">
                <a:spAutoFit/>
              </a:bodyPr>
              <a:lstStyle/>
              <a:p>
                <a:pPr>
                  <a:defRPr sz="1600" b="1" i="0" u="none" strike="noStrike" kern="1200" baseline="0">
                    <a:solidFill>
                      <a:schemeClr val="bg1"/>
                    </a:solidFill>
                    <a:latin typeface="Calibri" panose="020F0502020204030204" pitchFamily="34" charset="0"/>
                    <a:ea typeface="+mn-ea"/>
                    <a:cs typeface="+mn-cs"/>
                  </a:defRPr>
                </a:pPr>
                <a:endParaRPr lang="en-US"/>
              </a:p>
            </c:txPr>
            <c:dLblPos val="in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Sheet1!$A$4:$A$6</c:f>
              <c:numCache>
                <c:formatCode>General</c:formatCode>
                <c:ptCount val="3"/>
                <c:pt idx="0">
                  <c:v>2022</c:v>
                </c:pt>
                <c:pt idx="1">
                  <c:v>2023</c:v>
                </c:pt>
                <c:pt idx="2">
                  <c:v>2024</c:v>
                </c:pt>
              </c:numCache>
            </c:numRef>
          </c:cat>
          <c:val>
            <c:numRef>
              <c:f>Sheet1!$B$4:$B$6</c:f>
              <c:numCache>
                <c:formatCode>#,##0</c:formatCode>
                <c:ptCount val="3"/>
                <c:pt idx="0">
                  <c:v>5333</c:v>
                </c:pt>
                <c:pt idx="1">
                  <c:v>4970</c:v>
                </c:pt>
                <c:pt idx="2">
                  <c:v>5322</c:v>
                </c:pt>
              </c:numCache>
            </c:numRef>
          </c:val>
          <c:extLst>
            <c:ext xmlns:c16="http://schemas.microsoft.com/office/drawing/2014/chart" uri="{C3380CC4-5D6E-409C-BE32-E72D297353CC}">
              <c16:uniqueId val="{00000001-FC70-4BEF-B2B4-0C0A418DEFCA}"/>
            </c:ext>
          </c:extLst>
        </c:ser>
        <c:dLbls>
          <c:dLblPos val="inEnd"/>
          <c:showLegendKey val="0"/>
          <c:showVal val="1"/>
          <c:showCatName val="0"/>
          <c:showSerName val="0"/>
          <c:showPercent val="0"/>
          <c:showBubbleSize val="0"/>
        </c:dLbls>
        <c:gapWidth val="125"/>
        <c:axId val="388495056"/>
        <c:axId val="388494640"/>
      </c:barChart>
      <c:lineChart>
        <c:grouping val="standard"/>
        <c:varyColors val="0"/>
        <c:ser>
          <c:idx val="1"/>
          <c:order val="1"/>
          <c:tx>
            <c:strRef>
              <c:f>Sheet1!$C$3</c:f>
              <c:strCache>
                <c:ptCount val="1"/>
                <c:pt idx="0">
                  <c:v>Median Price</c:v>
                </c:pt>
              </c:strCache>
            </c:strRef>
          </c:tx>
          <c:spPr>
            <a:ln w="28575" cap="rnd">
              <a:solidFill>
                <a:schemeClr val="accent6"/>
              </a:solidFill>
              <a:round/>
            </a:ln>
            <a:effectLst>
              <a:outerShdw blurRad="50800" dist="38100" dir="2700000" algn="tl" rotWithShape="0">
                <a:prstClr val="black">
                  <a:alpha val="40000"/>
                </a:prstClr>
              </a:outerShdw>
            </a:effectLst>
          </c:spPr>
          <c:marker>
            <c:symbol val="diamond"/>
            <c:size val="6"/>
            <c:spPr>
              <a:solidFill>
                <a:schemeClr val="accent6"/>
              </a:solidFill>
              <a:ln w="9525">
                <a:solidFill>
                  <a:schemeClr val="tx1"/>
                </a:solidFill>
              </a:ln>
              <a:effectLst>
                <a:outerShdw blurRad="50800" dist="38100" dir="2700000" algn="tl" rotWithShape="0">
                  <a:prstClr val="black">
                    <a:alpha val="40000"/>
                  </a:prstClr>
                </a:outerShdw>
              </a:effectLst>
            </c:spPr>
          </c:marker>
          <c:dLbls>
            <c:dLbl>
              <c:idx val="0"/>
              <c:layout>
                <c:manualLayout>
                  <c:x val="-0.12500000000000003"/>
                  <c:y val="-3.1215172610424113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2-FC70-4BEF-B2B4-0C0A418DEFCA}"/>
                </c:ext>
              </c:extLst>
            </c:dLbl>
            <c:dLbl>
              <c:idx val="1"/>
              <c:layout>
                <c:manualLayout>
                  <c:x val="-0.125"/>
                  <c:y val="-2.6755862237506381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FC70-4BEF-B2B4-0C0A418DEFCA}"/>
                </c:ext>
              </c:extLst>
            </c:dLbl>
            <c:dLbl>
              <c:idx val="2"/>
              <c:layout>
                <c:manualLayout>
                  <c:x val="-1.3888888888888973E-2"/>
                  <c:y val="-2.6755862237506381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4-FC70-4BEF-B2B4-0C0A418DEFCA}"/>
                </c:ext>
              </c:extLst>
            </c:dLbl>
            <c:spPr>
              <a:noFill/>
              <a:ln>
                <a:noFill/>
              </a:ln>
              <a:effectLst/>
            </c:spPr>
            <c:txPr>
              <a:bodyPr rot="0" spcFirstLastPara="1" vertOverflow="ellipsis" vert="horz" wrap="square" lIns="38100" tIns="19050" rIns="38100" bIns="19050" anchor="ctr" anchorCtr="1">
                <a:spAutoFit/>
              </a:bodyPr>
              <a:lstStyle/>
              <a:p>
                <a:pPr>
                  <a:defRPr sz="1800" b="1" i="1" u="none" strike="noStrike" kern="1200" baseline="0">
                    <a:solidFill>
                      <a:schemeClr val="tx1"/>
                    </a:solidFill>
                    <a:latin typeface="Calibri" panose="020F050202020403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Sheet1!$A$4:$A$6</c:f>
              <c:numCache>
                <c:formatCode>General</c:formatCode>
                <c:ptCount val="3"/>
                <c:pt idx="0">
                  <c:v>2022</c:v>
                </c:pt>
                <c:pt idx="1">
                  <c:v>2023</c:v>
                </c:pt>
                <c:pt idx="2">
                  <c:v>2024</c:v>
                </c:pt>
              </c:numCache>
            </c:numRef>
          </c:cat>
          <c:val>
            <c:numRef>
              <c:f>Sheet1!$C$4:$C$6</c:f>
              <c:numCache>
                <c:formatCode>"$"#,##0_);[Red]\("$"#,##0\)</c:formatCode>
                <c:ptCount val="3"/>
                <c:pt idx="0">
                  <c:v>152000</c:v>
                </c:pt>
                <c:pt idx="1">
                  <c:v>160000</c:v>
                </c:pt>
                <c:pt idx="2">
                  <c:v>172500</c:v>
                </c:pt>
              </c:numCache>
            </c:numRef>
          </c:val>
          <c:smooth val="0"/>
          <c:extLst>
            <c:ext xmlns:c16="http://schemas.microsoft.com/office/drawing/2014/chart" uri="{C3380CC4-5D6E-409C-BE32-E72D297353CC}">
              <c16:uniqueId val="{00000005-FC70-4BEF-B2B4-0C0A418DEFCA}"/>
            </c:ext>
          </c:extLst>
        </c:ser>
        <c:dLbls>
          <c:showLegendKey val="0"/>
          <c:showVal val="1"/>
          <c:showCatName val="0"/>
          <c:showSerName val="0"/>
          <c:showPercent val="0"/>
          <c:showBubbleSize val="0"/>
        </c:dLbls>
        <c:marker val="1"/>
        <c:smooth val="0"/>
        <c:axId val="450482560"/>
        <c:axId val="414071104"/>
      </c:lineChart>
      <c:catAx>
        <c:axId val="388495056"/>
        <c:scaling>
          <c:orientation val="minMax"/>
        </c:scaling>
        <c:delete val="0"/>
        <c:axPos val="b"/>
        <c:majorGridlines>
          <c:spPr>
            <a:ln w="9525" cap="flat" cmpd="sng" algn="ctr">
              <a:solidFill>
                <a:schemeClr val="bg1">
                  <a:lumMod val="75000"/>
                </a:schemeClr>
              </a:solidFill>
              <a:round/>
            </a:ln>
            <a:effectLst/>
          </c:spPr>
        </c:majorGridlines>
        <c:numFmt formatCode="General" sourceLinked="1"/>
        <c:majorTickMark val="out"/>
        <c:minorTickMark val="none"/>
        <c:tickLblPos val="low"/>
        <c:spPr>
          <a:noFill/>
          <a:ln>
            <a:noFill/>
          </a:ln>
          <a:effectLst/>
        </c:spPr>
        <c:txPr>
          <a:bodyPr rot="0" spcFirstLastPara="1" vertOverflow="ellipsis" wrap="square" anchor="ctr" anchorCtr="1"/>
          <a:lstStyle/>
          <a:p>
            <a:pPr>
              <a:defRPr sz="1100" b="0" i="0" u="none" strike="noStrike" kern="1200" baseline="0">
                <a:solidFill>
                  <a:schemeClr val="tx1"/>
                </a:solidFill>
                <a:latin typeface="Calibri" panose="020F0502020204030204" pitchFamily="34" charset="0"/>
                <a:ea typeface="+mn-ea"/>
                <a:cs typeface="+mn-cs"/>
              </a:defRPr>
            </a:pPr>
            <a:endParaRPr lang="en-US"/>
          </a:p>
        </c:txPr>
        <c:crossAx val="388494640"/>
        <c:crosses val="autoZero"/>
        <c:auto val="1"/>
        <c:lblAlgn val="ctr"/>
        <c:lblOffset val="0"/>
        <c:noMultiLvlLbl val="0"/>
      </c:catAx>
      <c:valAx>
        <c:axId val="388494640"/>
        <c:scaling>
          <c:orientation val="minMax"/>
          <c:max val="6000"/>
          <c:min val="0"/>
        </c:scaling>
        <c:delete val="0"/>
        <c:axPos val="l"/>
        <c:majorGridlines>
          <c:spPr>
            <a:ln w="9525" cap="flat" cmpd="sng" algn="ctr">
              <a:solidFill>
                <a:schemeClr val="bg1">
                  <a:lumMod val="75000"/>
                </a:schemeClr>
              </a:solidFill>
              <a:round/>
            </a:ln>
            <a:effectLst/>
          </c:spPr>
        </c:majorGridlines>
        <c:numFmt formatCode="#,##0" sourceLinked="1"/>
        <c:majorTickMark val="out"/>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Calibri" panose="020F0502020204030204" pitchFamily="34" charset="0"/>
                <a:ea typeface="+mn-ea"/>
                <a:cs typeface="+mn-cs"/>
              </a:defRPr>
            </a:pPr>
            <a:endParaRPr lang="en-US"/>
          </a:p>
        </c:txPr>
        <c:crossAx val="388495056"/>
        <c:crosses val="autoZero"/>
        <c:crossBetween val="between"/>
        <c:majorUnit val="750"/>
      </c:valAx>
      <c:valAx>
        <c:axId val="414071104"/>
        <c:scaling>
          <c:orientation val="minMax"/>
          <c:max val="175000"/>
          <c:min val="150000"/>
        </c:scaling>
        <c:delete val="0"/>
        <c:axPos val="r"/>
        <c:numFmt formatCode="&quot;$&quot;#,##0_);[Red]\(&quot;$&quot;#,##0\)" sourceLinked="1"/>
        <c:majorTickMark val="out"/>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Calibri" panose="020F0502020204030204" pitchFamily="34" charset="0"/>
                <a:ea typeface="+mn-ea"/>
                <a:cs typeface="+mn-cs"/>
              </a:defRPr>
            </a:pPr>
            <a:endParaRPr lang="en-US"/>
          </a:p>
        </c:txPr>
        <c:crossAx val="450482560"/>
        <c:crosses val="max"/>
        <c:crossBetween val="between"/>
        <c:majorUnit val="5000"/>
      </c:valAx>
      <c:catAx>
        <c:axId val="450482560"/>
        <c:scaling>
          <c:orientation val="minMax"/>
        </c:scaling>
        <c:delete val="1"/>
        <c:axPos val="b"/>
        <c:numFmt formatCode="General" sourceLinked="1"/>
        <c:majorTickMark val="out"/>
        <c:minorTickMark val="none"/>
        <c:tickLblPos val="nextTo"/>
        <c:crossAx val="414071104"/>
        <c:crosses val="autoZero"/>
        <c:auto val="1"/>
        <c:lblAlgn val="ctr"/>
        <c:lblOffset val="100"/>
        <c:noMultiLvlLbl val="0"/>
      </c:catAx>
      <c:spPr>
        <a:solidFill>
          <a:schemeClr val="accent3">
            <a:lumMod val="20000"/>
            <a:lumOff val="80000"/>
          </a:schemeClr>
        </a:solidFill>
        <a:ln>
          <a:noFill/>
        </a:ln>
        <a:effectLst/>
      </c:spPr>
    </c:plotArea>
    <c:legend>
      <c:legendPos val="t"/>
      <c:layout>
        <c:manualLayout>
          <c:xMode val="edge"/>
          <c:yMode val="edge"/>
          <c:x val="0.25844342373869933"/>
          <c:y val="0.11505020762127745"/>
          <c:w val="0.48402376786235052"/>
          <c:h val="8.0526718291669797E-2"/>
        </c:manualLayout>
      </c:layout>
      <c:overlay val="0"/>
      <c:spPr>
        <a:noFill/>
        <a:ln>
          <a:noFill/>
        </a:ln>
        <a:effectLst/>
      </c:spPr>
      <c:txPr>
        <a:bodyPr rot="0" spcFirstLastPara="1" vertOverflow="ellipsis" vert="horz" wrap="square" anchor="ctr" anchorCtr="1"/>
        <a:lstStyle/>
        <a:p>
          <a:pPr>
            <a:defRPr sz="1400" b="1" i="0" u="none" strike="noStrike" kern="1200" baseline="0">
              <a:solidFill>
                <a:schemeClr val="tx1"/>
              </a:solidFill>
              <a:latin typeface="Calibri" panose="020F0502020204030204" pitchFamily="34" charset="0"/>
              <a:ea typeface="+mn-ea"/>
              <a:cs typeface="+mn-cs"/>
            </a:defRPr>
          </a:pPr>
          <a:endParaRPr lang="en-US"/>
        </a:p>
      </c:txPr>
    </c:legend>
    <c:plotVisOnly val="1"/>
    <c:dispBlanksAs val="gap"/>
    <c:showDLblsOverMax val="0"/>
  </c:chart>
  <c:spPr>
    <a:solidFill>
      <a:schemeClr val="bg1"/>
    </a:solidFill>
    <a:ln w="9525" cap="flat" cmpd="sng" algn="ctr">
      <a:solidFill>
        <a:schemeClr val="bg1">
          <a:lumMod val="50000"/>
        </a:schemeClr>
      </a:solidFill>
      <a:round/>
    </a:ln>
    <a:effectLst>
      <a:outerShdw blurRad="50800" dist="38100" dir="2700000" algn="tl" rotWithShape="0">
        <a:prstClr val="black">
          <a:alpha val="40000"/>
        </a:prstClr>
      </a:outerShdw>
    </a:effectLst>
  </c:spPr>
  <c:txPr>
    <a:bodyPr/>
    <a:lstStyle/>
    <a:p>
      <a:pPr>
        <a:defRPr baseline="0">
          <a:solidFill>
            <a:schemeClr val="bg2">
              <a:lumMod val="25000"/>
            </a:schemeClr>
          </a:solidFill>
          <a:latin typeface="Times New Roman" panose="02020603050405020304" pitchFamily="18" charset="0"/>
        </a:defRPr>
      </a:pPr>
      <a:endParaRPr lang="en-US"/>
    </a:p>
  </c:txPr>
  <c:externalData r:id="rId4">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1"/>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a:defRPr sz="1200" b="1" i="0" u="sng" strike="noStrike" kern="1200" spc="0" baseline="0">
                <a:solidFill>
                  <a:sysClr val="windowText" lastClr="000000"/>
                </a:solidFill>
                <a:latin typeface="Calibri" panose="020F0502020204030204" pitchFamily="34" charset="0"/>
                <a:ea typeface="Calibri" panose="020F0502020204030204" pitchFamily="34" charset="0"/>
                <a:cs typeface="Calibri" panose="020F0502020204030204" pitchFamily="34" charset="0"/>
              </a:defRPr>
            </a:pPr>
            <a:r>
              <a:rPr lang="en-US" sz="1400" b="1" u="sng" baseline="0" dirty="0"/>
              <a:t>Historical Median Sales Price by County (2022 - 2025)</a:t>
            </a:r>
          </a:p>
        </c:rich>
      </c:tx>
      <c:overlay val="0"/>
      <c:spPr>
        <a:noFill/>
        <a:ln>
          <a:noFill/>
        </a:ln>
        <a:effectLst/>
      </c:spPr>
      <c:txPr>
        <a:bodyPr rot="0" spcFirstLastPara="1" vertOverflow="ellipsis" vert="horz" wrap="square" anchor="ctr" anchorCtr="1"/>
        <a:lstStyle/>
        <a:p>
          <a:pPr>
            <a:defRPr sz="1200" b="1" i="0" u="sng" strike="noStrike" kern="1200" spc="0" baseline="0">
              <a:solidFill>
                <a:sysClr val="windowText" lastClr="000000"/>
              </a:solidFill>
              <a:latin typeface="Calibri" panose="020F0502020204030204" pitchFamily="34" charset="0"/>
              <a:ea typeface="Calibri" panose="020F0502020204030204" pitchFamily="34" charset="0"/>
              <a:cs typeface="Calibri" panose="020F0502020204030204" pitchFamily="34" charset="0"/>
            </a:defRPr>
          </a:pPr>
          <a:endParaRPr lang="en-US"/>
        </a:p>
      </c:txPr>
    </c:title>
    <c:autoTitleDeleted val="0"/>
    <c:plotArea>
      <c:layout>
        <c:manualLayout>
          <c:layoutTarget val="inner"/>
          <c:xMode val="edge"/>
          <c:yMode val="edge"/>
          <c:x val="0.11695123161151248"/>
          <c:y val="0.13663063303527737"/>
          <c:w val="0.85784831019833863"/>
          <c:h val="0.74395332212331722"/>
        </c:manualLayout>
      </c:layout>
      <c:barChart>
        <c:barDir val="col"/>
        <c:grouping val="clustered"/>
        <c:varyColors val="0"/>
        <c:ser>
          <c:idx val="0"/>
          <c:order val="0"/>
          <c:spPr>
            <a:solidFill>
              <a:srgbClr val="25597D"/>
            </a:solidFill>
            <a:ln>
              <a:solidFill>
                <a:schemeClr val="tx1"/>
              </a:solidFill>
            </a:ln>
            <a:effectLst>
              <a:outerShdw blurRad="50800" dist="38100" dir="2700000" algn="tl" rotWithShape="0">
                <a:prstClr val="black">
                  <a:alpha val="40000"/>
                </a:prstClr>
              </a:outerShdw>
            </a:effectLst>
          </c:spPr>
          <c:invertIfNegative val="0"/>
          <c:dLbls>
            <c:dLbl>
              <c:idx val="0"/>
              <c:layout>
                <c:manualLayout>
                  <c:x val="-4.2000278459447396E-17"/>
                  <c:y val="0.39349846894138235"/>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462F-42EE-AA66-E4E4E8EB068F}"/>
                </c:ext>
              </c:extLst>
            </c:dLbl>
            <c:dLbl>
              <c:idx val="1"/>
              <c:layout>
                <c:manualLayout>
                  <c:x val="0"/>
                  <c:y val="0.37768955963837852"/>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462F-42EE-AA66-E4E4E8EB068F}"/>
                </c:ext>
              </c:extLst>
            </c:dLbl>
            <c:spPr>
              <a:noFill/>
              <a:ln>
                <a:noFill/>
              </a:ln>
              <a:effectLst/>
            </c:spPr>
            <c:txPr>
              <a:bodyPr rot="-5400000" spcFirstLastPara="1" vertOverflow="ellipsis" wrap="square" lIns="38100" tIns="19050" rIns="38100" bIns="19050" anchor="ctr" anchorCtr="1">
                <a:spAutoFit/>
              </a:bodyPr>
              <a:lstStyle/>
              <a:p>
                <a:pPr>
                  <a:defRPr sz="1800" b="1" i="0" u="none" strike="noStrike" kern="1200" baseline="0">
                    <a:solidFill>
                      <a:schemeClr val="bg1"/>
                    </a:solidFill>
                    <a:latin typeface="Calibri" panose="020F0502020204030204" pitchFamily="34" charset="0"/>
                    <a:ea typeface="Calibri" panose="020F0502020204030204" pitchFamily="34" charset="0"/>
                    <a:cs typeface="Calibri" panose="020F0502020204030204" pitchFamily="34" charset="0"/>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'For-Sale'!$A$2:$A$9</c:f>
              <c:strCache>
                <c:ptCount val="8"/>
                <c:pt idx="0">
                  <c:v>Arenac</c:v>
                </c:pt>
                <c:pt idx="1">
                  <c:v>Bay</c:v>
                </c:pt>
                <c:pt idx="2">
                  <c:v>Clare</c:v>
                </c:pt>
                <c:pt idx="3">
                  <c:v>Gladwin</c:v>
                </c:pt>
                <c:pt idx="4">
                  <c:v>Gratiot</c:v>
                </c:pt>
                <c:pt idx="5">
                  <c:v>Isabella</c:v>
                </c:pt>
                <c:pt idx="6">
                  <c:v>Midland</c:v>
                </c:pt>
                <c:pt idx="7">
                  <c:v>Saginaw</c:v>
                </c:pt>
              </c:strCache>
            </c:strRef>
          </c:cat>
          <c:val>
            <c:numRef>
              <c:f>'For-Sale'!$B$2:$B$9</c:f>
              <c:numCache>
                <c:formatCode>"$"#,##0_);[Red]\("$"#,##0\)</c:formatCode>
                <c:ptCount val="8"/>
                <c:pt idx="0">
                  <c:v>153500</c:v>
                </c:pt>
                <c:pt idx="1">
                  <c:v>149900</c:v>
                </c:pt>
                <c:pt idx="2">
                  <c:v>136000</c:v>
                </c:pt>
                <c:pt idx="3">
                  <c:v>175000</c:v>
                </c:pt>
                <c:pt idx="4">
                  <c:v>151500</c:v>
                </c:pt>
                <c:pt idx="5">
                  <c:v>185000</c:v>
                </c:pt>
                <c:pt idx="6">
                  <c:v>215000</c:v>
                </c:pt>
                <c:pt idx="7">
                  <c:v>159900</c:v>
                </c:pt>
              </c:numCache>
            </c:numRef>
          </c:val>
          <c:extLst>
            <c:ext xmlns:c16="http://schemas.microsoft.com/office/drawing/2014/chart" uri="{C3380CC4-5D6E-409C-BE32-E72D297353CC}">
              <c16:uniqueId val="{00000002-462F-42EE-AA66-E4E4E8EB068F}"/>
            </c:ext>
          </c:extLst>
        </c:ser>
        <c:dLbls>
          <c:showLegendKey val="0"/>
          <c:showVal val="0"/>
          <c:showCatName val="0"/>
          <c:showSerName val="0"/>
          <c:showPercent val="0"/>
          <c:showBubbleSize val="0"/>
        </c:dLbls>
        <c:gapWidth val="50"/>
        <c:axId val="187867648"/>
        <c:axId val="187870048"/>
      </c:barChart>
      <c:lineChart>
        <c:grouping val="standard"/>
        <c:varyColors val="0"/>
        <c:ser>
          <c:idx val="1"/>
          <c:order val="1"/>
          <c:spPr>
            <a:ln w="31750" cap="rnd">
              <a:solidFill>
                <a:schemeClr val="accent6">
                  <a:lumMod val="60000"/>
                  <a:lumOff val="40000"/>
                </a:schemeClr>
              </a:solidFill>
              <a:round/>
            </a:ln>
            <a:effectLst/>
          </c:spPr>
          <c:marker>
            <c:symbol val="none"/>
          </c:marker>
          <c:cat>
            <c:strRef>
              <c:f>'For-Sale'!$A$2:$A$9</c:f>
              <c:strCache>
                <c:ptCount val="8"/>
                <c:pt idx="0">
                  <c:v>Arenac</c:v>
                </c:pt>
                <c:pt idx="1">
                  <c:v>Bay</c:v>
                </c:pt>
                <c:pt idx="2">
                  <c:v>Clare</c:v>
                </c:pt>
                <c:pt idx="3">
                  <c:v>Gladwin</c:v>
                </c:pt>
                <c:pt idx="4">
                  <c:v>Gratiot</c:v>
                </c:pt>
                <c:pt idx="5">
                  <c:v>Isabella</c:v>
                </c:pt>
                <c:pt idx="6">
                  <c:v>Midland</c:v>
                </c:pt>
                <c:pt idx="7">
                  <c:v>Saginaw</c:v>
                </c:pt>
              </c:strCache>
            </c:strRef>
          </c:cat>
          <c:val>
            <c:numRef>
              <c:f>'For-Sale'!$C$2:$C$9</c:f>
              <c:numCache>
                <c:formatCode>"$"#,##0_);[Red]\("$"#,##0\)</c:formatCode>
                <c:ptCount val="8"/>
                <c:pt idx="0">
                  <c:v>162000</c:v>
                </c:pt>
                <c:pt idx="1">
                  <c:v>162000</c:v>
                </c:pt>
                <c:pt idx="2">
                  <c:v>162000</c:v>
                </c:pt>
                <c:pt idx="3">
                  <c:v>162000</c:v>
                </c:pt>
                <c:pt idx="4">
                  <c:v>162000</c:v>
                </c:pt>
                <c:pt idx="5">
                  <c:v>162000</c:v>
                </c:pt>
                <c:pt idx="6">
                  <c:v>162000</c:v>
                </c:pt>
                <c:pt idx="7">
                  <c:v>162000</c:v>
                </c:pt>
              </c:numCache>
            </c:numRef>
          </c:val>
          <c:smooth val="0"/>
          <c:extLst>
            <c:ext xmlns:c16="http://schemas.microsoft.com/office/drawing/2014/chart" uri="{C3380CC4-5D6E-409C-BE32-E72D297353CC}">
              <c16:uniqueId val="{00000003-462F-42EE-AA66-E4E4E8EB068F}"/>
            </c:ext>
          </c:extLst>
        </c:ser>
        <c:dLbls>
          <c:showLegendKey val="0"/>
          <c:showVal val="0"/>
          <c:showCatName val="0"/>
          <c:showSerName val="0"/>
          <c:showPercent val="0"/>
          <c:showBubbleSize val="0"/>
        </c:dLbls>
        <c:marker val="1"/>
        <c:smooth val="0"/>
        <c:axId val="187867648"/>
        <c:axId val="187870048"/>
      </c:lineChart>
      <c:catAx>
        <c:axId val="187867648"/>
        <c:scaling>
          <c:orientation val="minMax"/>
        </c:scaling>
        <c:delete val="0"/>
        <c:axPos val="b"/>
        <c:numFmt formatCode="General" sourceLinked="1"/>
        <c:majorTickMark val="none"/>
        <c:minorTickMark val="none"/>
        <c:tickLblPos val="nextTo"/>
        <c:spPr>
          <a:noFill/>
          <a:ln w="9525" cap="flat" cmpd="sng" algn="ctr">
            <a:solidFill>
              <a:schemeClr val="tx1"/>
            </a:solidFill>
            <a:round/>
          </a:ln>
          <a:effectLst/>
        </c:spPr>
        <c:txPr>
          <a:bodyPr rot="-60000000" spcFirstLastPara="1" vertOverflow="ellipsis" vert="horz" wrap="square" anchor="ctr" anchorCtr="1"/>
          <a:lstStyle/>
          <a:p>
            <a:pPr>
              <a:defRPr sz="1200" b="1" i="0" u="none" strike="noStrike" kern="1200" baseline="0">
                <a:solidFill>
                  <a:sysClr val="windowText" lastClr="000000"/>
                </a:solidFill>
                <a:latin typeface="Calibri" panose="020F0502020204030204" pitchFamily="34" charset="0"/>
                <a:ea typeface="Calibri" panose="020F0502020204030204" pitchFamily="34" charset="0"/>
                <a:cs typeface="Calibri" panose="020F0502020204030204" pitchFamily="34" charset="0"/>
              </a:defRPr>
            </a:pPr>
            <a:endParaRPr lang="en-US"/>
          </a:p>
        </c:txPr>
        <c:crossAx val="187870048"/>
        <c:crosses val="autoZero"/>
        <c:auto val="1"/>
        <c:lblAlgn val="ctr"/>
        <c:lblOffset val="100"/>
        <c:noMultiLvlLbl val="0"/>
      </c:catAx>
      <c:valAx>
        <c:axId val="187870048"/>
        <c:scaling>
          <c:orientation val="minMax"/>
          <c:max val="225000"/>
        </c:scaling>
        <c:delete val="0"/>
        <c:axPos val="l"/>
        <c:majorGridlines>
          <c:spPr>
            <a:ln w="9525" cap="flat" cmpd="sng" algn="ctr">
              <a:solidFill>
                <a:schemeClr val="tx1">
                  <a:lumMod val="15000"/>
                  <a:lumOff val="85000"/>
                </a:schemeClr>
              </a:solidFill>
              <a:round/>
            </a:ln>
            <a:effectLst/>
          </c:spPr>
        </c:majorGridlines>
        <c:numFmt formatCode="&quot;$&quot;#,##0_);[Red]\(&quot;$&quot;#,##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ysClr val="windowText" lastClr="000000"/>
                </a:solidFill>
                <a:latin typeface="Calibri" panose="020F0502020204030204" pitchFamily="34" charset="0"/>
                <a:ea typeface="Calibri" panose="020F0502020204030204" pitchFamily="34" charset="0"/>
                <a:cs typeface="Calibri" panose="020F0502020204030204" pitchFamily="34" charset="0"/>
              </a:defRPr>
            </a:pPr>
            <a:endParaRPr lang="en-US"/>
          </a:p>
        </c:txPr>
        <c:crossAx val="187867648"/>
        <c:crosses val="autoZero"/>
        <c:crossBetween val="between"/>
        <c:majorUnit val="25000"/>
      </c:valAx>
      <c:spPr>
        <a:solidFill>
          <a:schemeClr val="bg1">
            <a:lumMod val="95000"/>
          </a:schemeClr>
        </a:solidFill>
        <a:ln>
          <a:solidFill>
            <a:schemeClr val="tx1"/>
          </a:solidFill>
        </a:ln>
        <a:effectLst/>
      </c:spPr>
    </c:plotArea>
    <c:plotVisOnly val="1"/>
    <c:dispBlanksAs val="gap"/>
    <c:showDLblsOverMax val="0"/>
  </c:chart>
  <c:spPr>
    <a:solidFill>
      <a:schemeClr val="bg1"/>
    </a:solidFill>
    <a:ln w="9525" cap="flat" cmpd="sng" algn="ctr">
      <a:solidFill>
        <a:schemeClr val="tx1"/>
      </a:solidFill>
      <a:round/>
    </a:ln>
    <a:effectLst>
      <a:outerShdw blurRad="50800" dist="38100" dir="2700000" algn="tl" rotWithShape="0">
        <a:prstClr val="black">
          <a:alpha val="40000"/>
        </a:prstClr>
      </a:outerShdw>
    </a:effectLst>
  </c:spPr>
  <c:txPr>
    <a:bodyPr/>
    <a:lstStyle/>
    <a:p>
      <a:pPr>
        <a:defRPr>
          <a:solidFill>
            <a:sysClr val="windowText" lastClr="000000"/>
          </a:solidFill>
          <a:latin typeface="Calibri" panose="020F0502020204030204" pitchFamily="34" charset="0"/>
          <a:ea typeface="Calibri" panose="020F0502020204030204" pitchFamily="34" charset="0"/>
          <a:cs typeface="Calibri" panose="020F0502020204030204" pitchFamily="34" charset="0"/>
        </a:defRPr>
      </a:pPr>
      <a:endParaRPr lang="en-US"/>
    </a:p>
  </c:txPr>
  <c:externalData r:id="rId4">
    <c:autoUpdate val="0"/>
  </c:externalData>
  <c:userShapes r:id="rId5"/>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1"/>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a:defRPr sz="1800" b="1" i="0" u="sng" strike="noStrike" kern="1200" spc="0" baseline="0">
                <a:solidFill>
                  <a:schemeClr val="tx1"/>
                </a:solidFill>
                <a:latin typeface="Times New Roman" panose="02020603050405020304" pitchFamily="18" charset="0"/>
                <a:ea typeface="+mn-ea"/>
                <a:cs typeface="+mn-cs"/>
              </a:defRPr>
            </a:pPr>
            <a:r>
              <a:rPr lang="en-US" sz="1800" b="1" i="0" u="sng" baseline="0">
                <a:solidFill>
                  <a:schemeClr val="tx1"/>
                </a:solidFill>
                <a:latin typeface="Calibri" panose="020F0502020204030204" pitchFamily="34" charset="0"/>
              </a:rPr>
              <a:t>Region Sales History by Price</a:t>
            </a:r>
          </a:p>
        </c:rich>
      </c:tx>
      <c:layout>
        <c:manualLayout>
          <c:xMode val="edge"/>
          <c:yMode val="edge"/>
          <c:x val="0.25286333977188635"/>
          <c:y val="1.2558274818244673E-2"/>
        </c:manualLayout>
      </c:layout>
      <c:overlay val="0"/>
      <c:spPr>
        <a:noFill/>
        <a:ln>
          <a:noFill/>
        </a:ln>
        <a:effectLst/>
      </c:spPr>
      <c:txPr>
        <a:bodyPr rot="0" spcFirstLastPara="1" vertOverflow="ellipsis" vert="horz" wrap="square" anchor="ctr" anchorCtr="1"/>
        <a:lstStyle/>
        <a:p>
          <a:pPr>
            <a:defRPr sz="1800" b="1" i="0" u="sng" strike="noStrike" kern="1200" spc="0" baseline="0">
              <a:solidFill>
                <a:schemeClr val="tx1"/>
              </a:solidFill>
              <a:latin typeface="Times New Roman" panose="02020603050405020304" pitchFamily="18" charset="0"/>
              <a:ea typeface="+mn-ea"/>
              <a:cs typeface="+mn-cs"/>
            </a:defRPr>
          </a:pPr>
          <a:endParaRPr lang="en-US"/>
        </a:p>
      </c:txPr>
    </c:title>
    <c:autoTitleDeleted val="0"/>
    <c:plotArea>
      <c:layout>
        <c:manualLayout>
          <c:layoutTarget val="inner"/>
          <c:xMode val="edge"/>
          <c:yMode val="edge"/>
          <c:x val="0.10293161271507728"/>
          <c:y val="0.13992364153380918"/>
          <c:w val="0.88593212180657344"/>
          <c:h val="0.70212139324168632"/>
        </c:manualLayout>
      </c:layout>
      <c:barChart>
        <c:barDir val="col"/>
        <c:grouping val="clustered"/>
        <c:varyColors val="0"/>
        <c:ser>
          <c:idx val="0"/>
          <c:order val="0"/>
          <c:tx>
            <c:strRef>
              <c:f>Sheet1!$B$3</c:f>
              <c:strCache>
                <c:ptCount val="1"/>
                <c:pt idx="0">
                  <c:v>PSA</c:v>
                </c:pt>
              </c:strCache>
            </c:strRef>
          </c:tx>
          <c:spPr>
            <a:solidFill>
              <a:schemeClr val="accent5">
                <a:lumMod val="50000"/>
                <a:alpha val="95000"/>
              </a:schemeClr>
            </a:solidFill>
            <a:ln>
              <a:noFill/>
            </a:ln>
            <a:effectLst>
              <a:outerShdw blurRad="50800" dist="38100" dir="2700000" algn="tl" rotWithShape="0">
                <a:prstClr val="black">
                  <a:alpha val="40000"/>
                </a:prstClr>
              </a:outerShdw>
            </a:effectLst>
          </c:spPr>
          <c:invertIfNegative val="0"/>
          <c:dLbls>
            <c:dLbl>
              <c:idx val="0"/>
              <c:layout>
                <c:manualLayout>
                  <c:x val="0"/>
                  <c:y val="3.9234311503260413E-3"/>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1F1D-4C87-BFDE-761FD4B93CA0}"/>
                </c:ext>
              </c:extLst>
            </c:dLbl>
            <c:spPr>
              <a:noFill/>
              <a:ln>
                <a:noFill/>
              </a:ln>
              <a:effectLst/>
            </c:spPr>
            <c:txPr>
              <a:bodyPr rot="0" spcFirstLastPara="1" vertOverflow="ellipsis" vert="horz" wrap="square" lIns="38100" tIns="19050" rIns="38100" bIns="19050" anchor="ctr" anchorCtr="1">
                <a:spAutoFit/>
              </a:bodyPr>
              <a:lstStyle/>
              <a:p>
                <a:pPr>
                  <a:defRPr sz="1800" b="0" i="0" u="none" strike="noStrike" kern="1200" baseline="0">
                    <a:solidFill>
                      <a:schemeClr val="tx1"/>
                    </a:solidFill>
                    <a:latin typeface="Calibri" panose="020F050202020403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Sheet1!$A$4:$A$8</c:f>
              <c:strCache>
                <c:ptCount val="5"/>
                <c:pt idx="0">
                  <c:v>Up to $199,999</c:v>
                </c:pt>
                <c:pt idx="1">
                  <c:v>$200k-
$299,999</c:v>
                </c:pt>
                <c:pt idx="2">
                  <c:v>$300k-
$399,999</c:v>
                </c:pt>
                <c:pt idx="3">
                  <c:v>$400k-
$499,999</c:v>
                </c:pt>
                <c:pt idx="4">
                  <c:v>$500,000+</c:v>
                </c:pt>
              </c:strCache>
            </c:strRef>
          </c:cat>
          <c:val>
            <c:numRef>
              <c:f>Sheet1!$B$4:$B$8</c:f>
              <c:numCache>
                <c:formatCode>#,##0</c:formatCode>
                <c:ptCount val="5"/>
                <c:pt idx="0">
                  <c:v>10561</c:v>
                </c:pt>
                <c:pt idx="1">
                  <c:v>3416</c:v>
                </c:pt>
                <c:pt idx="2">
                  <c:v>1532</c:v>
                </c:pt>
                <c:pt idx="3">
                  <c:v>537</c:v>
                </c:pt>
                <c:pt idx="4">
                  <c:v>422</c:v>
                </c:pt>
              </c:numCache>
            </c:numRef>
          </c:val>
          <c:extLst>
            <c:ext xmlns:c16="http://schemas.microsoft.com/office/drawing/2014/chart" uri="{C3380CC4-5D6E-409C-BE32-E72D297353CC}">
              <c16:uniqueId val="{00000001-1F1D-4C87-BFDE-761FD4B93CA0}"/>
            </c:ext>
          </c:extLst>
        </c:ser>
        <c:dLbls>
          <c:showLegendKey val="0"/>
          <c:showVal val="0"/>
          <c:showCatName val="0"/>
          <c:showSerName val="0"/>
          <c:showPercent val="0"/>
          <c:showBubbleSize val="0"/>
        </c:dLbls>
        <c:gapWidth val="75"/>
        <c:axId val="388495056"/>
        <c:axId val="388494640"/>
      </c:barChart>
      <c:catAx>
        <c:axId val="388495056"/>
        <c:scaling>
          <c:orientation val="minMax"/>
        </c:scaling>
        <c:delete val="0"/>
        <c:axPos val="b"/>
        <c:majorGridlines>
          <c:spPr>
            <a:ln w="9525" cap="flat" cmpd="sng" algn="ctr">
              <a:solidFill>
                <a:schemeClr val="bg1">
                  <a:lumMod val="75000"/>
                </a:schemeClr>
              </a:solidFill>
              <a:round/>
            </a:ln>
            <a:effectLst/>
          </c:spPr>
        </c:majorGridlines>
        <c:numFmt formatCode="General" sourceLinked="1"/>
        <c:majorTickMark val="out"/>
        <c:minorTickMark val="none"/>
        <c:tickLblPos val="low"/>
        <c:spPr>
          <a:noFill/>
          <a:ln>
            <a:noFill/>
          </a:ln>
          <a:effectLst/>
        </c:spPr>
        <c:txPr>
          <a:bodyPr rot="0" spcFirstLastPara="1" vertOverflow="ellipsis" wrap="square" anchor="ctr" anchorCtr="1"/>
          <a:lstStyle/>
          <a:p>
            <a:pPr>
              <a:defRPr sz="1300" b="1" i="0" u="none" strike="noStrike" kern="1200" baseline="0">
                <a:solidFill>
                  <a:schemeClr val="tx1"/>
                </a:solidFill>
                <a:latin typeface="Calibri" panose="020F0502020204030204" pitchFamily="34" charset="0"/>
                <a:ea typeface="+mn-ea"/>
                <a:cs typeface="+mn-cs"/>
              </a:defRPr>
            </a:pPr>
            <a:endParaRPr lang="en-US"/>
          </a:p>
        </c:txPr>
        <c:crossAx val="388494640"/>
        <c:crosses val="autoZero"/>
        <c:auto val="1"/>
        <c:lblAlgn val="ctr"/>
        <c:lblOffset val="0"/>
        <c:noMultiLvlLbl val="0"/>
      </c:catAx>
      <c:valAx>
        <c:axId val="388494640"/>
        <c:scaling>
          <c:orientation val="minMax"/>
          <c:max val="12000"/>
          <c:min val="0"/>
        </c:scaling>
        <c:delete val="0"/>
        <c:axPos val="l"/>
        <c:majorGridlines>
          <c:spPr>
            <a:ln w="9525" cap="flat" cmpd="sng" algn="ctr">
              <a:solidFill>
                <a:schemeClr val="bg1">
                  <a:lumMod val="75000"/>
                </a:schemeClr>
              </a:solidFill>
              <a:round/>
            </a:ln>
            <a:effectLst/>
          </c:spPr>
        </c:majorGridlines>
        <c:numFmt formatCode="#,##0" sourceLinked="0"/>
        <c:majorTickMark val="out"/>
        <c:minorTickMark val="none"/>
        <c:tickLblPos val="nextTo"/>
        <c:spPr>
          <a:noFill/>
          <a:ln>
            <a:noFill/>
          </a:ln>
          <a:effectLst/>
        </c:spPr>
        <c:txPr>
          <a:bodyPr rot="-60000000" spcFirstLastPara="1" vertOverflow="ellipsis" vert="horz" wrap="square" anchor="ctr" anchorCtr="1"/>
          <a:lstStyle/>
          <a:p>
            <a:pPr>
              <a:defRPr sz="1000" b="0" i="0" u="none" strike="noStrike" kern="1200" baseline="0">
                <a:solidFill>
                  <a:schemeClr val="tx1"/>
                </a:solidFill>
                <a:latin typeface="Calibri" panose="020F0502020204030204" pitchFamily="34" charset="0"/>
                <a:ea typeface="+mn-ea"/>
                <a:cs typeface="+mn-cs"/>
              </a:defRPr>
            </a:pPr>
            <a:endParaRPr lang="en-US"/>
          </a:p>
        </c:txPr>
        <c:crossAx val="388495056"/>
        <c:crosses val="autoZero"/>
        <c:crossBetween val="between"/>
        <c:majorUnit val="2000"/>
      </c:valAx>
      <c:spPr>
        <a:solidFill>
          <a:schemeClr val="accent3">
            <a:lumMod val="20000"/>
            <a:lumOff val="80000"/>
          </a:schemeClr>
        </a:solidFill>
        <a:ln>
          <a:noFill/>
        </a:ln>
        <a:effectLst/>
      </c:spPr>
    </c:plotArea>
    <c:plotVisOnly val="1"/>
    <c:dispBlanksAs val="gap"/>
    <c:showDLblsOverMax val="0"/>
  </c:chart>
  <c:spPr>
    <a:solidFill>
      <a:schemeClr val="bg1"/>
    </a:solidFill>
    <a:ln w="9525" cap="flat" cmpd="sng" algn="ctr">
      <a:solidFill>
        <a:schemeClr val="bg1">
          <a:lumMod val="75000"/>
        </a:schemeClr>
      </a:solidFill>
      <a:round/>
    </a:ln>
    <a:effectLst>
      <a:outerShdw blurRad="101600" dist="101600" dir="2700000" algn="tl" rotWithShape="0">
        <a:schemeClr val="bg2">
          <a:lumMod val="10000"/>
          <a:alpha val="45000"/>
        </a:schemeClr>
      </a:outerShdw>
    </a:effectLst>
  </c:spPr>
  <c:txPr>
    <a:bodyPr/>
    <a:lstStyle/>
    <a:p>
      <a:pPr>
        <a:defRPr baseline="0">
          <a:solidFill>
            <a:schemeClr val="bg2">
              <a:lumMod val="25000"/>
            </a:schemeClr>
          </a:solidFill>
          <a:latin typeface="Times New Roman" panose="02020603050405020304" pitchFamily="18" charset="0"/>
        </a:defRPr>
      </a:pPr>
      <a:endParaRPr lang="en-US"/>
    </a:p>
  </c:txPr>
  <c:externalData r:id="rId4">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1"/>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800" b="1" i="0" u="sng" strike="noStrike" kern="1200" spc="0" baseline="0">
                <a:solidFill>
                  <a:schemeClr val="tx1"/>
                </a:solidFill>
                <a:latin typeface="Times New Roman" panose="02020603050405020304" pitchFamily="18" charset="0"/>
                <a:ea typeface="+mn-ea"/>
                <a:cs typeface="+mn-cs"/>
              </a:defRPr>
            </a:pPr>
            <a:r>
              <a:rPr lang="en-US" sz="1800" b="1" i="0" u="sng" baseline="0">
                <a:solidFill>
                  <a:schemeClr val="tx1"/>
                </a:solidFill>
                <a:latin typeface="Calibri" panose="020F0502020204030204" pitchFamily="34" charset="0"/>
              </a:rPr>
              <a:t>Region Available For-Sale Housing by Price</a:t>
            </a:r>
          </a:p>
        </c:rich>
      </c:tx>
      <c:layout>
        <c:manualLayout>
          <c:xMode val="edge"/>
          <c:yMode val="edge"/>
          <c:x val="0.18684078344060734"/>
          <c:y val="2.8875058684883732E-2"/>
        </c:manualLayout>
      </c:layout>
      <c:overlay val="0"/>
      <c:spPr>
        <a:noFill/>
        <a:ln>
          <a:noFill/>
        </a:ln>
        <a:effectLst/>
      </c:spPr>
      <c:txPr>
        <a:bodyPr rot="0" spcFirstLastPara="1" vertOverflow="ellipsis" vert="horz" wrap="square" anchor="ctr" anchorCtr="1"/>
        <a:lstStyle/>
        <a:p>
          <a:pPr>
            <a:defRPr sz="1800" b="1" i="0" u="sng" strike="noStrike" kern="1200" spc="0" baseline="0">
              <a:solidFill>
                <a:schemeClr val="tx1"/>
              </a:solidFill>
              <a:latin typeface="Times New Roman" panose="02020603050405020304" pitchFamily="18" charset="0"/>
              <a:ea typeface="+mn-ea"/>
              <a:cs typeface="+mn-cs"/>
            </a:defRPr>
          </a:pPr>
          <a:endParaRPr lang="en-US"/>
        </a:p>
      </c:txPr>
    </c:title>
    <c:autoTitleDeleted val="0"/>
    <c:plotArea>
      <c:layout>
        <c:manualLayout>
          <c:layoutTarget val="inner"/>
          <c:xMode val="edge"/>
          <c:yMode val="edge"/>
          <c:x val="7.524997956570309E-2"/>
          <c:y val="0.15367237511152687"/>
          <c:w val="0.91361378270622751"/>
          <c:h val="0.70212139324168632"/>
        </c:manualLayout>
      </c:layout>
      <c:barChart>
        <c:barDir val="col"/>
        <c:grouping val="clustered"/>
        <c:varyColors val="0"/>
        <c:ser>
          <c:idx val="0"/>
          <c:order val="0"/>
          <c:tx>
            <c:strRef>
              <c:f>Sheet1!$B$3</c:f>
              <c:strCache>
                <c:ptCount val="1"/>
                <c:pt idx="0">
                  <c:v>PSA</c:v>
                </c:pt>
              </c:strCache>
            </c:strRef>
          </c:tx>
          <c:spPr>
            <a:solidFill>
              <a:srgbClr val="25597D">
                <a:alpha val="95000"/>
              </a:srgbClr>
            </a:solidFill>
            <a:ln>
              <a:noFill/>
            </a:ln>
            <a:effectLst>
              <a:outerShdw blurRad="50800" dist="38100" dir="2700000" algn="tl" rotWithShape="0">
                <a:prstClr val="black">
                  <a:alpha val="40000"/>
                </a:prstClr>
              </a:outerShdw>
            </a:effectLst>
          </c:spPr>
          <c:invertIfNegative val="0"/>
          <c:dLbls>
            <c:dLbl>
              <c:idx val="0"/>
              <c:spPr>
                <a:noFill/>
                <a:ln>
                  <a:noFill/>
                </a:ln>
                <a:effectLst/>
              </c:spPr>
              <c:txPr>
                <a:bodyPr rot="0" spcFirstLastPara="1" vertOverflow="ellipsis" vert="horz" wrap="square" lIns="38100" tIns="19050" rIns="38100" bIns="19050" anchor="ctr" anchorCtr="1">
                  <a:spAutoFit/>
                </a:bodyPr>
                <a:lstStyle/>
                <a:p>
                  <a:pPr>
                    <a:defRPr sz="1800" b="0" i="0" u="none" strike="noStrike" kern="1200" baseline="0">
                      <a:solidFill>
                        <a:schemeClr val="bg1"/>
                      </a:solidFill>
                      <a:latin typeface="Calibri" panose="020F0502020204030204" pitchFamily="34" charset="0"/>
                      <a:ea typeface="+mn-ea"/>
                      <a:cs typeface="+mn-cs"/>
                    </a:defRPr>
                  </a:pPr>
                  <a:endParaRPr lang="en-US"/>
                </a:p>
              </c:txPr>
              <c:dLblPos val="inEnd"/>
              <c:showLegendKey val="0"/>
              <c:showVal val="1"/>
              <c:showCatName val="0"/>
              <c:showSerName val="0"/>
              <c:showPercent val="0"/>
              <c:showBubbleSize val="0"/>
              <c:extLst>
                <c:ext xmlns:c16="http://schemas.microsoft.com/office/drawing/2014/chart" uri="{C3380CC4-5D6E-409C-BE32-E72D297353CC}">
                  <c16:uniqueId val="{00000000-6C01-465F-A5A2-6DEB7B895E69}"/>
                </c:ext>
              </c:extLst>
            </c:dLbl>
            <c:dLbl>
              <c:idx val="1"/>
              <c:spPr>
                <a:noFill/>
                <a:ln>
                  <a:noFill/>
                </a:ln>
                <a:effectLst/>
              </c:spPr>
              <c:txPr>
                <a:bodyPr rot="0" spcFirstLastPara="1" vertOverflow="ellipsis" vert="horz" wrap="square" lIns="38100" tIns="19050" rIns="38100" bIns="19050" anchor="ctr" anchorCtr="1">
                  <a:spAutoFit/>
                </a:bodyPr>
                <a:lstStyle/>
                <a:p>
                  <a:pPr>
                    <a:defRPr sz="1800" b="0" i="0" u="none" strike="noStrike" kern="1200" baseline="0">
                      <a:solidFill>
                        <a:schemeClr val="bg1"/>
                      </a:solidFill>
                      <a:latin typeface="Calibri" panose="020F0502020204030204" pitchFamily="34" charset="0"/>
                      <a:ea typeface="+mn-ea"/>
                      <a:cs typeface="+mn-cs"/>
                    </a:defRPr>
                  </a:pPr>
                  <a:endParaRPr lang="en-US"/>
                </a:p>
              </c:txPr>
              <c:dLblPos val="inEnd"/>
              <c:showLegendKey val="0"/>
              <c:showVal val="1"/>
              <c:showCatName val="0"/>
              <c:showSerName val="0"/>
              <c:showPercent val="0"/>
              <c:showBubbleSize val="0"/>
              <c:extLst>
                <c:ext xmlns:c16="http://schemas.microsoft.com/office/drawing/2014/chart" uri="{C3380CC4-5D6E-409C-BE32-E72D297353CC}">
                  <c16:uniqueId val="{00000001-6C01-465F-A5A2-6DEB7B895E69}"/>
                </c:ext>
              </c:extLst>
            </c:dLbl>
            <c:dLbl>
              <c:idx val="2"/>
              <c:spPr>
                <a:noFill/>
                <a:ln>
                  <a:noFill/>
                </a:ln>
                <a:effectLst/>
              </c:spPr>
              <c:txPr>
                <a:bodyPr rot="0" spcFirstLastPara="1" vertOverflow="ellipsis" vert="horz" wrap="square" lIns="38100" tIns="19050" rIns="38100" bIns="19050" anchor="ctr" anchorCtr="1">
                  <a:spAutoFit/>
                </a:bodyPr>
                <a:lstStyle/>
                <a:p>
                  <a:pPr>
                    <a:defRPr sz="1800" b="0" i="0" u="none" strike="noStrike" kern="1200" baseline="0">
                      <a:solidFill>
                        <a:schemeClr val="bg1"/>
                      </a:solidFill>
                      <a:latin typeface="Calibri" panose="020F0502020204030204" pitchFamily="34" charset="0"/>
                      <a:ea typeface="+mn-ea"/>
                      <a:cs typeface="+mn-cs"/>
                    </a:defRPr>
                  </a:pPr>
                  <a:endParaRPr lang="en-US"/>
                </a:p>
              </c:txPr>
              <c:dLblPos val="inEnd"/>
              <c:showLegendKey val="0"/>
              <c:showVal val="1"/>
              <c:showCatName val="0"/>
              <c:showSerName val="0"/>
              <c:showPercent val="0"/>
              <c:showBubbleSize val="0"/>
              <c:extLst>
                <c:ext xmlns:c16="http://schemas.microsoft.com/office/drawing/2014/chart" uri="{C3380CC4-5D6E-409C-BE32-E72D297353CC}">
                  <c16:uniqueId val="{00000002-6C01-465F-A5A2-6DEB7B895E69}"/>
                </c:ext>
              </c:extLst>
            </c:dLbl>
            <c:dLbl>
              <c:idx val="3"/>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6C01-465F-A5A2-6DEB7B895E69}"/>
                </c:ext>
              </c:extLst>
            </c:dLbl>
            <c:dLbl>
              <c:idx val="4"/>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4-6C01-465F-A5A2-6DEB7B895E69}"/>
                </c:ext>
              </c:extLst>
            </c:dLbl>
            <c:spPr>
              <a:noFill/>
              <a:ln>
                <a:noFill/>
              </a:ln>
              <a:effectLst/>
            </c:spPr>
            <c:txPr>
              <a:bodyPr rot="0" spcFirstLastPara="1" vertOverflow="ellipsis" vert="horz" wrap="square" lIns="38100" tIns="19050" rIns="38100" bIns="19050" anchor="ctr" anchorCtr="1">
                <a:spAutoFit/>
              </a:bodyPr>
              <a:lstStyle/>
              <a:p>
                <a:pPr>
                  <a:defRPr sz="1800" b="0" i="0" u="none" strike="noStrike" kern="1200" baseline="0">
                    <a:solidFill>
                      <a:schemeClr val="tx1"/>
                    </a:solidFill>
                    <a:latin typeface="Calibri" panose="020F0502020204030204" pitchFamily="34" charset="0"/>
                    <a:ea typeface="+mn-ea"/>
                    <a:cs typeface="+mn-cs"/>
                  </a:defRPr>
                </a:pPr>
                <a:endParaRPr lang="en-US"/>
              </a:p>
            </c:txPr>
            <c:dLblPos val="in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Sheet1!$A$4:$A$8</c:f>
              <c:strCache>
                <c:ptCount val="5"/>
                <c:pt idx="0">
                  <c:v>Up to $199,999</c:v>
                </c:pt>
                <c:pt idx="1">
                  <c:v>$200k-
$299,999</c:v>
                </c:pt>
                <c:pt idx="2">
                  <c:v>$300k-
$399,999</c:v>
                </c:pt>
                <c:pt idx="3">
                  <c:v>$400k-
$499,999</c:v>
                </c:pt>
                <c:pt idx="4">
                  <c:v>$500,000+</c:v>
                </c:pt>
              </c:strCache>
            </c:strRef>
          </c:cat>
          <c:val>
            <c:numRef>
              <c:f>Sheet1!$B$4:$B$8</c:f>
              <c:numCache>
                <c:formatCode>#,##0</c:formatCode>
                <c:ptCount val="5"/>
                <c:pt idx="0">
                  <c:v>444</c:v>
                </c:pt>
                <c:pt idx="1">
                  <c:v>203</c:v>
                </c:pt>
                <c:pt idx="2">
                  <c:v>130</c:v>
                </c:pt>
                <c:pt idx="3">
                  <c:v>40</c:v>
                </c:pt>
                <c:pt idx="4">
                  <c:v>59</c:v>
                </c:pt>
              </c:numCache>
            </c:numRef>
          </c:val>
          <c:extLst>
            <c:ext xmlns:c16="http://schemas.microsoft.com/office/drawing/2014/chart" uri="{C3380CC4-5D6E-409C-BE32-E72D297353CC}">
              <c16:uniqueId val="{00000005-6C01-465F-A5A2-6DEB7B895E69}"/>
            </c:ext>
          </c:extLst>
        </c:ser>
        <c:dLbls>
          <c:showLegendKey val="0"/>
          <c:showVal val="0"/>
          <c:showCatName val="0"/>
          <c:showSerName val="0"/>
          <c:showPercent val="0"/>
          <c:showBubbleSize val="0"/>
        </c:dLbls>
        <c:gapWidth val="100"/>
        <c:axId val="388495056"/>
        <c:axId val="388494640"/>
      </c:barChart>
      <c:catAx>
        <c:axId val="388495056"/>
        <c:scaling>
          <c:orientation val="minMax"/>
        </c:scaling>
        <c:delete val="0"/>
        <c:axPos val="b"/>
        <c:majorGridlines>
          <c:spPr>
            <a:ln w="9525" cap="flat" cmpd="sng" algn="ctr">
              <a:solidFill>
                <a:schemeClr val="bg1">
                  <a:lumMod val="75000"/>
                </a:schemeClr>
              </a:solidFill>
              <a:round/>
            </a:ln>
            <a:effectLst/>
          </c:spPr>
        </c:majorGridlines>
        <c:numFmt formatCode="General" sourceLinked="1"/>
        <c:majorTickMark val="out"/>
        <c:minorTickMark val="none"/>
        <c:tickLblPos val="low"/>
        <c:spPr>
          <a:noFill/>
          <a:ln>
            <a:noFill/>
          </a:ln>
          <a:effectLst/>
        </c:spPr>
        <c:txPr>
          <a:bodyPr rot="0" spcFirstLastPara="1" vertOverflow="ellipsis" wrap="square" anchor="ctr" anchorCtr="1"/>
          <a:lstStyle/>
          <a:p>
            <a:pPr>
              <a:defRPr sz="1300" b="1" i="0" u="none" strike="noStrike" kern="1200" baseline="0">
                <a:solidFill>
                  <a:schemeClr val="tx1"/>
                </a:solidFill>
                <a:latin typeface="Calibri" panose="020F0502020204030204" pitchFamily="34" charset="0"/>
                <a:ea typeface="+mn-ea"/>
                <a:cs typeface="+mn-cs"/>
              </a:defRPr>
            </a:pPr>
            <a:endParaRPr lang="en-US"/>
          </a:p>
        </c:txPr>
        <c:crossAx val="388494640"/>
        <c:crosses val="autoZero"/>
        <c:auto val="1"/>
        <c:lblAlgn val="ctr"/>
        <c:lblOffset val="0"/>
        <c:noMultiLvlLbl val="0"/>
      </c:catAx>
      <c:valAx>
        <c:axId val="388494640"/>
        <c:scaling>
          <c:orientation val="minMax"/>
          <c:max val="450"/>
          <c:min val="0"/>
        </c:scaling>
        <c:delete val="0"/>
        <c:axPos val="l"/>
        <c:majorGridlines>
          <c:spPr>
            <a:ln w="9525" cap="flat" cmpd="sng" algn="ctr">
              <a:solidFill>
                <a:schemeClr val="bg1">
                  <a:lumMod val="75000"/>
                </a:schemeClr>
              </a:solidFill>
              <a:round/>
            </a:ln>
            <a:effectLst/>
          </c:spPr>
        </c:majorGridlines>
        <c:numFmt formatCode="#,##0" sourceLinked="0"/>
        <c:majorTickMark val="out"/>
        <c:minorTickMark val="none"/>
        <c:tickLblPos val="nextTo"/>
        <c:spPr>
          <a:noFill/>
          <a:ln>
            <a:noFill/>
          </a:ln>
          <a:effectLst/>
        </c:spPr>
        <c:txPr>
          <a:bodyPr rot="-60000000" spcFirstLastPara="1" vertOverflow="ellipsis" vert="horz" wrap="square" anchor="ctr" anchorCtr="1"/>
          <a:lstStyle/>
          <a:p>
            <a:pPr>
              <a:defRPr sz="1400" b="0" i="0" u="none" strike="noStrike" kern="1200" baseline="0">
                <a:solidFill>
                  <a:schemeClr val="tx1"/>
                </a:solidFill>
                <a:latin typeface="Calibri" panose="020F0502020204030204" pitchFamily="34" charset="0"/>
                <a:ea typeface="+mn-ea"/>
                <a:cs typeface="+mn-cs"/>
              </a:defRPr>
            </a:pPr>
            <a:endParaRPr lang="en-US"/>
          </a:p>
        </c:txPr>
        <c:crossAx val="388495056"/>
        <c:crosses val="autoZero"/>
        <c:crossBetween val="between"/>
        <c:majorUnit val="50"/>
      </c:valAx>
      <c:spPr>
        <a:solidFill>
          <a:schemeClr val="bg1">
            <a:lumMod val="95000"/>
          </a:schemeClr>
        </a:solidFill>
        <a:ln>
          <a:noFill/>
        </a:ln>
        <a:effectLst/>
      </c:spPr>
    </c:plotArea>
    <c:plotVisOnly val="1"/>
    <c:dispBlanksAs val="gap"/>
    <c:showDLblsOverMax val="0"/>
  </c:chart>
  <c:spPr>
    <a:solidFill>
      <a:schemeClr val="bg1"/>
    </a:solidFill>
    <a:ln w="9525" cap="flat" cmpd="sng" algn="ctr">
      <a:solidFill>
        <a:schemeClr val="bg1">
          <a:lumMod val="75000"/>
        </a:schemeClr>
      </a:solidFill>
      <a:round/>
    </a:ln>
    <a:effectLst>
      <a:outerShdw blurRad="101600" dist="101600" dir="2700000" algn="tl" rotWithShape="0">
        <a:schemeClr val="bg2">
          <a:lumMod val="10000"/>
          <a:alpha val="45000"/>
        </a:schemeClr>
      </a:outerShdw>
    </a:effectLst>
  </c:spPr>
  <c:txPr>
    <a:bodyPr/>
    <a:lstStyle/>
    <a:p>
      <a:pPr>
        <a:defRPr baseline="0">
          <a:solidFill>
            <a:schemeClr val="bg2">
              <a:lumMod val="25000"/>
            </a:schemeClr>
          </a:solidFill>
          <a:latin typeface="Times New Roman" panose="02020603050405020304" pitchFamily="18" charset="0"/>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1"/>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a:defRPr sz="1800" b="1" i="0" u="none" strike="noStrike" kern="1200" spc="0" baseline="0">
                <a:solidFill>
                  <a:schemeClr val="tx1"/>
                </a:solidFill>
                <a:latin typeface="Calibri" panose="020F0502020204030204" pitchFamily="34" charset="0"/>
                <a:ea typeface="Calibri" panose="020F0502020204030204" pitchFamily="34" charset="0"/>
                <a:cs typeface="Calibri" panose="020F0502020204030204" pitchFamily="34" charset="0"/>
              </a:defRPr>
            </a:pPr>
            <a:r>
              <a:rPr lang="en-US" sz="1800" b="1" baseline="0"/>
              <a:t>Overall </a:t>
            </a:r>
            <a:r>
              <a:rPr lang="en-US" sz="1800" b="1"/>
              <a:t>Rental Housing Gap by County (2024-2029)</a:t>
            </a:r>
          </a:p>
          <a:p>
            <a:pPr>
              <a:defRPr sz="1800" b="1"/>
            </a:pPr>
            <a:r>
              <a:rPr lang="en-US" sz="1800" b="1" baseline="0"/>
              <a:t>Region G</a:t>
            </a:r>
            <a:endParaRPr lang="en-US" sz="1800" b="1"/>
          </a:p>
        </c:rich>
      </c:tx>
      <c:layout>
        <c:manualLayout>
          <c:xMode val="edge"/>
          <c:yMode val="edge"/>
          <c:x val="0.14248293774695367"/>
          <c:y val="4.5515161745474195E-2"/>
        </c:manualLayout>
      </c:layout>
      <c:overlay val="0"/>
      <c:spPr>
        <a:noFill/>
        <a:ln>
          <a:noFill/>
        </a:ln>
        <a:effectLst/>
      </c:spPr>
      <c:txPr>
        <a:bodyPr rot="0" spcFirstLastPara="1" vertOverflow="ellipsis" vert="horz" wrap="square" anchor="ctr" anchorCtr="1"/>
        <a:lstStyle/>
        <a:p>
          <a:pPr>
            <a:defRPr sz="1800" b="1" i="0" u="none" strike="noStrike" kern="1200" spc="0" baseline="0">
              <a:solidFill>
                <a:schemeClr val="tx1"/>
              </a:solidFill>
              <a:latin typeface="Calibri" panose="020F0502020204030204" pitchFamily="34" charset="0"/>
              <a:ea typeface="Calibri" panose="020F0502020204030204" pitchFamily="34" charset="0"/>
              <a:cs typeface="Calibri" panose="020F0502020204030204" pitchFamily="34" charset="0"/>
            </a:defRPr>
          </a:pPr>
          <a:endParaRPr lang="en-US"/>
        </a:p>
      </c:txPr>
    </c:title>
    <c:autoTitleDeleted val="0"/>
    <c:plotArea>
      <c:layout>
        <c:manualLayout>
          <c:layoutTarget val="inner"/>
          <c:xMode val="edge"/>
          <c:yMode val="edge"/>
          <c:x val="0.14633968463865682"/>
          <c:y val="0.1684834254330034"/>
          <c:w val="0.78736006090841704"/>
          <c:h val="0.70691901301540394"/>
        </c:manualLayout>
      </c:layout>
      <c:barChart>
        <c:barDir val="bar"/>
        <c:grouping val="clustered"/>
        <c:varyColors val="0"/>
        <c:ser>
          <c:idx val="0"/>
          <c:order val="0"/>
          <c:spPr>
            <a:solidFill>
              <a:srgbClr val="25597D"/>
            </a:solidFill>
            <a:ln>
              <a:solidFill>
                <a:schemeClr val="tx1"/>
              </a:solidFill>
            </a:ln>
            <a:effectLst>
              <a:outerShdw blurRad="50800" dist="38100" dir="2700000" algn="tl" rotWithShape="0">
                <a:prstClr val="black">
                  <a:alpha val="40000"/>
                </a:prstClr>
              </a:outerShdw>
            </a:effectLst>
          </c:spPr>
          <c:invertIfNegative val="0"/>
          <c:dLbls>
            <c:dLbl>
              <c:idx val="6"/>
              <c:layout>
                <c:manualLayout>
                  <c:x val="-6.8689257293317568E-2"/>
                  <c:y val="2.698891430344986E-7"/>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EDF7-4295-8DF5-546A193F51F6}"/>
                </c:ext>
              </c:extLst>
            </c:dLbl>
            <c:dLbl>
              <c:idx val="7"/>
              <c:layout>
                <c:manualLayout>
                  <c:x val="-6.3897763578274758E-3"/>
                  <c:y val="0"/>
                </c:manualLayout>
              </c:layout>
              <c:spPr>
                <a:noFill/>
                <a:ln>
                  <a:noFill/>
                </a:ln>
                <a:effectLst/>
              </c:spPr>
              <c:txPr>
                <a:bodyPr rot="0" spcFirstLastPara="1" vertOverflow="ellipsis" vert="horz" wrap="square" anchor="ctr" anchorCtr="1"/>
                <a:lstStyle/>
                <a:p>
                  <a:pPr>
                    <a:defRPr sz="1800" b="1" i="0" u="none" strike="noStrike" kern="1200" baseline="0">
                      <a:solidFill>
                        <a:schemeClr val="tx1"/>
                      </a:solidFill>
                      <a:latin typeface="Calibri" panose="020F0502020204030204" pitchFamily="34" charset="0"/>
                      <a:ea typeface="Calibri" panose="020F0502020204030204" pitchFamily="34" charset="0"/>
                      <a:cs typeface="Calibri" panose="020F0502020204030204" pitchFamily="34" charset="0"/>
                    </a:defRPr>
                  </a:pPr>
                  <a:endParaRPr lang="en-US"/>
                </a:p>
              </c:txPr>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EDF7-4295-8DF5-546A193F51F6}"/>
                </c:ext>
              </c:extLst>
            </c:dLbl>
            <c:spPr>
              <a:noFill/>
              <a:ln>
                <a:noFill/>
              </a:ln>
              <a:effectLst/>
            </c:spPr>
            <c:txPr>
              <a:bodyPr rot="0" spcFirstLastPara="1" vertOverflow="ellipsis" vert="horz" wrap="square" anchor="ctr" anchorCtr="1"/>
              <a:lstStyle/>
              <a:p>
                <a:pPr>
                  <a:defRPr sz="1800" b="1" i="0" u="none" strike="noStrike" kern="1200" baseline="0">
                    <a:solidFill>
                      <a:schemeClr val="bg1"/>
                    </a:solidFill>
                    <a:latin typeface="Calibri" panose="020F0502020204030204" pitchFamily="34" charset="0"/>
                    <a:ea typeface="Calibri" panose="020F0502020204030204" pitchFamily="34" charset="0"/>
                    <a:cs typeface="Calibri" panose="020F0502020204030204" pitchFamily="34" charset="0"/>
                  </a:defRPr>
                </a:pPr>
                <a:endParaRPr lang="en-US"/>
              </a:p>
            </c:txPr>
            <c:dLblPos val="in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'Housing Gaps'!$A$20:$A$27</c:f>
              <c:strCache>
                <c:ptCount val="8"/>
                <c:pt idx="0">
                  <c:v>Saginaw</c:v>
                </c:pt>
                <c:pt idx="1">
                  <c:v>Isabella</c:v>
                </c:pt>
                <c:pt idx="2">
                  <c:v>Midland</c:v>
                </c:pt>
                <c:pt idx="3">
                  <c:v>Bay</c:v>
                </c:pt>
                <c:pt idx="4">
                  <c:v>Gratiot</c:v>
                </c:pt>
                <c:pt idx="5">
                  <c:v>Clare</c:v>
                </c:pt>
                <c:pt idx="6">
                  <c:v>Gladwin </c:v>
                </c:pt>
                <c:pt idx="7">
                  <c:v>Arenac</c:v>
                </c:pt>
              </c:strCache>
            </c:strRef>
          </c:cat>
          <c:val>
            <c:numRef>
              <c:f>'Housing Gaps'!$B$20:$B$27</c:f>
              <c:numCache>
                <c:formatCode>#,##0</c:formatCode>
                <c:ptCount val="8"/>
                <c:pt idx="0">
                  <c:v>2877</c:v>
                </c:pt>
                <c:pt idx="1">
                  <c:v>1936</c:v>
                </c:pt>
                <c:pt idx="2" formatCode="General">
                  <c:v>826</c:v>
                </c:pt>
                <c:pt idx="3" formatCode="General">
                  <c:v>638</c:v>
                </c:pt>
                <c:pt idx="4" formatCode="General">
                  <c:v>464</c:v>
                </c:pt>
                <c:pt idx="5" formatCode="General">
                  <c:v>415</c:v>
                </c:pt>
                <c:pt idx="6" formatCode="General">
                  <c:v>258</c:v>
                </c:pt>
                <c:pt idx="7" formatCode="General">
                  <c:v>140</c:v>
                </c:pt>
              </c:numCache>
            </c:numRef>
          </c:val>
          <c:extLst>
            <c:ext xmlns:c16="http://schemas.microsoft.com/office/drawing/2014/chart" uri="{C3380CC4-5D6E-409C-BE32-E72D297353CC}">
              <c16:uniqueId val="{00000002-EDF7-4295-8DF5-546A193F51F6}"/>
            </c:ext>
          </c:extLst>
        </c:ser>
        <c:dLbls>
          <c:showLegendKey val="0"/>
          <c:showVal val="0"/>
          <c:showCatName val="0"/>
          <c:showSerName val="0"/>
          <c:showPercent val="0"/>
          <c:showBubbleSize val="0"/>
        </c:dLbls>
        <c:gapWidth val="50"/>
        <c:axId val="942910352"/>
        <c:axId val="942904592"/>
      </c:barChart>
      <c:catAx>
        <c:axId val="942910352"/>
        <c:scaling>
          <c:orientation val="maxMin"/>
        </c:scaling>
        <c:delete val="0"/>
        <c:axPos val="l"/>
        <c:numFmt formatCode="General" sourceLinked="1"/>
        <c:majorTickMark val="none"/>
        <c:minorTickMark val="none"/>
        <c:tickLblPos val="nextTo"/>
        <c:spPr>
          <a:noFill/>
          <a:ln w="9525" cap="flat" cmpd="sng" algn="ctr">
            <a:solidFill>
              <a:schemeClr val="tx1"/>
            </a:solidFill>
            <a:round/>
          </a:ln>
          <a:effectLst/>
        </c:spPr>
        <c:txPr>
          <a:bodyPr rot="-60000000" spcFirstLastPara="1" vertOverflow="ellipsis" vert="horz" wrap="square" anchor="ctr" anchorCtr="1"/>
          <a:lstStyle/>
          <a:p>
            <a:pPr>
              <a:defRPr sz="1800" b="1" i="0" u="none" strike="noStrike" kern="1200" baseline="0">
                <a:solidFill>
                  <a:schemeClr val="tx1"/>
                </a:solidFill>
                <a:latin typeface="Calibri" panose="020F0502020204030204" pitchFamily="34" charset="0"/>
                <a:ea typeface="Calibri" panose="020F0502020204030204" pitchFamily="34" charset="0"/>
                <a:cs typeface="Calibri" panose="020F0502020204030204" pitchFamily="34" charset="0"/>
              </a:defRPr>
            </a:pPr>
            <a:endParaRPr lang="en-US"/>
          </a:p>
        </c:txPr>
        <c:crossAx val="942904592"/>
        <c:crosses val="autoZero"/>
        <c:auto val="1"/>
        <c:lblAlgn val="ctr"/>
        <c:lblOffset val="100"/>
        <c:noMultiLvlLbl val="0"/>
      </c:catAx>
      <c:valAx>
        <c:axId val="942904592"/>
        <c:scaling>
          <c:orientation val="minMax"/>
          <c:max val="3000"/>
        </c:scaling>
        <c:delete val="0"/>
        <c:axPos val="t"/>
        <c:majorGridlines>
          <c:spPr>
            <a:ln w="9525" cap="flat" cmpd="sng" algn="ctr">
              <a:solidFill>
                <a:schemeClr val="tx1">
                  <a:lumMod val="15000"/>
                  <a:lumOff val="85000"/>
                </a:schemeClr>
              </a:solidFill>
              <a:round/>
            </a:ln>
            <a:effectLst/>
          </c:spPr>
        </c:majorGridlines>
        <c:title>
          <c:tx>
            <c:rich>
              <a:bodyPr rot="0" spcFirstLastPara="1" vertOverflow="ellipsis" vert="horz" wrap="square" anchor="ctr" anchorCtr="1"/>
              <a:lstStyle/>
              <a:p>
                <a:pPr>
                  <a:defRPr sz="1600" b="0" i="0" u="none" strike="noStrike" kern="1200" baseline="0">
                    <a:solidFill>
                      <a:schemeClr val="tx1"/>
                    </a:solidFill>
                    <a:latin typeface="Calibri" panose="020F0502020204030204" pitchFamily="34" charset="0"/>
                    <a:ea typeface="Calibri" panose="020F0502020204030204" pitchFamily="34" charset="0"/>
                    <a:cs typeface="Calibri" panose="020F0502020204030204" pitchFamily="34" charset="0"/>
                  </a:defRPr>
                </a:pPr>
                <a:r>
                  <a:rPr lang="en-US" sz="1600"/>
                  <a:t>Rental Units Needed</a:t>
                </a:r>
              </a:p>
            </c:rich>
          </c:tx>
          <c:layout>
            <c:manualLayout>
              <c:xMode val="edge"/>
              <c:yMode val="edge"/>
              <c:x val="0.42024351588639269"/>
              <c:y val="0.94228042831407"/>
            </c:manualLayout>
          </c:layout>
          <c:overlay val="0"/>
          <c:spPr>
            <a:noFill/>
            <a:ln>
              <a:noFill/>
            </a:ln>
            <a:effectLst/>
          </c:spPr>
          <c:txPr>
            <a:bodyPr rot="0" spcFirstLastPara="1" vertOverflow="ellipsis" vert="horz" wrap="square" anchor="ctr" anchorCtr="1"/>
            <a:lstStyle/>
            <a:p>
              <a:pPr>
                <a:defRPr sz="1600" b="0" i="0" u="none" strike="noStrike" kern="1200" baseline="0">
                  <a:solidFill>
                    <a:schemeClr val="tx1"/>
                  </a:solidFill>
                  <a:latin typeface="Calibri" panose="020F0502020204030204" pitchFamily="34" charset="0"/>
                  <a:ea typeface="Calibri" panose="020F0502020204030204" pitchFamily="34" charset="0"/>
                  <a:cs typeface="Calibri" panose="020F0502020204030204" pitchFamily="34" charset="0"/>
                </a:defRPr>
              </a:pPr>
              <a:endParaRPr lang="en-US"/>
            </a:p>
          </c:txPr>
        </c:title>
        <c:numFmt formatCode="#,##0" sourceLinked="1"/>
        <c:majorTickMark val="none"/>
        <c:minorTickMark val="none"/>
        <c:tickLblPos val="high"/>
        <c:spPr>
          <a:noFill/>
          <a:ln>
            <a:noFill/>
          </a:ln>
          <a:effectLst/>
        </c:spPr>
        <c:txPr>
          <a:bodyPr rot="-60000000" spcFirstLastPara="1" vertOverflow="ellipsis" vert="horz" wrap="square" anchor="ctr" anchorCtr="1"/>
          <a:lstStyle/>
          <a:p>
            <a:pPr>
              <a:defRPr sz="1000" b="0" i="0" u="none" strike="noStrike" kern="1200" baseline="0">
                <a:solidFill>
                  <a:schemeClr val="tx1"/>
                </a:solidFill>
                <a:latin typeface="Calibri" panose="020F0502020204030204" pitchFamily="34" charset="0"/>
                <a:ea typeface="Calibri" panose="020F0502020204030204" pitchFamily="34" charset="0"/>
                <a:cs typeface="Calibri" panose="020F0502020204030204" pitchFamily="34" charset="0"/>
              </a:defRPr>
            </a:pPr>
            <a:endParaRPr lang="en-US"/>
          </a:p>
        </c:txPr>
        <c:crossAx val="942910352"/>
        <c:crosses val="autoZero"/>
        <c:crossBetween val="between"/>
      </c:valAx>
      <c:spPr>
        <a:solidFill>
          <a:schemeClr val="bg1">
            <a:lumMod val="95000"/>
          </a:schemeClr>
        </a:solidFill>
        <a:ln>
          <a:solidFill>
            <a:schemeClr val="tx1"/>
          </a:solidFill>
        </a:ln>
        <a:effectLst/>
      </c:spPr>
    </c:plotArea>
    <c:plotVisOnly val="1"/>
    <c:dispBlanksAs val="gap"/>
    <c:showDLblsOverMax val="0"/>
  </c:chart>
  <c:spPr>
    <a:solidFill>
      <a:schemeClr val="bg1"/>
    </a:solidFill>
    <a:ln w="9525" cap="flat" cmpd="sng" algn="ctr">
      <a:solidFill>
        <a:schemeClr val="tx1"/>
      </a:solidFill>
      <a:round/>
    </a:ln>
    <a:effectLst>
      <a:outerShdw blurRad="50800" dist="38100" dir="2700000" algn="tl" rotWithShape="0">
        <a:prstClr val="black">
          <a:alpha val="40000"/>
        </a:prstClr>
      </a:outerShdw>
    </a:effectLst>
  </c:spPr>
  <c:txPr>
    <a:bodyPr/>
    <a:lstStyle/>
    <a:p>
      <a:pPr>
        <a:defRPr>
          <a:solidFill>
            <a:schemeClr val="tx1"/>
          </a:solidFill>
          <a:latin typeface="Calibri" panose="020F0502020204030204" pitchFamily="34" charset="0"/>
          <a:ea typeface="Calibri" panose="020F0502020204030204" pitchFamily="34" charset="0"/>
          <a:cs typeface="Calibri" panose="020F0502020204030204" pitchFamily="34" charset="0"/>
        </a:defRPr>
      </a:pPr>
      <a:endParaRPr lang="en-US"/>
    </a:p>
  </c:txPr>
  <c:externalData r:id="rId4">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1"/>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a:defRPr sz="1800" b="1" i="0" u="none" strike="noStrike" kern="1200" spc="0" baseline="0">
                <a:solidFill>
                  <a:schemeClr val="tx1"/>
                </a:solidFill>
                <a:latin typeface="Calibri" panose="020F0502020204030204" pitchFamily="34" charset="0"/>
                <a:ea typeface="Calibri" panose="020F0502020204030204" pitchFamily="34" charset="0"/>
                <a:cs typeface="Calibri" panose="020F0502020204030204" pitchFamily="34" charset="0"/>
              </a:defRPr>
            </a:pPr>
            <a:r>
              <a:rPr lang="en-US" sz="1800" b="1"/>
              <a:t>Overall For-Sale Housing Gap by County</a:t>
            </a:r>
            <a:r>
              <a:rPr lang="en-US" sz="1800" b="1" baseline="0"/>
              <a:t> </a:t>
            </a:r>
            <a:r>
              <a:rPr lang="en-US" sz="1800" b="1"/>
              <a:t>(2024-2029)</a:t>
            </a:r>
          </a:p>
          <a:p>
            <a:pPr>
              <a:defRPr sz="1800" b="1"/>
            </a:pPr>
            <a:r>
              <a:rPr lang="en-US" sz="1800" b="1" baseline="0"/>
              <a:t>Region G </a:t>
            </a:r>
            <a:endParaRPr lang="en-US" sz="1800" b="1"/>
          </a:p>
        </c:rich>
      </c:tx>
      <c:overlay val="0"/>
      <c:spPr>
        <a:noFill/>
        <a:ln>
          <a:noFill/>
        </a:ln>
        <a:effectLst/>
      </c:spPr>
      <c:txPr>
        <a:bodyPr rot="0" spcFirstLastPara="1" vertOverflow="ellipsis" vert="horz" wrap="square" anchor="ctr" anchorCtr="1"/>
        <a:lstStyle/>
        <a:p>
          <a:pPr>
            <a:defRPr sz="1800" b="1" i="0" u="none" strike="noStrike" kern="1200" spc="0" baseline="0">
              <a:solidFill>
                <a:schemeClr val="tx1"/>
              </a:solidFill>
              <a:latin typeface="Calibri" panose="020F0502020204030204" pitchFamily="34" charset="0"/>
              <a:ea typeface="Calibri" panose="020F0502020204030204" pitchFamily="34" charset="0"/>
              <a:cs typeface="Calibri" panose="020F0502020204030204" pitchFamily="34" charset="0"/>
            </a:defRPr>
          </a:pPr>
          <a:endParaRPr lang="en-US"/>
        </a:p>
      </c:txPr>
    </c:title>
    <c:autoTitleDeleted val="0"/>
    <c:plotArea>
      <c:layout>
        <c:manualLayout>
          <c:layoutTarget val="inner"/>
          <c:xMode val="edge"/>
          <c:yMode val="edge"/>
          <c:x val="0.15282127179036542"/>
          <c:y val="0.15836701055495428"/>
          <c:w val="0.79919910892195756"/>
          <c:h val="0.71795310343458019"/>
        </c:manualLayout>
      </c:layout>
      <c:barChart>
        <c:barDir val="bar"/>
        <c:grouping val="clustered"/>
        <c:varyColors val="0"/>
        <c:ser>
          <c:idx val="0"/>
          <c:order val="0"/>
          <c:spPr>
            <a:solidFill>
              <a:srgbClr val="25597D"/>
            </a:solidFill>
            <a:ln>
              <a:solidFill>
                <a:schemeClr val="tx1"/>
              </a:solidFill>
            </a:ln>
            <a:effectLst>
              <a:outerShdw blurRad="50800" dist="38100" dir="2700000" algn="tl" rotWithShape="0">
                <a:prstClr val="black">
                  <a:alpha val="40000"/>
                </a:prstClr>
              </a:outerShdw>
            </a:effectLst>
          </c:spPr>
          <c:invertIfNegative val="0"/>
          <c:dLbls>
            <c:dLbl>
              <c:idx val="7"/>
              <c:layout>
                <c:manualLayout>
                  <c:x val="-6.3249671916010525E-2"/>
                  <c:y val="1.2283498524320797E-16"/>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5E53-4337-ADCA-167698024896}"/>
                </c:ext>
              </c:extLst>
            </c:dLbl>
            <c:spPr>
              <a:noFill/>
              <a:ln>
                <a:noFill/>
              </a:ln>
              <a:effectLst/>
            </c:spPr>
            <c:txPr>
              <a:bodyPr rot="0" spcFirstLastPara="1" vertOverflow="ellipsis" vert="horz" wrap="square" anchor="ctr" anchorCtr="1"/>
              <a:lstStyle/>
              <a:p>
                <a:pPr>
                  <a:defRPr sz="1800" b="1" i="0" u="none" strike="noStrike" kern="1200" baseline="0">
                    <a:solidFill>
                      <a:schemeClr val="bg1"/>
                    </a:solidFill>
                    <a:latin typeface="Calibri" panose="020F0502020204030204" pitchFamily="34" charset="0"/>
                    <a:ea typeface="Calibri" panose="020F0502020204030204" pitchFamily="34" charset="0"/>
                    <a:cs typeface="Calibri" panose="020F0502020204030204" pitchFamily="34" charset="0"/>
                  </a:defRPr>
                </a:pPr>
                <a:endParaRPr lang="en-US"/>
              </a:p>
            </c:txPr>
            <c:dLblPos val="in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'Housing Gaps'!$P$22:$P$29</c:f>
              <c:strCache>
                <c:ptCount val="8"/>
                <c:pt idx="0">
                  <c:v>Saginaw</c:v>
                </c:pt>
                <c:pt idx="1">
                  <c:v>Bay</c:v>
                </c:pt>
                <c:pt idx="2">
                  <c:v>Midland</c:v>
                </c:pt>
                <c:pt idx="3">
                  <c:v>Isabella</c:v>
                </c:pt>
                <c:pt idx="4">
                  <c:v>Gratiot</c:v>
                </c:pt>
                <c:pt idx="5">
                  <c:v>Gladwin </c:v>
                </c:pt>
                <c:pt idx="6">
                  <c:v>Clare</c:v>
                </c:pt>
                <c:pt idx="7">
                  <c:v>Arenac</c:v>
                </c:pt>
              </c:strCache>
            </c:strRef>
          </c:cat>
          <c:val>
            <c:numRef>
              <c:f>'Housing Gaps'!$Q$22:$Q$29</c:f>
              <c:numCache>
                <c:formatCode>#,##0</c:formatCode>
                <c:ptCount val="8"/>
                <c:pt idx="0">
                  <c:v>8217</c:v>
                </c:pt>
                <c:pt idx="1">
                  <c:v>4410</c:v>
                </c:pt>
                <c:pt idx="2">
                  <c:v>3946</c:v>
                </c:pt>
                <c:pt idx="3">
                  <c:v>2695</c:v>
                </c:pt>
                <c:pt idx="4">
                  <c:v>1456</c:v>
                </c:pt>
                <c:pt idx="5">
                  <c:v>1145</c:v>
                </c:pt>
                <c:pt idx="6">
                  <c:v>1100</c:v>
                </c:pt>
                <c:pt idx="7">
                  <c:v>608</c:v>
                </c:pt>
              </c:numCache>
            </c:numRef>
          </c:val>
          <c:extLst>
            <c:ext xmlns:c16="http://schemas.microsoft.com/office/drawing/2014/chart" uri="{C3380CC4-5D6E-409C-BE32-E72D297353CC}">
              <c16:uniqueId val="{00000001-5E53-4337-ADCA-167698024896}"/>
            </c:ext>
          </c:extLst>
        </c:ser>
        <c:dLbls>
          <c:showLegendKey val="0"/>
          <c:showVal val="0"/>
          <c:showCatName val="0"/>
          <c:showSerName val="0"/>
          <c:showPercent val="0"/>
          <c:showBubbleSize val="0"/>
        </c:dLbls>
        <c:gapWidth val="50"/>
        <c:axId val="942910352"/>
        <c:axId val="942904592"/>
      </c:barChart>
      <c:catAx>
        <c:axId val="942910352"/>
        <c:scaling>
          <c:orientation val="maxMin"/>
        </c:scaling>
        <c:delete val="0"/>
        <c:axPos val="l"/>
        <c:numFmt formatCode="General" sourceLinked="1"/>
        <c:majorTickMark val="none"/>
        <c:minorTickMark val="none"/>
        <c:tickLblPos val="nextTo"/>
        <c:spPr>
          <a:noFill/>
          <a:ln w="9525" cap="flat" cmpd="sng" algn="ctr">
            <a:solidFill>
              <a:schemeClr val="tx1"/>
            </a:solidFill>
            <a:round/>
          </a:ln>
          <a:effectLst/>
        </c:spPr>
        <c:txPr>
          <a:bodyPr rot="-60000000" spcFirstLastPara="1" vertOverflow="ellipsis" vert="horz" wrap="square" anchor="ctr" anchorCtr="1"/>
          <a:lstStyle/>
          <a:p>
            <a:pPr>
              <a:defRPr sz="1800" b="1" i="0" u="none" strike="noStrike" kern="1200" baseline="0">
                <a:solidFill>
                  <a:schemeClr val="tx1"/>
                </a:solidFill>
                <a:latin typeface="Calibri" panose="020F0502020204030204" pitchFamily="34" charset="0"/>
                <a:ea typeface="Calibri" panose="020F0502020204030204" pitchFamily="34" charset="0"/>
                <a:cs typeface="Calibri" panose="020F0502020204030204" pitchFamily="34" charset="0"/>
              </a:defRPr>
            </a:pPr>
            <a:endParaRPr lang="en-US"/>
          </a:p>
        </c:txPr>
        <c:crossAx val="942904592"/>
        <c:crosses val="autoZero"/>
        <c:auto val="1"/>
        <c:lblAlgn val="ctr"/>
        <c:lblOffset val="100"/>
        <c:noMultiLvlLbl val="0"/>
      </c:catAx>
      <c:valAx>
        <c:axId val="942904592"/>
        <c:scaling>
          <c:orientation val="minMax"/>
        </c:scaling>
        <c:delete val="0"/>
        <c:axPos val="t"/>
        <c:majorGridlines>
          <c:spPr>
            <a:ln w="9525" cap="flat" cmpd="sng" algn="ctr">
              <a:solidFill>
                <a:schemeClr val="tx1">
                  <a:lumMod val="15000"/>
                  <a:lumOff val="85000"/>
                </a:schemeClr>
              </a:solidFill>
              <a:round/>
            </a:ln>
            <a:effectLst/>
          </c:spPr>
        </c:majorGridlines>
        <c:title>
          <c:tx>
            <c:rich>
              <a:bodyPr rot="0" spcFirstLastPara="1" vertOverflow="ellipsis" vert="horz" wrap="square" anchor="ctr" anchorCtr="1"/>
              <a:lstStyle/>
              <a:p>
                <a:pPr>
                  <a:defRPr sz="1600" b="0" i="0" u="none" strike="noStrike" kern="1200" baseline="0">
                    <a:solidFill>
                      <a:schemeClr val="tx1"/>
                    </a:solidFill>
                    <a:latin typeface="Calibri" panose="020F0502020204030204" pitchFamily="34" charset="0"/>
                    <a:ea typeface="Calibri" panose="020F0502020204030204" pitchFamily="34" charset="0"/>
                    <a:cs typeface="Calibri" panose="020F0502020204030204" pitchFamily="34" charset="0"/>
                  </a:defRPr>
                </a:pPr>
                <a:r>
                  <a:rPr lang="en-US" sz="1600"/>
                  <a:t>For-Sale Units Needed</a:t>
                </a:r>
              </a:p>
            </c:rich>
          </c:tx>
          <c:layout>
            <c:manualLayout>
              <c:xMode val="edge"/>
              <c:yMode val="edge"/>
              <c:x val="0.44588236366287548"/>
              <c:y val="0.9355926860025221"/>
            </c:manualLayout>
          </c:layout>
          <c:overlay val="0"/>
          <c:spPr>
            <a:noFill/>
            <a:ln>
              <a:noFill/>
            </a:ln>
            <a:effectLst/>
          </c:spPr>
          <c:txPr>
            <a:bodyPr rot="0" spcFirstLastPara="1" vertOverflow="ellipsis" vert="horz" wrap="square" anchor="ctr" anchorCtr="1"/>
            <a:lstStyle/>
            <a:p>
              <a:pPr>
                <a:defRPr sz="1600" b="0" i="0" u="none" strike="noStrike" kern="1200" baseline="0">
                  <a:solidFill>
                    <a:schemeClr val="tx1"/>
                  </a:solidFill>
                  <a:latin typeface="Calibri" panose="020F0502020204030204" pitchFamily="34" charset="0"/>
                  <a:ea typeface="Calibri" panose="020F0502020204030204" pitchFamily="34" charset="0"/>
                  <a:cs typeface="Calibri" panose="020F0502020204030204" pitchFamily="34" charset="0"/>
                </a:defRPr>
              </a:pPr>
              <a:endParaRPr lang="en-US"/>
            </a:p>
          </c:txPr>
        </c:title>
        <c:numFmt formatCode="#,##0" sourceLinked="1"/>
        <c:majorTickMark val="none"/>
        <c:minorTickMark val="none"/>
        <c:tickLblPos val="high"/>
        <c:spPr>
          <a:noFill/>
          <a:ln>
            <a:noFill/>
          </a:ln>
          <a:effectLst/>
        </c:spPr>
        <c:txPr>
          <a:bodyPr rot="-60000000" spcFirstLastPara="1" vertOverflow="ellipsis" vert="horz" wrap="square" anchor="ctr" anchorCtr="1"/>
          <a:lstStyle/>
          <a:p>
            <a:pPr>
              <a:defRPr sz="1000" b="0" i="0" u="none" strike="noStrike" kern="1200" baseline="0">
                <a:solidFill>
                  <a:schemeClr val="tx1"/>
                </a:solidFill>
                <a:latin typeface="Calibri" panose="020F0502020204030204" pitchFamily="34" charset="0"/>
                <a:ea typeface="Calibri" panose="020F0502020204030204" pitchFamily="34" charset="0"/>
                <a:cs typeface="Calibri" panose="020F0502020204030204" pitchFamily="34" charset="0"/>
              </a:defRPr>
            </a:pPr>
            <a:endParaRPr lang="en-US"/>
          </a:p>
        </c:txPr>
        <c:crossAx val="942910352"/>
        <c:crosses val="autoZero"/>
        <c:crossBetween val="between"/>
      </c:valAx>
      <c:spPr>
        <a:solidFill>
          <a:schemeClr val="bg1">
            <a:lumMod val="95000"/>
          </a:schemeClr>
        </a:solidFill>
        <a:ln>
          <a:solidFill>
            <a:schemeClr val="tx1"/>
          </a:solidFill>
        </a:ln>
        <a:effectLst/>
      </c:spPr>
    </c:plotArea>
    <c:plotVisOnly val="1"/>
    <c:dispBlanksAs val="gap"/>
    <c:showDLblsOverMax val="0"/>
  </c:chart>
  <c:spPr>
    <a:solidFill>
      <a:schemeClr val="bg1"/>
    </a:solidFill>
    <a:ln w="9525" cap="flat" cmpd="sng" algn="ctr">
      <a:solidFill>
        <a:schemeClr val="tx1"/>
      </a:solidFill>
      <a:round/>
    </a:ln>
    <a:effectLst>
      <a:outerShdw blurRad="50800" dist="38100" dir="2700000" algn="tl" rotWithShape="0">
        <a:prstClr val="black">
          <a:alpha val="40000"/>
        </a:prstClr>
      </a:outerShdw>
    </a:effectLst>
  </c:spPr>
  <c:txPr>
    <a:bodyPr/>
    <a:lstStyle/>
    <a:p>
      <a:pPr>
        <a:defRPr>
          <a:solidFill>
            <a:schemeClr val="tx1"/>
          </a:solidFill>
          <a:latin typeface="Calibri" panose="020F0502020204030204" pitchFamily="34" charset="0"/>
          <a:ea typeface="Calibri" panose="020F0502020204030204" pitchFamily="34" charset="0"/>
          <a:cs typeface="Calibri" panose="020F0502020204030204" pitchFamily="34" charset="0"/>
        </a:defRPr>
      </a:pPr>
      <a:endParaRPr lang="en-US"/>
    </a:p>
  </c:txPr>
  <c:externalData r:id="rId4">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86">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86">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86">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86">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86">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86">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drawings/drawing1.xml><?xml version="1.0" encoding="utf-8"?>
<c:userShapes xmlns:c="http://schemas.openxmlformats.org/drawingml/2006/chart">
  <cdr:relSizeAnchor xmlns:cdr="http://schemas.openxmlformats.org/drawingml/2006/chartDrawing">
    <cdr:from>
      <cdr:x>0.12031</cdr:x>
      <cdr:y>0.19804</cdr:y>
    </cdr:from>
    <cdr:to>
      <cdr:x>0.56241</cdr:x>
      <cdr:y>0.37165</cdr:y>
    </cdr:to>
    <cdr:sp macro="" textlink="">
      <cdr:nvSpPr>
        <cdr:cNvPr id="4" name="TextBox 3">
          <a:extLst xmlns:a="http://schemas.openxmlformats.org/drawingml/2006/main">
            <a:ext uri="{FF2B5EF4-FFF2-40B4-BE49-F238E27FC236}">
              <a16:creationId xmlns:a16="http://schemas.microsoft.com/office/drawing/2014/main" id="{390CD6B1-01C0-B2E3-2173-AB2BFFFC8691}"/>
            </a:ext>
          </a:extLst>
        </cdr:cNvPr>
        <cdr:cNvSpPr txBox="1"/>
      </cdr:nvSpPr>
      <cdr:spPr>
        <a:xfrm xmlns:a="http://schemas.openxmlformats.org/drawingml/2006/main">
          <a:off x="665440" y="654318"/>
          <a:ext cx="2445140" cy="573605"/>
        </a:xfrm>
        <a:prstGeom xmlns:a="http://schemas.openxmlformats.org/drawingml/2006/main" prst="rect">
          <a:avLst/>
        </a:prstGeom>
        <a:noFill xmlns:a="http://schemas.openxmlformats.org/drawingml/2006/main"/>
        <a:ln xmlns:a="http://schemas.openxmlformats.org/drawingml/2006/main" w="25400">
          <a:noFill/>
        </a:ln>
      </cdr:spPr>
      <cdr:txBody>
        <a:bodyPr xmlns:a="http://schemas.openxmlformats.org/drawingml/2006/main" vertOverflow="clip" wrap="square" rtlCol="0"/>
        <a:lstStyle xmlns:a="http://schemas.openxmlformats.org/drawingml/2006/main"/>
        <a:p xmlns:a="http://schemas.openxmlformats.org/drawingml/2006/main">
          <a:pPr algn="ctr"/>
          <a:r>
            <a:rPr lang="en-US" sz="1600" b="1" i="1" kern="1200" dirty="0">
              <a:solidFill>
                <a:schemeClr val="tx1"/>
              </a:solidFill>
              <a:latin typeface="Calibri" panose="020F0502020204030204" pitchFamily="34" charset="0"/>
              <a:ea typeface="Calibri" panose="020F0502020204030204" pitchFamily="34" charset="0"/>
              <a:cs typeface="Calibri" panose="020F0502020204030204" pitchFamily="34" charset="0"/>
            </a:rPr>
            <a:t>Region Median $</a:t>
          </a:r>
          <a:r>
            <a:rPr lang="en-US" sz="1600" b="1" i="1" kern="1200" baseline="0" dirty="0">
              <a:solidFill>
                <a:schemeClr val="tx1"/>
              </a:solidFill>
              <a:latin typeface="Calibri" panose="020F0502020204030204" pitchFamily="34" charset="0"/>
              <a:ea typeface="Calibri" panose="020F0502020204030204" pitchFamily="34" charset="0"/>
              <a:cs typeface="Calibri" panose="020F0502020204030204" pitchFamily="34" charset="0"/>
            </a:rPr>
            <a:t>162,000</a:t>
          </a:r>
        </a:p>
      </cdr:txBody>
    </cdr:sp>
  </cdr:relSizeAnchor>
</c:userShape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567D895F-84EF-4CAB-B6E4-BA50FF64C5F6}"/>
              </a:ext>
            </a:extLst>
          </p:cNvPr>
          <p:cNvSpPr>
            <a:spLocks noGrp="1"/>
          </p:cNvSpPr>
          <p:nvPr>
            <p:ph type="hdr" sz="quarter"/>
          </p:nvPr>
        </p:nvSpPr>
        <p:spPr>
          <a:xfrm>
            <a:off x="0" y="1"/>
            <a:ext cx="3037840" cy="466434"/>
          </a:xfrm>
          <a:prstGeom prst="rect">
            <a:avLst/>
          </a:prstGeom>
        </p:spPr>
        <p:txBody>
          <a:bodyPr vert="horz" lIns="92802" tIns="46401" rIns="92802" bIns="46401" rtlCol="0"/>
          <a:lstStyle>
            <a:lvl1pPr algn="l">
              <a:defRPr sz="1200"/>
            </a:lvl1pPr>
          </a:lstStyle>
          <a:p>
            <a:endParaRPr lang="en-US" dirty="0"/>
          </a:p>
        </p:txBody>
      </p:sp>
      <p:sp>
        <p:nvSpPr>
          <p:cNvPr id="3" name="Date Placeholder 2">
            <a:extLst>
              <a:ext uri="{FF2B5EF4-FFF2-40B4-BE49-F238E27FC236}">
                <a16:creationId xmlns:a16="http://schemas.microsoft.com/office/drawing/2014/main" id="{447E001D-84A2-44BE-8955-320F8E22218E}"/>
              </a:ext>
            </a:extLst>
          </p:cNvPr>
          <p:cNvSpPr>
            <a:spLocks noGrp="1"/>
          </p:cNvSpPr>
          <p:nvPr>
            <p:ph type="dt" sz="quarter" idx="1"/>
          </p:nvPr>
        </p:nvSpPr>
        <p:spPr>
          <a:xfrm>
            <a:off x="3970938" y="1"/>
            <a:ext cx="3037840" cy="466434"/>
          </a:xfrm>
          <a:prstGeom prst="rect">
            <a:avLst/>
          </a:prstGeom>
        </p:spPr>
        <p:txBody>
          <a:bodyPr vert="horz" lIns="92802" tIns="46401" rIns="92802" bIns="46401" rtlCol="0"/>
          <a:lstStyle>
            <a:lvl1pPr algn="r">
              <a:defRPr sz="1200"/>
            </a:lvl1pPr>
          </a:lstStyle>
          <a:p>
            <a:fld id="{5A1B16E7-6F5C-4573-9BE7-3F1AFFBD6878}" type="datetimeFigureOut">
              <a:rPr lang="en-US" smtClean="0"/>
              <a:t>7/9/2025</a:t>
            </a:fld>
            <a:endParaRPr lang="en-US" dirty="0"/>
          </a:p>
        </p:txBody>
      </p:sp>
      <p:sp>
        <p:nvSpPr>
          <p:cNvPr id="4" name="Footer Placeholder 3">
            <a:extLst>
              <a:ext uri="{FF2B5EF4-FFF2-40B4-BE49-F238E27FC236}">
                <a16:creationId xmlns:a16="http://schemas.microsoft.com/office/drawing/2014/main" id="{3DCA2186-B5F5-4CE8-A2FD-5838BC8EC43F}"/>
              </a:ext>
            </a:extLst>
          </p:cNvPr>
          <p:cNvSpPr>
            <a:spLocks noGrp="1"/>
          </p:cNvSpPr>
          <p:nvPr>
            <p:ph type="ftr" sz="quarter" idx="2"/>
          </p:nvPr>
        </p:nvSpPr>
        <p:spPr>
          <a:xfrm>
            <a:off x="0" y="8829969"/>
            <a:ext cx="3037840" cy="466433"/>
          </a:xfrm>
          <a:prstGeom prst="rect">
            <a:avLst/>
          </a:prstGeom>
        </p:spPr>
        <p:txBody>
          <a:bodyPr vert="horz" lIns="92802" tIns="46401" rIns="92802" bIns="46401" rtlCol="0" anchor="b"/>
          <a:lstStyle>
            <a:lvl1pPr algn="l">
              <a:defRPr sz="1200"/>
            </a:lvl1pPr>
          </a:lstStyle>
          <a:p>
            <a:endParaRPr lang="en-US" dirty="0"/>
          </a:p>
        </p:txBody>
      </p:sp>
      <p:sp>
        <p:nvSpPr>
          <p:cNvPr id="5" name="Slide Number Placeholder 4">
            <a:extLst>
              <a:ext uri="{FF2B5EF4-FFF2-40B4-BE49-F238E27FC236}">
                <a16:creationId xmlns:a16="http://schemas.microsoft.com/office/drawing/2014/main" id="{D098F11C-67A2-419F-AB0A-7950AD52DFC0}"/>
              </a:ext>
            </a:extLst>
          </p:cNvPr>
          <p:cNvSpPr>
            <a:spLocks noGrp="1"/>
          </p:cNvSpPr>
          <p:nvPr>
            <p:ph type="sldNum" sz="quarter" idx="3"/>
          </p:nvPr>
        </p:nvSpPr>
        <p:spPr>
          <a:xfrm>
            <a:off x="3970938" y="8829969"/>
            <a:ext cx="3037840" cy="466433"/>
          </a:xfrm>
          <a:prstGeom prst="rect">
            <a:avLst/>
          </a:prstGeom>
        </p:spPr>
        <p:txBody>
          <a:bodyPr vert="horz" lIns="92802" tIns="46401" rIns="92802" bIns="46401" rtlCol="0" anchor="b"/>
          <a:lstStyle>
            <a:lvl1pPr algn="r">
              <a:defRPr sz="1200"/>
            </a:lvl1pPr>
          </a:lstStyle>
          <a:p>
            <a:fld id="{BD6F2133-8695-4CDA-9CE9-C423792A94EC}" type="slidenum">
              <a:rPr lang="en-US" smtClean="0"/>
              <a:t>‹#›</a:t>
            </a:fld>
            <a:endParaRPr lang="en-US" dirty="0"/>
          </a:p>
        </p:txBody>
      </p:sp>
    </p:spTree>
    <p:extLst>
      <p:ext uri="{BB962C8B-B14F-4D97-AF65-F5344CB8AC3E}">
        <p14:creationId xmlns:p14="http://schemas.microsoft.com/office/powerpoint/2010/main" val="2205303614"/>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1" y="1"/>
            <a:ext cx="3038475" cy="466725"/>
          </a:xfrm>
          <a:prstGeom prst="rect">
            <a:avLst/>
          </a:prstGeom>
        </p:spPr>
        <p:txBody>
          <a:bodyPr vert="horz" lIns="91427" tIns="45713" rIns="91427" bIns="45713" rtlCol="0"/>
          <a:lstStyle>
            <a:lvl1pPr algn="l">
              <a:defRPr sz="1200"/>
            </a:lvl1pPr>
          </a:lstStyle>
          <a:p>
            <a:endParaRPr lang="en-US" dirty="0"/>
          </a:p>
        </p:txBody>
      </p:sp>
      <p:sp>
        <p:nvSpPr>
          <p:cNvPr id="3" name="Date Placeholder 2"/>
          <p:cNvSpPr>
            <a:spLocks noGrp="1"/>
          </p:cNvSpPr>
          <p:nvPr>
            <p:ph type="dt" idx="1"/>
          </p:nvPr>
        </p:nvSpPr>
        <p:spPr>
          <a:xfrm>
            <a:off x="3970339" y="1"/>
            <a:ext cx="3038475" cy="466725"/>
          </a:xfrm>
          <a:prstGeom prst="rect">
            <a:avLst/>
          </a:prstGeom>
        </p:spPr>
        <p:txBody>
          <a:bodyPr vert="horz" lIns="91427" tIns="45713" rIns="91427" bIns="45713" rtlCol="0"/>
          <a:lstStyle>
            <a:lvl1pPr algn="r">
              <a:defRPr sz="1200"/>
            </a:lvl1pPr>
          </a:lstStyle>
          <a:p>
            <a:fld id="{FAD2783D-3755-4CC8-864D-D0820E16C2DD}" type="datetimeFigureOut">
              <a:rPr lang="en-US" smtClean="0"/>
              <a:t>7/9/2025</a:t>
            </a:fld>
            <a:endParaRPr lang="en-US" dirty="0"/>
          </a:p>
        </p:txBody>
      </p:sp>
      <p:sp>
        <p:nvSpPr>
          <p:cNvPr id="4" name="Slide Image Placeholder 3"/>
          <p:cNvSpPr>
            <a:spLocks noGrp="1" noRot="1" noChangeAspect="1"/>
          </p:cNvSpPr>
          <p:nvPr>
            <p:ph type="sldImg" idx="2"/>
          </p:nvPr>
        </p:nvSpPr>
        <p:spPr>
          <a:xfrm>
            <a:off x="717550" y="1162050"/>
            <a:ext cx="5575300" cy="3136900"/>
          </a:xfrm>
          <a:prstGeom prst="rect">
            <a:avLst/>
          </a:prstGeom>
          <a:noFill/>
          <a:ln w="12700">
            <a:solidFill>
              <a:prstClr val="black"/>
            </a:solidFill>
          </a:ln>
        </p:spPr>
        <p:txBody>
          <a:bodyPr vert="horz" lIns="91427" tIns="45713" rIns="91427" bIns="45713" rtlCol="0" anchor="ctr"/>
          <a:lstStyle/>
          <a:p>
            <a:endParaRPr lang="en-US" dirty="0"/>
          </a:p>
        </p:txBody>
      </p:sp>
      <p:sp>
        <p:nvSpPr>
          <p:cNvPr id="5" name="Notes Placeholder 4"/>
          <p:cNvSpPr>
            <a:spLocks noGrp="1"/>
          </p:cNvSpPr>
          <p:nvPr>
            <p:ph type="body" sz="quarter" idx="3"/>
          </p:nvPr>
        </p:nvSpPr>
        <p:spPr>
          <a:xfrm>
            <a:off x="701676" y="4473575"/>
            <a:ext cx="5607050" cy="3660775"/>
          </a:xfrm>
          <a:prstGeom prst="rect">
            <a:avLst/>
          </a:prstGeom>
        </p:spPr>
        <p:txBody>
          <a:bodyPr vert="horz" lIns="91427" tIns="45713" rIns="91427" bIns="45713"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1" y="8829676"/>
            <a:ext cx="3038475" cy="466725"/>
          </a:xfrm>
          <a:prstGeom prst="rect">
            <a:avLst/>
          </a:prstGeom>
        </p:spPr>
        <p:txBody>
          <a:bodyPr vert="horz" lIns="91427" tIns="45713" rIns="91427" bIns="45713" rtlCol="0" anchor="b"/>
          <a:lstStyle>
            <a:lvl1pPr algn="l">
              <a:defRPr sz="1200"/>
            </a:lvl1pPr>
          </a:lstStyle>
          <a:p>
            <a:endParaRPr lang="en-US" dirty="0"/>
          </a:p>
        </p:txBody>
      </p:sp>
      <p:sp>
        <p:nvSpPr>
          <p:cNvPr id="7" name="Slide Number Placeholder 6"/>
          <p:cNvSpPr>
            <a:spLocks noGrp="1"/>
          </p:cNvSpPr>
          <p:nvPr>
            <p:ph type="sldNum" sz="quarter" idx="5"/>
          </p:nvPr>
        </p:nvSpPr>
        <p:spPr>
          <a:xfrm>
            <a:off x="3970339" y="8829676"/>
            <a:ext cx="3038475" cy="466725"/>
          </a:xfrm>
          <a:prstGeom prst="rect">
            <a:avLst/>
          </a:prstGeom>
        </p:spPr>
        <p:txBody>
          <a:bodyPr vert="horz" lIns="91427" tIns="45713" rIns="91427" bIns="45713" rtlCol="0" anchor="b"/>
          <a:lstStyle>
            <a:lvl1pPr algn="r">
              <a:defRPr sz="1200"/>
            </a:lvl1pPr>
          </a:lstStyle>
          <a:p>
            <a:fld id="{8881E60D-90C9-4D28-9330-308B035731F9}" type="slidenum">
              <a:rPr lang="en-US" smtClean="0"/>
              <a:t>‹#›</a:t>
            </a:fld>
            <a:endParaRPr lang="en-US" dirty="0"/>
          </a:p>
        </p:txBody>
      </p:sp>
    </p:spTree>
    <p:extLst>
      <p:ext uri="{BB962C8B-B14F-4D97-AF65-F5344CB8AC3E}">
        <p14:creationId xmlns:p14="http://schemas.microsoft.com/office/powerpoint/2010/main" val="25166157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17550" y="1162050"/>
            <a:ext cx="5575300" cy="31369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8881E60D-90C9-4D28-9330-308B035731F9}" type="slidenum">
              <a:rPr lang="en-US" smtClean="0"/>
              <a:t>2</a:t>
            </a:fld>
            <a:endParaRPr lang="en-US" dirty="0"/>
          </a:p>
        </p:txBody>
      </p:sp>
    </p:spTree>
    <p:extLst>
      <p:ext uri="{BB962C8B-B14F-4D97-AF65-F5344CB8AC3E}">
        <p14:creationId xmlns:p14="http://schemas.microsoft.com/office/powerpoint/2010/main" val="427600330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FD6DDD5-1EB4-7E6C-FC15-D60A55A3AC0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A3BF961-1BCE-22A4-C19B-4E6CC35AD99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9AF5DF8-5C2A-1045-F002-17CF294A56B4}"/>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AD7B4C92-4B48-3955-F3C7-DEE8A3A05D3B}"/>
              </a:ext>
            </a:extLst>
          </p:cNvPr>
          <p:cNvSpPr>
            <a:spLocks noGrp="1"/>
          </p:cNvSpPr>
          <p:nvPr>
            <p:ph type="sldNum" sz="quarter" idx="5"/>
          </p:nvPr>
        </p:nvSpPr>
        <p:spPr/>
        <p:txBody>
          <a:bodyPr/>
          <a:lstStyle/>
          <a:p>
            <a:fld id="{8881E60D-90C9-4D28-9330-308B035731F9}" type="slidenum">
              <a:rPr lang="en-US" smtClean="0"/>
              <a:t>20</a:t>
            </a:fld>
            <a:endParaRPr lang="en-US" dirty="0"/>
          </a:p>
        </p:txBody>
      </p:sp>
    </p:spTree>
    <p:extLst>
      <p:ext uri="{BB962C8B-B14F-4D97-AF65-F5344CB8AC3E}">
        <p14:creationId xmlns:p14="http://schemas.microsoft.com/office/powerpoint/2010/main" val="54767190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BECF922-9179-779F-D073-B2A7F0E401D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D71B039-6F7E-5C26-62F7-570F2E87BC3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60F6E69-ABDA-0E29-C8FA-24AEB90A84C5}"/>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FEE1FE76-F75B-A4DD-6C3F-5468FB9E64DC}"/>
              </a:ext>
            </a:extLst>
          </p:cNvPr>
          <p:cNvSpPr>
            <a:spLocks noGrp="1"/>
          </p:cNvSpPr>
          <p:nvPr>
            <p:ph type="sldNum" sz="quarter" idx="5"/>
          </p:nvPr>
        </p:nvSpPr>
        <p:spPr/>
        <p:txBody>
          <a:bodyPr/>
          <a:lstStyle/>
          <a:p>
            <a:fld id="{8881E60D-90C9-4D28-9330-308B035731F9}" type="slidenum">
              <a:rPr lang="en-US" smtClean="0"/>
              <a:t>21</a:t>
            </a:fld>
            <a:endParaRPr lang="en-US" dirty="0"/>
          </a:p>
        </p:txBody>
      </p:sp>
    </p:spTree>
    <p:extLst>
      <p:ext uri="{BB962C8B-B14F-4D97-AF65-F5344CB8AC3E}">
        <p14:creationId xmlns:p14="http://schemas.microsoft.com/office/powerpoint/2010/main" val="133947146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8881E60D-90C9-4D28-9330-308B035731F9}" type="slidenum">
              <a:rPr lang="en-US" smtClean="0"/>
              <a:t>22</a:t>
            </a:fld>
            <a:endParaRPr lang="en-US" dirty="0"/>
          </a:p>
        </p:txBody>
      </p:sp>
    </p:spTree>
    <p:extLst>
      <p:ext uri="{BB962C8B-B14F-4D97-AF65-F5344CB8AC3E}">
        <p14:creationId xmlns:p14="http://schemas.microsoft.com/office/powerpoint/2010/main" val="413010225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0D46313-ACC1-FE19-B5C6-E0F634D5B20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CA96AF7-9640-7E25-B68B-C68C023D871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E70BD8B-6A86-52DE-DD42-D67C0F849EA0}"/>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94846A40-2906-D308-E1FF-F75A91CF5F3A}"/>
              </a:ext>
            </a:extLst>
          </p:cNvPr>
          <p:cNvSpPr>
            <a:spLocks noGrp="1"/>
          </p:cNvSpPr>
          <p:nvPr>
            <p:ph type="sldNum" sz="quarter" idx="5"/>
          </p:nvPr>
        </p:nvSpPr>
        <p:spPr/>
        <p:txBody>
          <a:bodyPr/>
          <a:lstStyle/>
          <a:p>
            <a:fld id="{8881E60D-90C9-4D28-9330-308B035731F9}" type="slidenum">
              <a:rPr lang="en-US" smtClean="0"/>
              <a:t>23</a:t>
            </a:fld>
            <a:endParaRPr lang="en-US" dirty="0"/>
          </a:p>
        </p:txBody>
      </p:sp>
    </p:spTree>
    <p:extLst>
      <p:ext uri="{BB962C8B-B14F-4D97-AF65-F5344CB8AC3E}">
        <p14:creationId xmlns:p14="http://schemas.microsoft.com/office/powerpoint/2010/main" val="70763459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63F6B42-4AC7-7761-1D97-17079DA7DA4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38E223A-C492-F699-E03A-D4A3964CF12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56E86AD-E7EF-96D1-4B58-2404596CB3D5}"/>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26B175E4-BF6B-0DDE-15D0-64962EFE5A3C}"/>
              </a:ext>
            </a:extLst>
          </p:cNvPr>
          <p:cNvSpPr>
            <a:spLocks noGrp="1"/>
          </p:cNvSpPr>
          <p:nvPr>
            <p:ph type="sldNum" sz="quarter" idx="5"/>
          </p:nvPr>
        </p:nvSpPr>
        <p:spPr/>
        <p:txBody>
          <a:bodyPr/>
          <a:lstStyle/>
          <a:p>
            <a:fld id="{8881E60D-90C9-4D28-9330-308B035731F9}" type="slidenum">
              <a:rPr lang="en-US" smtClean="0"/>
              <a:t>24</a:t>
            </a:fld>
            <a:endParaRPr lang="en-US" dirty="0"/>
          </a:p>
        </p:txBody>
      </p:sp>
    </p:spTree>
    <p:extLst>
      <p:ext uri="{BB962C8B-B14F-4D97-AF65-F5344CB8AC3E}">
        <p14:creationId xmlns:p14="http://schemas.microsoft.com/office/powerpoint/2010/main" val="193373410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DAF7FDC-E764-809F-4B11-7A8CE26362E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9EA17DF-5E1B-BE5E-C4ED-707C2F94C02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B2D8836-D34F-AE36-A93B-74B5FBCBD17B}"/>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0DD157FF-DF08-EF44-680B-C0298B87DB95}"/>
              </a:ext>
            </a:extLst>
          </p:cNvPr>
          <p:cNvSpPr>
            <a:spLocks noGrp="1"/>
          </p:cNvSpPr>
          <p:nvPr>
            <p:ph type="sldNum" sz="quarter" idx="5"/>
          </p:nvPr>
        </p:nvSpPr>
        <p:spPr/>
        <p:txBody>
          <a:bodyPr/>
          <a:lstStyle/>
          <a:p>
            <a:fld id="{8881E60D-90C9-4D28-9330-308B035731F9}" type="slidenum">
              <a:rPr lang="en-US" smtClean="0"/>
              <a:t>25</a:t>
            </a:fld>
            <a:endParaRPr lang="en-US" dirty="0"/>
          </a:p>
        </p:txBody>
      </p:sp>
    </p:spTree>
    <p:extLst>
      <p:ext uri="{BB962C8B-B14F-4D97-AF65-F5344CB8AC3E}">
        <p14:creationId xmlns:p14="http://schemas.microsoft.com/office/powerpoint/2010/main" val="93548484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p:nvPr/>
        </p:nvSpPr>
        <p:spPr>
          <a:xfrm>
            <a:off x="446534" y="3085765"/>
            <a:ext cx="11262866" cy="330480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ctrTitle"/>
          </p:nvPr>
        </p:nvSpPr>
        <p:spPr>
          <a:xfrm>
            <a:off x="581191" y="1020431"/>
            <a:ext cx="10993549" cy="1475013"/>
          </a:xfrm>
          <a:effectLst/>
        </p:spPr>
        <p:txBody>
          <a:bodyPr anchor="b">
            <a:normAutofit/>
          </a:bodyPr>
          <a:lstStyle>
            <a:lvl1pPr>
              <a:defRPr sz="3600">
                <a:solidFill>
                  <a:schemeClr val="accent1"/>
                </a:solidFill>
              </a:defRPr>
            </a:lvl1pPr>
          </a:lstStyle>
          <a:p>
            <a:r>
              <a:rPr lang="en-US"/>
              <a:t>Click to edit Master title style</a:t>
            </a:r>
            <a:endParaRPr lang="en-US" dirty="0"/>
          </a:p>
        </p:txBody>
      </p:sp>
      <p:sp>
        <p:nvSpPr>
          <p:cNvPr id="3" name="Subtitle 2"/>
          <p:cNvSpPr>
            <a:spLocks noGrp="1"/>
          </p:cNvSpPr>
          <p:nvPr>
            <p:ph type="subTitle" idx="1"/>
          </p:nvPr>
        </p:nvSpPr>
        <p:spPr>
          <a:xfrm>
            <a:off x="581194" y="2495445"/>
            <a:ext cx="10993546" cy="590321"/>
          </a:xfrm>
        </p:spPr>
        <p:txBody>
          <a:bodyPr anchor="t">
            <a:normAutofit/>
          </a:bodyPr>
          <a:lstStyle>
            <a:lvl1pPr marL="0" indent="0" algn="l">
              <a:buNone/>
              <a:defRPr sz="1600" cap="all">
                <a:solidFill>
                  <a:schemeClr val="accent2"/>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a:xfrm>
            <a:off x="7605951" y="5956137"/>
            <a:ext cx="2844800" cy="365125"/>
          </a:xfrm>
        </p:spPr>
        <p:txBody>
          <a:bodyPr/>
          <a:lstStyle>
            <a:lvl1pPr>
              <a:defRPr>
                <a:solidFill>
                  <a:schemeClr val="accent1">
                    <a:lumMod val="75000"/>
                    <a:lumOff val="25000"/>
                  </a:schemeClr>
                </a:solidFill>
              </a:defRPr>
            </a:lvl1pPr>
          </a:lstStyle>
          <a:p>
            <a:fld id="{DB7849C1-D073-446C-A9B5-7BEA8847C361}" type="datetime1">
              <a:rPr lang="en-US" smtClean="0"/>
              <a:t>7/9/2025</a:t>
            </a:fld>
            <a:endParaRPr lang="en-US" dirty="0"/>
          </a:p>
        </p:txBody>
      </p:sp>
      <p:sp>
        <p:nvSpPr>
          <p:cNvPr id="5" name="Footer Placeholder 4"/>
          <p:cNvSpPr>
            <a:spLocks noGrp="1"/>
          </p:cNvSpPr>
          <p:nvPr>
            <p:ph type="ftr" sz="quarter" idx="11"/>
          </p:nvPr>
        </p:nvSpPr>
        <p:spPr>
          <a:xfrm>
            <a:off x="581192" y="5951811"/>
            <a:ext cx="6917210" cy="365125"/>
          </a:xfrm>
        </p:spPr>
        <p:txBody>
          <a:bodyPr/>
          <a:lstStyle>
            <a:lvl1pPr>
              <a:defRPr>
                <a:solidFill>
                  <a:schemeClr val="accent1">
                    <a:lumMod val="75000"/>
                    <a:lumOff val="25000"/>
                  </a:schemeClr>
                </a:solidFill>
              </a:defRPr>
            </a:lvl1pPr>
          </a:lstStyle>
          <a:p>
            <a:endParaRPr lang="en-US" dirty="0"/>
          </a:p>
        </p:txBody>
      </p:sp>
      <p:sp>
        <p:nvSpPr>
          <p:cNvPr id="6" name="Slide Number Placeholder 5"/>
          <p:cNvSpPr>
            <a:spLocks noGrp="1"/>
          </p:cNvSpPr>
          <p:nvPr>
            <p:ph type="sldNum" sz="quarter" idx="12"/>
          </p:nvPr>
        </p:nvSpPr>
        <p:spPr>
          <a:xfrm>
            <a:off x="10558300" y="5956137"/>
            <a:ext cx="1016440" cy="365125"/>
          </a:xfrm>
        </p:spPr>
        <p:txBody>
          <a:bodyPr/>
          <a:lstStyle>
            <a:lvl1pPr>
              <a:defRPr>
                <a:solidFill>
                  <a:schemeClr val="accent1">
                    <a:lumMod val="75000"/>
                    <a:lumOff val="25000"/>
                  </a:schemeClr>
                </a:solidFill>
              </a:defRPr>
            </a:lvl1pPr>
          </a:lstStyle>
          <a:p>
            <a:fld id="{4FAB73BC-B049-4115-A692-8D63A059BFB8}" type="slidenum">
              <a:rPr lang="en-US" smtClean="0"/>
              <a:pPr/>
              <a:t>‹#›</a:t>
            </a:fld>
            <a:endParaRPr lang="en-US" dirty="0"/>
          </a:p>
        </p:txBody>
      </p:sp>
    </p:spTree>
    <p:extLst>
      <p:ext uri="{BB962C8B-B14F-4D97-AF65-F5344CB8AC3E}">
        <p14:creationId xmlns:p14="http://schemas.microsoft.com/office/powerpoint/2010/main" val="202975230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7" name="Rectangle 6"/>
          <p:cNvSpPr>
            <a:spLocks noChangeAspect="1"/>
          </p:cNvSpPr>
          <p:nvPr/>
        </p:nvSpPr>
        <p:spPr>
          <a:xfrm>
            <a:off x="440286" y="614407"/>
            <a:ext cx="11309338" cy="1189298"/>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581192" y="702156"/>
            <a:ext cx="11029616" cy="1013800"/>
          </a:xfrm>
        </p:spPr>
        <p:txBody>
          <a:bodyPr/>
          <a:lstStyle/>
          <a:p>
            <a:r>
              <a:rPr lang="en-US"/>
              <a:t>Click to edit Master title style</a:t>
            </a:r>
            <a:endParaRPr lang="en-US" dirty="0"/>
          </a:p>
        </p:txBody>
      </p:sp>
      <p:sp>
        <p:nvSpPr>
          <p:cNvPr id="3" name="Content Placeholder 2"/>
          <p:cNvSpPr>
            <a:spLocks noGrp="1"/>
          </p:cNvSpPr>
          <p:nvPr>
            <p:ph idx="1"/>
          </p:nvPr>
        </p:nvSpPr>
        <p:spPr>
          <a:xfrm>
            <a:off x="581192" y="2180496"/>
            <a:ext cx="11029615" cy="367830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11A73A1E-B0FC-4E97-A824-DABF415B522A}" type="datetime1">
              <a:rPr lang="en-US" smtClean="0"/>
              <a:t>7/9/2025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a:xfrm>
            <a:off x="10558300" y="5956137"/>
            <a:ext cx="1052508" cy="365125"/>
          </a:xfrm>
        </p:spPr>
        <p:txBody>
          <a:bodyPr/>
          <a:lstStyle/>
          <a:p>
            <a:fld id="{4FAB73BC-B049-4115-A692-8D63A059BFB8}" type="slidenum">
              <a:rPr lang="en-US" smtClean="0"/>
              <a:pPr/>
              <a:t>‹#›</a:t>
            </a:fld>
            <a:endParaRPr lang="en-US" dirty="0"/>
          </a:p>
        </p:txBody>
      </p:sp>
    </p:spTree>
    <p:extLst>
      <p:ext uri="{BB962C8B-B14F-4D97-AF65-F5344CB8AC3E}">
        <p14:creationId xmlns:p14="http://schemas.microsoft.com/office/powerpoint/2010/main" val="83439097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8" name="Rectangle 7"/>
          <p:cNvSpPr>
            <a:spLocks noChangeAspect="1"/>
          </p:cNvSpPr>
          <p:nvPr/>
        </p:nvSpPr>
        <p:spPr>
          <a:xfrm>
            <a:off x="447817" y="5141974"/>
            <a:ext cx="11290860" cy="125882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581193" y="3043910"/>
            <a:ext cx="11029615" cy="1497507"/>
          </a:xfrm>
        </p:spPr>
        <p:txBody>
          <a:bodyPr anchor="b">
            <a:normAutofit/>
          </a:bodyPr>
          <a:lstStyle>
            <a:lvl1pPr algn="l">
              <a:defRPr sz="3600" b="0" cap="all">
                <a:solidFill>
                  <a:schemeClr val="accent1"/>
                </a:solidFill>
              </a:defRPr>
            </a:lvl1pPr>
          </a:lstStyle>
          <a:p>
            <a:r>
              <a:rPr lang="en-US"/>
              <a:t>Click to edit Master title style</a:t>
            </a:r>
            <a:endParaRPr lang="en-US" dirty="0"/>
          </a:p>
        </p:txBody>
      </p:sp>
      <p:sp>
        <p:nvSpPr>
          <p:cNvPr id="3" name="Text Placeholder 2"/>
          <p:cNvSpPr>
            <a:spLocks noGrp="1"/>
          </p:cNvSpPr>
          <p:nvPr>
            <p:ph type="body" idx="1"/>
          </p:nvPr>
        </p:nvSpPr>
        <p:spPr>
          <a:xfrm>
            <a:off x="581192" y="4541417"/>
            <a:ext cx="11029615" cy="600556"/>
          </a:xfrm>
        </p:spPr>
        <p:txBody>
          <a:bodyPr anchor="t">
            <a:normAutofit/>
          </a:bodyPr>
          <a:lstStyle>
            <a:lvl1pPr marL="0" indent="0" algn="l">
              <a:buNone/>
              <a:defRPr sz="1800" cap="all">
                <a:solidFill>
                  <a:schemeClr val="accent2"/>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lvl1pPr>
              <a:defRPr>
                <a:solidFill>
                  <a:schemeClr val="accent1">
                    <a:lumMod val="75000"/>
                    <a:lumOff val="25000"/>
                  </a:schemeClr>
                </a:solidFill>
              </a:defRPr>
            </a:lvl1pPr>
          </a:lstStyle>
          <a:p>
            <a:fld id="{F3855441-9EB1-4368-8E3A-0636A0EEE952}" type="datetime1">
              <a:rPr lang="en-US" smtClean="0"/>
              <a:t>7/9/2025</a:t>
            </a:fld>
            <a:endParaRPr lang="en-US" dirty="0"/>
          </a:p>
        </p:txBody>
      </p:sp>
      <p:sp>
        <p:nvSpPr>
          <p:cNvPr id="5" name="Footer Placeholder 4"/>
          <p:cNvSpPr>
            <a:spLocks noGrp="1"/>
          </p:cNvSpPr>
          <p:nvPr>
            <p:ph type="ftr" sz="quarter" idx="11"/>
          </p:nvPr>
        </p:nvSpPr>
        <p:spPr/>
        <p:txBody>
          <a:bodyPr/>
          <a:lstStyle>
            <a:lvl1pPr>
              <a:defRPr>
                <a:solidFill>
                  <a:schemeClr val="accent1">
                    <a:lumMod val="75000"/>
                    <a:lumOff val="25000"/>
                  </a:schemeClr>
                </a:solidFill>
              </a:defRPr>
            </a:lvl1pPr>
          </a:lstStyle>
          <a:p>
            <a:endParaRPr lang="en-US" dirty="0"/>
          </a:p>
        </p:txBody>
      </p:sp>
      <p:sp>
        <p:nvSpPr>
          <p:cNvPr id="6" name="Slide Number Placeholder 5"/>
          <p:cNvSpPr>
            <a:spLocks noGrp="1"/>
          </p:cNvSpPr>
          <p:nvPr>
            <p:ph type="sldNum" sz="quarter" idx="12"/>
          </p:nvPr>
        </p:nvSpPr>
        <p:spPr/>
        <p:txBody>
          <a:bodyPr/>
          <a:lstStyle>
            <a:lvl1pPr>
              <a:defRPr>
                <a:solidFill>
                  <a:schemeClr val="accent1">
                    <a:lumMod val="75000"/>
                    <a:lumOff val="25000"/>
                  </a:schemeClr>
                </a:solidFill>
              </a:defRPr>
            </a:lvl1pPr>
          </a:lstStyle>
          <a:p>
            <a:fld id="{4FAB73BC-B049-4115-A692-8D63A059BFB8}" type="slidenum">
              <a:rPr lang="en-US" smtClean="0"/>
              <a:pPr/>
              <a:t>‹#›</a:t>
            </a:fld>
            <a:endParaRPr lang="en-US" dirty="0"/>
          </a:p>
        </p:txBody>
      </p:sp>
    </p:spTree>
    <p:extLst>
      <p:ext uri="{BB962C8B-B14F-4D97-AF65-F5344CB8AC3E}">
        <p14:creationId xmlns:p14="http://schemas.microsoft.com/office/powerpoint/2010/main" val="280217779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Rectangle 7"/>
          <p:cNvSpPr>
            <a:spLocks noChangeAspect="1"/>
          </p:cNvSpPr>
          <p:nvPr/>
        </p:nvSpPr>
        <p:spPr>
          <a:xfrm>
            <a:off x="445982" y="606554"/>
            <a:ext cx="11300036" cy="125882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581193" y="729658"/>
            <a:ext cx="11029616" cy="988332"/>
          </a:xfrm>
        </p:spPr>
        <p:txBody>
          <a:bodyPr/>
          <a:lstStyle/>
          <a:p>
            <a:r>
              <a:rPr lang="en-US"/>
              <a:t>Click to edit Master title style</a:t>
            </a:r>
            <a:endParaRPr lang="en-US" dirty="0"/>
          </a:p>
        </p:txBody>
      </p:sp>
      <p:sp>
        <p:nvSpPr>
          <p:cNvPr id="3" name="Content Placeholder 2"/>
          <p:cNvSpPr>
            <a:spLocks noGrp="1"/>
          </p:cNvSpPr>
          <p:nvPr>
            <p:ph sz="half" idx="1"/>
          </p:nvPr>
        </p:nvSpPr>
        <p:spPr>
          <a:xfrm>
            <a:off x="581193" y="2228003"/>
            <a:ext cx="5422390" cy="363304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88417" y="2228003"/>
            <a:ext cx="5422392" cy="363304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340B11C2-CAAD-47CD-BD51-C2A837D8D3AE}" type="datetime1">
              <a:rPr lang="en-US" smtClean="0"/>
              <a:t>7/9/2025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FAB73BC-B049-4115-A692-8D63A059BFB8}" type="slidenum">
              <a:rPr lang="en-US" smtClean="0"/>
              <a:pPr/>
              <a:t>‹#›</a:t>
            </a:fld>
            <a:endParaRPr lang="en-US" dirty="0"/>
          </a:p>
        </p:txBody>
      </p:sp>
    </p:spTree>
    <p:extLst>
      <p:ext uri="{BB962C8B-B14F-4D97-AF65-F5344CB8AC3E}">
        <p14:creationId xmlns:p14="http://schemas.microsoft.com/office/powerpoint/2010/main" val="336853510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1" name="Rectangle 10"/>
          <p:cNvSpPr>
            <a:spLocks noChangeAspect="1"/>
          </p:cNvSpPr>
          <p:nvPr/>
        </p:nvSpPr>
        <p:spPr>
          <a:xfrm>
            <a:off x="445982" y="606554"/>
            <a:ext cx="11300036" cy="125882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12" name="Title 1"/>
          <p:cNvSpPr>
            <a:spLocks noGrp="1"/>
          </p:cNvSpPr>
          <p:nvPr>
            <p:ph type="title"/>
          </p:nvPr>
        </p:nvSpPr>
        <p:spPr>
          <a:xfrm>
            <a:off x="581193" y="729658"/>
            <a:ext cx="11029616" cy="988332"/>
          </a:xfrm>
        </p:spPr>
        <p:txBody>
          <a:bodyPr/>
          <a:lstStyle/>
          <a:p>
            <a:r>
              <a:rPr lang="en-US"/>
              <a:t>Click to edit Master title style</a:t>
            </a:r>
            <a:endParaRPr lang="en-US" dirty="0"/>
          </a:p>
        </p:txBody>
      </p:sp>
      <p:sp>
        <p:nvSpPr>
          <p:cNvPr id="3" name="Text Placeholder 2"/>
          <p:cNvSpPr>
            <a:spLocks noGrp="1"/>
          </p:cNvSpPr>
          <p:nvPr>
            <p:ph type="body" idx="1"/>
          </p:nvPr>
        </p:nvSpPr>
        <p:spPr>
          <a:xfrm>
            <a:off x="887219" y="2250892"/>
            <a:ext cx="5087075" cy="536005"/>
          </a:xfrm>
        </p:spPr>
        <p:txBody>
          <a:bodyPr anchor="b">
            <a:noAutofit/>
          </a:bodyPr>
          <a:lstStyle>
            <a:lvl1pPr marL="0" indent="0">
              <a:buNone/>
              <a:defRPr sz="2200" b="0">
                <a:solidFill>
                  <a:schemeClr val="accent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581194" y="2926052"/>
            <a:ext cx="5393100" cy="2934999"/>
          </a:xfrm>
        </p:spPr>
        <p:txBody>
          <a:bodyPr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523735" y="2250892"/>
            <a:ext cx="5087073" cy="553373"/>
          </a:xfrm>
        </p:spPr>
        <p:txBody>
          <a:bodyPr anchor="b">
            <a:noAutofit/>
          </a:bodyPr>
          <a:lstStyle>
            <a:lvl1pPr marL="0" indent="0">
              <a:buNone/>
              <a:defRPr sz="2200" b="0">
                <a:solidFill>
                  <a:schemeClr val="accent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217709" y="2926052"/>
            <a:ext cx="5393100" cy="2934999"/>
          </a:xfrm>
        </p:spPr>
        <p:txBody>
          <a:bodyPr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0DD453D1-9990-4CCB-AB31-4B4A604CE5EF}" type="datetime1">
              <a:rPr lang="en-US" smtClean="0"/>
              <a:t>7/9/2025</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4FAB73BC-B049-4115-A692-8D63A059BFB8}" type="slidenum">
              <a:rPr lang="en-US" smtClean="0"/>
              <a:pPr/>
              <a:t>‹#›</a:t>
            </a:fld>
            <a:endParaRPr lang="en-US" dirty="0"/>
          </a:p>
        </p:txBody>
      </p:sp>
    </p:spTree>
    <p:extLst>
      <p:ext uri="{BB962C8B-B14F-4D97-AF65-F5344CB8AC3E}">
        <p14:creationId xmlns:p14="http://schemas.microsoft.com/office/powerpoint/2010/main" val="313908431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fld id="{C98A3A3E-D26C-4CB2-A527-4D8831636905}" type="datetime1">
              <a:rPr lang="en-US" smtClean="0"/>
              <a:t>7/9/2025</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4FAB73BC-B049-4115-A692-8D63A059BFB8}" type="slidenum">
              <a:rPr lang="en-US" smtClean="0"/>
              <a:pPr/>
              <a:t>‹#›</a:t>
            </a:fld>
            <a:endParaRPr lang="en-US" dirty="0"/>
          </a:p>
        </p:txBody>
      </p:sp>
      <p:sp>
        <p:nvSpPr>
          <p:cNvPr id="7" name="Rectangle 6"/>
          <p:cNvSpPr>
            <a:spLocks noChangeAspect="1"/>
          </p:cNvSpPr>
          <p:nvPr/>
        </p:nvSpPr>
        <p:spPr>
          <a:xfrm>
            <a:off x="440683" y="606554"/>
            <a:ext cx="11300036" cy="125882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8" name="Title 1"/>
          <p:cNvSpPr>
            <a:spLocks noGrp="1"/>
          </p:cNvSpPr>
          <p:nvPr>
            <p:ph type="title"/>
          </p:nvPr>
        </p:nvSpPr>
        <p:spPr>
          <a:xfrm>
            <a:off x="575894" y="729658"/>
            <a:ext cx="11029616" cy="988332"/>
          </a:xfrm>
        </p:spPr>
        <p:txBody>
          <a:bodyPr/>
          <a:lstStyle/>
          <a:p>
            <a:r>
              <a:rPr lang="en-US"/>
              <a:t>Click to edit Master title style</a:t>
            </a:r>
            <a:endParaRPr lang="en-US" dirty="0"/>
          </a:p>
        </p:txBody>
      </p:sp>
    </p:spTree>
    <p:extLst>
      <p:ext uri="{BB962C8B-B14F-4D97-AF65-F5344CB8AC3E}">
        <p14:creationId xmlns:p14="http://schemas.microsoft.com/office/powerpoint/2010/main" val="25811598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07662DE-782C-4D0E-A31F-504E954F2002}" type="datetime1">
              <a:rPr lang="en-US" smtClean="0"/>
              <a:t>7/9/2025</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4FAB73BC-B049-4115-A692-8D63A059BFB8}" type="slidenum">
              <a:rPr lang="en-US" smtClean="0"/>
              <a:pPr/>
              <a:t>‹#›</a:t>
            </a:fld>
            <a:endParaRPr lang="en-US" dirty="0"/>
          </a:p>
        </p:txBody>
      </p:sp>
    </p:spTree>
    <p:extLst>
      <p:ext uri="{BB962C8B-B14F-4D97-AF65-F5344CB8AC3E}">
        <p14:creationId xmlns:p14="http://schemas.microsoft.com/office/powerpoint/2010/main" val="138000285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9" name="Rectangle 8"/>
          <p:cNvSpPr>
            <a:spLocks noChangeAspect="1"/>
          </p:cNvSpPr>
          <p:nvPr/>
        </p:nvSpPr>
        <p:spPr>
          <a:xfrm>
            <a:off x="447817" y="5141973"/>
            <a:ext cx="11298200" cy="1274702"/>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581192" y="5262296"/>
            <a:ext cx="4909445" cy="689514"/>
          </a:xfrm>
        </p:spPr>
        <p:txBody>
          <a:bodyPr anchor="ctr"/>
          <a:lstStyle>
            <a:lvl1pPr algn="l">
              <a:defRPr sz="2000" b="0">
                <a:solidFill>
                  <a:schemeClr val="accent1">
                    <a:lumMod val="75000"/>
                    <a:lumOff val="25000"/>
                  </a:schemeClr>
                </a:solidFill>
              </a:defRPr>
            </a:lvl1pPr>
          </a:lstStyle>
          <a:p>
            <a:r>
              <a:rPr lang="en-US"/>
              <a:t>Click to edit Master title style</a:t>
            </a:r>
            <a:endParaRPr lang="en-US" dirty="0"/>
          </a:p>
        </p:txBody>
      </p:sp>
      <p:sp>
        <p:nvSpPr>
          <p:cNvPr id="3" name="Content Placeholder 2"/>
          <p:cNvSpPr>
            <a:spLocks noGrp="1"/>
          </p:cNvSpPr>
          <p:nvPr>
            <p:ph idx="1"/>
          </p:nvPr>
        </p:nvSpPr>
        <p:spPr>
          <a:xfrm>
            <a:off x="447816" y="601200"/>
            <a:ext cx="11292840" cy="4204800"/>
          </a:xfrm>
        </p:spPr>
        <p:txBody>
          <a:bodyPr anchor="ctr">
            <a:normAutofit/>
          </a:bodyPr>
          <a:lstStyle>
            <a:lvl1pPr>
              <a:defRPr sz="2000">
                <a:solidFill>
                  <a:schemeClr val="tx2"/>
                </a:solidFill>
              </a:defRPr>
            </a:lvl1pPr>
            <a:lvl2pPr>
              <a:defRPr sz="1800">
                <a:solidFill>
                  <a:schemeClr val="tx2"/>
                </a:solidFill>
              </a:defRPr>
            </a:lvl2pPr>
            <a:lvl3pPr>
              <a:defRPr sz="1600">
                <a:solidFill>
                  <a:schemeClr val="tx2"/>
                </a:solidFill>
              </a:defRPr>
            </a:lvl3pPr>
            <a:lvl4pPr>
              <a:defRPr sz="1400">
                <a:solidFill>
                  <a:schemeClr val="tx2"/>
                </a:solidFill>
              </a:defRPr>
            </a:lvl4pPr>
            <a:lvl5pPr>
              <a:defRPr sz="1400">
                <a:solidFill>
                  <a:schemeClr val="tx2"/>
                </a:solidFill>
              </a:defRPr>
            </a:lvl5pPr>
            <a:lvl6pPr>
              <a:defRPr sz="1400">
                <a:solidFill>
                  <a:schemeClr val="tx2"/>
                </a:solidFill>
              </a:defRPr>
            </a:lvl6pPr>
            <a:lvl7pPr>
              <a:defRPr sz="1400">
                <a:solidFill>
                  <a:schemeClr val="tx2"/>
                </a:solidFill>
              </a:defRPr>
            </a:lvl7pPr>
            <a:lvl8pPr>
              <a:defRPr sz="1400">
                <a:solidFill>
                  <a:schemeClr val="tx2"/>
                </a:solidFill>
              </a:defRPr>
            </a:lvl8pPr>
            <a:lvl9pPr>
              <a:defRPr sz="1400">
                <a:solidFill>
                  <a:schemeClr val="tx2"/>
                </a:solidFill>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5740823" y="5262296"/>
            <a:ext cx="5869987" cy="689515"/>
          </a:xfrm>
        </p:spPr>
        <p:txBody>
          <a:bodyPr anchor="ctr">
            <a:normAutofit/>
          </a:bodyPr>
          <a:lstStyle>
            <a:lvl1pPr marL="0" indent="0" algn="r">
              <a:buNone/>
              <a:defRPr sz="1100">
                <a:solidFill>
                  <a:schemeClr val="bg1"/>
                </a:solidFill>
              </a:defRPr>
            </a:lvl1pPr>
            <a:lvl2pPr marL="457200" indent="0">
              <a:buNone/>
              <a:defRPr sz="11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lvl1pPr>
              <a:defRPr>
                <a:solidFill>
                  <a:schemeClr val="accent1">
                    <a:lumMod val="75000"/>
                    <a:lumOff val="25000"/>
                  </a:schemeClr>
                </a:solidFill>
              </a:defRPr>
            </a:lvl1pPr>
          </a:lstStyle>
          <a:p>
            <a:fld id="{42A798F5-E417-4AFF-AFDA-9E6279B2B64A}" type="datetime1">
              <a:rPr lang="en-US" smtClean="0"/>
              <a:t>7/9/2025</a:t>
            </a:fld>
            <a:endParaRPr lang="en-US" dirty="0"/>
          </a:p>
        </p:txBody>
      </p:sp>
      <p:sp>
        <p:nvSpPr>
          <p:cNvPr id="6" name="Footer Placeholder 5"/>
          <p:cNvSpPr>
            <a:spLocks noGrp="1"/>
          </p:cNvSpPr>
          <p:nvPr>
            <p:ph type="ftr" sz="quarter" idx="11"/>
          </p:nvPr>
        </p:nvSpPr>
        <p:spPr/>
        <p:txBody>
          <a:bodyPr/>
          <a:lstStyle>
            <a:lvl1pPr>
              <a:defRPr>
                <a:solidFill>
                  <a:schemeClr val="accent1">
                    <a:lumMod val="75000"/>
                    <a:lumOff val="25000"/>
                  </a:schemeClr>
                </a:solidFill>
              </a:defRPr>
            </a:lvl1pPr>
          </a:lstStyle>
          <a:p>
            <a:endParaRPr lang="en-US" dirty="0"/>
          </a:p>
        </p:txBody>
      </p:sp>
      <p:sp>
        <p:nvSpPr>
          <p:cNvPr id="7" name="Slide Number Placeholder 6"/>
          <p:cNvSpPr>
            <a:spLocks noGrp="1"/>
          </p:cNvSpPr>
          <p:nvPr>
            <p:ph type="sldNum" sz="quarter" idx="12"/>
          </p:nvPr>
        </p:nvSpPr>
        <p:spPr/>
        <p:txBody>
          <a:bodyPr/>
          <a:lstStyle>
            <a:lvl1pPr>
              <a:defRPr>
                <a:solidFill>
                  <a:schemeClr val="accent1">
                    <a:lumMod val="75000"/>
                    <a:lumOff val="25000"/>
                  </a:schemeClr>
                </a:solidFill>
              </a:defRPr>
            </a:lvl1pPr>
          </a:lstStyle>
          <a:p>
            <a:fld id="{4FAB73BC-B049-4115-A692-8D63A059BFB8}" type="slidenum">
              <a:rPr lang="en-US" smtClean="0"/>
              <a:pPr/>
              <a:t>‹#›</a:t>
            </a:fld>
            <a:endParaRPr lang="en-US" dirty="0"/>
          </a:p>
        </p:txBody>
      </p:sp>
    </p:spTree>
    <p:extLst>
      <p:ext uri="{BB962C8B-B14F-4D97-AF65-F5344CB8AC3E}">
        <p14:creationId xmlns:p14="http://schemas.microsoft.com/office/powerpoint/2010/main" val="25365799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81193" y="4693389"/>
            <a:ext cx="11029616" cy="566738"/>
          </a:xfrm>
        </p:spPr>
        <p:txBody>
          <a:bodyPr anchor="b">
            <a:normAutofit/>
          </a:bodyPr>
          <a:lstStyle>
            <a:lvl1pPr algn="l">
              <a:defRPr sz="2400" b="0">
                <a:solidFill>
                  <a:schemeClr val="accent1"/>
                </a:solidFill>
              </a:defRPr>
            </a:lvl1pPr>
          </a:lstStyle>
          <a:p>
            <a:r>
              <a:rPr lang="en-US"/>
              <a:t>Click to edit Master title style</a:t>
            </a:r>
            <a:endParaRPr lang="en-US" dirty="0"/>
          </a:p>
        </p:txBody>
      </p:sp>
      <p:sp>
        <p:nvSpPr>
          <p:cNvPr id="3" name="Picture Placeholder 2"/>
          <p:cNvSpPr>
            <a:spLocks noGrp="1" noChangeAspect="1"/>
          </p:cNvSpPr>
          <p:nvPr>
            <p:ph type="pic" idx="1"/>
          </p:nvPr>
        </p:nvSpPr>
        <p:spPr>
          <a:xfrm>
            <a:off x="447817" y="599725"/>
            <a:ext cx="11290859" cy="3557252"/>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dirty="0"/>
              <a:t>Click icon to add picture</a:t>
            </a:r>
          </a:p>
        </p:txBody>
      </p:sp>
      <p:sp>
        <p:nvSpPr>
          <p:cNvPr id="4" name="Text Placeholder 3"/>
          <p:cNvSpPr>
            <a:spLocks noGrp="1"/>
          </p:cNvSpPr>
          <p:nvPr>
            <p:ph type="body" sz="half" idx="2"/>
          </p:nvPr>
        </p:nvSpPr>
        <p:spPr>
          <a:xfrm>
            <a:off x="581192" y="5260127"/>
            <a:ext cx="11029617" cy="598671"/>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C6C3D48E-103F-4D42-95F3-3661AEF5972A}" type="datetime1">
              <a:rPr lang="en-US" smtClean="0"/>
              <a:t>7/9/2025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FAB73BC-B049-4115-A692-8D63A059BFB8}" type="slidenum">
              <a:rPr lang="en-US" smtClean="0"/>
              <a:pPr/>
              <a:t>‹#›</a:t>
            </a:fld>
            <a:endParaRPr lang="en-US" dirty="0"/>
          </a:p>
        </p:txBody>
      </p:sp>
    </p:spTree>
    <p:extLst>
      <p:ext uri="{BB962C8B-B14F-4D97-AF65-F5344CB8AC3E}">
        <p14:creationId xmlns:p14="http://schemas.microsoft.com/office/powerpoint/2010/main" val="388459760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8" name="Rectangle 7"/>
          <p:cNvSpPr>
            <a:spLocks noChangeAspect="1"/>
          </p:cNvSpPr>
          <p:nvPr/>
        </p:nvSpPr>
        <p:spPr>
          <a:xfrm>
            <a:off x="440286" y="614407"/>
            <a:ext cx="11309338" cy="1189298"/>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9" name="Title 1"/>
          <p:cNvSpPr>
            <a:spLocks noGrp="1"/>
          </p:cNvSpPr>
          <p:nvPr>
            <p:ph type="title"/>
          </p:nvPr>
        </p:nvSpPr>
        <p:spPr>
          <a:xfrm>
            <a:off x="581192" y="702156"/>
            <a:ext cx="11029616" cy="1013800"/>
          </a:xfrm>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lstStyle>
            <a:lvl1pPr algn="l">
              <a:defRPr/>
            </a:lvl1pPr>
            <a:lvl2pPr algn="l">
              <a:defRPr/>
            </a:lvl2pPr>
            <a:lvl3pPr algn="l">
              <a:defRPr/>
            </a:lvl3pPr>
            <a:lvl4pPr algn="l">
              <a:defRPr/>
            </a:lvl4pPr>
            <a:lvl5pPr algn="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2615D4ED-2A33-4A11-A6E6-9C95B0795C35}" type="datetime1">
              <a:rPr lang="en-US" smtClean="0"/>
              <a:t>7/9/2025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smtClean="0"/>
              <a:pPr/>
              <a:t>‹#›</a:t>
            </a:fld>
            <a:endParaRPr lang="en-US" dirty="0"/>
          </a:p>
        </p:txBody>
      </p:sp>
    </p:spTree>
    <p:extLst>
      <p:ext uri="{BB962C8B-B14F-4D97-AF65-F5344CB8AC3E}">
        <p14:creationId xmlns:p14="http://schemas.microsoft.com/office/powerpoint/2010/main" val="284196075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7" name="Rectangle 6"/>
          <p:cNvSpPr>
            <a:spLocks noChangeAspect="1"/>
          </p:cNvSpPr>
          <p:nvPr/>
        </p:nvSpPr>
        <p:spPr>
          <a:xfrm>
            <a:off x="8839201" y="599725"/>
            <a:ext cx="2906817" cy="581695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Vertical Title 1"/>
          <p:cNvSpPr>
            <a:spLocks noGrp="1"/>
          </p:cNvSpPr>
          <p:nvPr>
            <p:ph type="title" orient="vert"/>
          </p:nvPr>
        </p:nvSpPr>
        <p:spPr>
          <a:xfrm>
            <a:off x="8839201" y="675726"/>
            <a:ext cx="2004164" cy="5183073"/>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774923" y="675726"/>
            <a:ext cx="7896279" cy="5183073"/>
          </a:xfrm>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a:xfrm>
            <a:off x="8993673" y="5956137"/>
            <a:ext cx="1328141" cy="365125"/>
          </a:xfrm>
        </p:spPr>
        <p:txBody>
          <a:bodyPr/>
          <a:lstStyle>
            <a:lvl1pPr>
              <a:defRPr>
                <a:solidFill>
                  <a:schemeClr val="accent1">
                    <a:lumMod val="75000"/>
                    <a:lumOff val="25000"/>
                  </a:schemeClr>
                </a:solidFill>
              </a:defRPr>
            </a:lvl1pPr>
          </a:lstStyle>
          <a:p>
            <a:fld id="{02DA051F-0DA1-4B24-B557-13487BD82FBA}" type="datetime1">
              <a:rPr lang="en-US" smtClean="0"/>
              <a:t>7/9/2025</a:t>
            </a:fld>
            <a:endParaRPr lang="en-US" dirty="0"/>
          </a:p>
        </p:txBody>
      </p:sp>
      <p:sp>
        <p:nvSpPr>
          <p:cNvPr id="5" name="Footer Placeholder 4"/>
          <p:cNvSpPr>
            <a:spLocks noGrp="1"/>
          </p:cNvSpPr>
          <p:nvPr>
            <p:ph type="ftr" sz="quarter" idx="11"/>
          </p:nvPr>
        </p:nvSpPr>
        <p:spPr>
          <a:xfrm>
            <a:off x="774923" y="5951811"/>
            <a:ext cx="7896279" cy="365125"/>
          </a:xfrm>
        </p:spPr>
        <p:txBody>
          <a:bodyPr/>
          <a:lstStyle/>
          <a:p>
            <a:endParaRPr lang="en-US" dirty="0"/>
          </a:p>
        </p:txBody>
      </p:sp>
      <p:sp>
        <p:nvSpPr>
          <p:cNvPr id="6" name="Slide Number Placeholder 5"/>
          <p:cNvSpPr>
            <a:spLocks noGrp="1"/>
          </p:cNvSpPr>
          <p:nvPr>
            <p:ph type="sldNum" sz="quarter" idx="12"/>
          </p:nvPr>
        </p:nvSpPr>
        <p:spPr>
          <a:xfrm>
            <a:off x="10446615" y="5956137"/>
            <a:ext cx="1164195" cy="365125"/>
          </a:xfrm>
        </p:spPr>
        <p:txBody>
          <a:bodyPr/>
          <a:lstStyle>
            <a:lvl1pPr>
              <a:defRPr>
                <a:solidFill>
                  <a:schemeClr val="accent1">
                    <a:lumMod val="75000"/>
                    <a:lumOff val="25000"/>
                  </a:schemeClr>
                </a:solidFill>
              </a:defRPr>
            </a:lvl1pPr>
          </a:lstStyle>
          <a:p>
            <a:fld id="{4FAB73BC-B049-4115-A692-8D63A059BFB8}" type="slidenum">
              <a:rPr lang="en-US" smtClean="0"/>
              <a:pPr/>
              <a:t>‹#›</a:t>
            </a:fld>
            <a:endParaRPr lang="en-US" dirty="0"/>
          </a:p>
        </p:txBody>
      </p:sp>
    </p:spTree>
    <p:extLst>
      <p:ext uri="{BB962C8B-B14F-4D97-AF65-F5344CB8AC3E}">
        <p14:creationId xmlns:p14="http://schemas.microsoft.com/office/powerpoint/2010/main" val="191566579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581192" y="705124"/>
            <a:ext cx="11029616" cy="1189554"/>
          </a:xfrm>
          <a:prstGeom prst="rect">
            <a:avLst/>
          </a:prstGeom>
        </p:spPr>
        <p:txBody>
          <a:bodyPr vert="horz" lIns="91440" tIns="45720" rIns="91440" bIns="45720" rtlCol="0" anchor="b">
            <a:normAutofit/>
          </a:bodyPr>
          <a:lstStyle/>
          <a:p>
            <a:r>
              <a:rPr lang="en-US"/>
              <a:t>Click to edit Master title style</a:t>
            </a:r>
            <a:endParaRPr lang="en-US" dirty="0"/>
          </a:p>
        </p:txBody>
      </p:sp>
      <p:sp>
        <p:nvSpPr>
          <p:cNvPr id="3" name="Text Placeholder 2"/>
          <p:cNvSpPr>
            <a:spLocks noGrp="1"/>
          </p:cNvSpPr>
          <p:nvPr>
            <p:ph type="body" idx="1"/>
          </p:nvPr>
        </p:nvSpPr>
        <p:spPr>
          <a:xfrm>
            <a:off x="581192" y="2336003"/>
            <a:ext cx="11029616" cy="3522794"/>
          </a:xfrm>
          <a:prstGeom prst="rect">
            <a:avLst/>
          </a:prstGeom>
        </p:spPr>
        <p:txBody>
          <a:bodyPr vert="horz" lIns="91440" tIns="45720" rIns="91440" bIns="45720" rtlCol="0" anchor="ct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605951" y="5956137"/>
            <a:ext cx="2844799" cy="365125"/>
          </a:xfrm>
          <a:prstGeom prst="rect">
            <a:avLst/>
          </a:prstGeom>
        </p:spPr>
        <p:txBody>
          <a:bodyPr vert="horz" lIns="91440" tIns="45720" rIns="91440" bIns="45720" rtlCol="0" anchor="ctr"/>
          <a:lstStyle>
            <a:lvl1pPr algn="r">
              <a:defRPr sz="900">
                <a:solidFill>
                  <a:schemeClr val="accent2"/>
                </a:solidFill>
              </a:defRPr>
            </a:lvl1pPr>
          </a:lstStyle>
          <a:p>
            <a:fld id="{C96F5D45-E4A2-46E9-99D9-12EBEB97F03F}" type="datetime1">
              <a:rPr lang="en-US" smtClean="0"/>
              <a:t>7/9/2025</a:t>
            </a:fld>
            <a:endParaRPr lang="en-US" dirty="0"/>
          </a:p>
        </p:txBody>
      </p:sp>
      <p:sp>
        <p:nvSpPr>
          <p:cNvPr id="5" name="Footer Placeholder 4"/>
          <p:cNvSpPr>
            <a:spLocks noGrp="1"/>
          </p:cNvSpPr>
          <p:nvPr>
            <p:ph type="ftr" sz="quarter" idx="3"/>
          </p:nvPr>
        </p:nvSpPr>
        <p:spPr>
          <a:xfrm>
            <a:off x="581192" y="5951811"/>
            <a:ext cx="6917210" cy="365125"/>
          </a:xfrm>
          <a:prstGeom prst="rect">
            <a:avLst/>
          </a:prstGeom>
        </p:spPr>
        <p:txBody>
          <a:bodyPr vert="horz" lIns="91440" tIns="45720" rIns="91440" bIns="45720" rtlCol="0" anchor="ctr"/>
          <a:lstStyle>
            <a:lvl1pPr algn="l">
              <a:defRPr sz="900" cap="all">
                <a:solidFill>
                  <a:schemeClr val="accent2"/>
                </a:solidFill>
              </a:defRPr>
            </a:lvl1pPr>
          </a:lstStyle>
          <a:p>
            <a:endParaRPr lang="en-US" dirty="0"/>
          </a:p>
        </p:txBody>
      </p:sp>
      <p:sp>
        <p:nvSpPr>
          <p:cNvPr id="6" name="Slide Number Placeholder 5"/>
          <p:cNvSpPr>
            <a:spLocks noGrp="1"/>
          </p:cNvSpPr>
          <p:nvPr>
            <p:ph type="sldNum" sz="quarter" idx="4"/>
          </p:nvPr>
        </p:nvSpPr>
        <p:spPr>
          <a:xfrm>
            <a:off x="10558300" y="5956137"/>
            <a:ext cx="1052510" cy="365125"/>
          </a:xfrm>
          <a:prstGeom prst="rect">
            <a:avLst/>
          </a:prstGeom>
        </p:spPr>
        <p:txBody>
          <a:bodyPr vert="horz" lIns="91440" tIns="45720" rIns="91440" bIns="45720" rtlCol="0" anchor="ctr"/>
          <a:lstStyle>
            <a:lvl1pPr algn="r">
              <a:defRPr sz="900">
                <a:solidFill>
                  <a:schemeClr val="accent2"/>
                </a:solidFill>
              </a:defRPr>
            </a:lvl1pPr>
          </a:lstStyle>
          <a:p>
            <a:fld id="{4FAB73BC-B049-4115-A692-8D63A059BFB8}" type="slidenum">
              <a:rPr lang="en-US" smtClean="0"/>
              <a:pPr/>
              <a:t>‹#›</a:t>
            </a:fld>
            <a:endParaRPr lang="en-US" dirty="0"/>
          </a:p>
        </p:txBody>
      </p:sp>
      <p:sp>
        <p:nvSpPr>
          <p:cNvPr id="9" name="Rectangle 8"/>
          <p:cNvSpPr/>
          <p:nvPr/>
        </p:nvSpPr>
        <p:spPr>
          <a:xfrm>
            <a:off x="446534" y="457200"/>
            <a:ext cx="3703320" cy="9499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10" name="Rectangle 9"/>
          <p:cNvSpPr/>
          <p:nvPr/>
        </p:nvSpPr>
        <p:spPr>
          <a:xfrm>
            <a:off x="8042147" y="453643"/>
            <a:ext cx="3703320" cy="98554"/>
          </a:xfrm>
          <a:prstGeom prst="rect">
            <a:avLst/>
          </a:prstGeom>
          <a:solidFill>
            <a:schemeClr val="accent4"/>
          </a:solidFill>
          <a:ln>
            <a:noFill/>
          </a:ln>
          <a:effectLst/>
        </p:spPr>
        <p:style>
          <a:lnRef idx="1">
            <a:schemeClr val="accent1"/>
          </a:lnRef>
          <a:fillRef idx="3">
            <a:schemeClr val="accent1"/>
          </a:fillRef>
          <a:effectRef idx="2">
            <a:schemeClr val="accent1"/>
          </a:effectRef>
          <a:fontRef idx="minor">
            <a:schemeClr val="lt1"/>
          </a:fontRef>
        </p:style>
      </p:sp>
      <p:sp>
        <p:nvSpPr>
          <p:cNvPr id="11" name="Rectangle 10"/>
          <p:cNvSpPr/>
          <p:nvPr/>
        </p:nvSpPr>
        <p:spPr>
          <a:xfrm>
            <a:off x="4241830" y="457200"/>
            <a:ext cx="3703320" cy="91440"/>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sp>
    </p:spTree>
    <p:extLst>
      <p:ext uri="{BB962C8B-B14F-4D97-AF65-F5344CB8AC3E}">
        <p14:creationId xmlns:p14="http://schemas.microsoft.com/office/powerpoint/2010/main" val="3076437164"/>
      </p:ext>
    </p:extLst>
  </p:cSld>
  <p:clrMap bg1="lt1" tx1="dk1" bg2="lt2" tx2="dk2" accent1="accent1" accent2="accent2" accent3="accent3" accent4="accent4" accent5="accent5" accent6="accent6" hlink="hlink" folHlink="folHlink"/>
  <p:sldLayoutIdLst>
    <p:sldLayoutId id="2147484033" r:id="rId1"/>
    <p:sldLayoutId id="2147484034" r:id="rId2"/>
    <p:sldLayoutId id="2147484035" r:id="rId3"/>
    <p:sldLayoutId id="2147484036" r:id="rId4"/>
    <p:sldLayoutId id="2147484037" r:id="rId5"/>
    <p:sldLayoutId id="2147484038" r:id="rId6"/>
    <p:sldLayoutId id="2147484039" r:id="rId7"/>
    <p:sldLayoutId id="2147484040" r:id="rId8"/>
    <p:sldLayoutId id="2147484041" r:id="rId9"/>
    <p:sldLayoutId id="2147484042" r:id="rId10"/>
    <p:sldLayoutId id="2147484043" r:id="rId11"/>
  </p:sldLayoutIdLst>
  <p:hf hdr="0" ftr="0" dt="0"/>
  <p:txStyles>
    <p:titleStyle>
      <a:lvl1pPr algn="l" defTabSz="457200" rtl="0" eaLnBrk="1" latinLnBrk="0" hangingPunct="1">
        <a:spcBef>
          <a:spcPct val="0"/>
        </a:spcBef>
        <a:buNone/>
        <a:defRPr sz="2800" b="0" kern="1200" cap="all">
          <a:solidFill>
            <a:schemeClr val="bg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06000" indent="-306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800" kern="1200">
          <a:solidFill>
            <a:schemeClr val="tx2"/>
          </a:solidFill>
          <a:latin typeface="+mn-lt"/>
          <a:ea typeface="+mn-ea"/>
          <a:cs typeface="+mn-cs"/>
        </a:defRPr>
      </a:lvl1pPr>
      <a:lvl2pPr marL="630000" indent="-306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600" kern="1200">
          <a:solidFill>
            <a:schemeClr val="tx2"/>
          </a:solidFill>
          <a:latin typeface="+mn-lt"/>
          <a:ea typeface="+mn-ea"/>
          <a:cs typeface="+mn-cs"/>
        </a:defRPr>
      </a:lvl2pPr>
      <a:lvl3pPr marL="900000" indent="-270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400" kern="1200">
          <a:solidFill>
            <a:schemeClr val="tx2"/>
          </a:solidFill>
          <a:latin typeface="+mn-lt"/>
          <a:ea typeface="+mn-ea"/>
          <a:cs typeface="+mn-cs"/>
        </a:defRPr>
      </a:lvl3pPr>
      <a:lvl4pPr marL="1242000" indent="-234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4pPr>
      <a:lvl5pPr marL="1602000" indent="-234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5pPr>
      <a:lvl6pPr marL="19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6pPr>
      <a:lvl7pPr marL="22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7pPr>
      <a:lvl8pPr marL="25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8pPr>
      <a:lvl9pPr marL="28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mailto:patrickb@bowennational.com" TargetMode="External"/><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chart" Target="../charts/chart6.xml"/><Relationship Id="rId2" Type="http://schemas.openxmlformats.org/officeDocument/2006/relationships/chart" Target="../charts/chart5.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chart" Target="../charts/chart7.xml"/><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chart" Target="../charts/chart8.xml"/><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chart" Target="../charts/chart9.xml"/><Relationship Id="rId2" Type="http://schemas.openxmlformats.org/officeDocument/2006/relationships/notesSlide" Target="../notesSlides/notesSlide5.xml"/><Relationship Id="rId1" Type="http://schemas.openxmlformats.org/officeDocument/2006/relationships/slideLayout" Target="../slideLayouts/slideLayout7.xml"/><Relationship Id="rId4" Type="http://schemas.openxmlformats.org/officeDocument/2006/relationships/image" Target="../media/image7.png"/></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3" Type="http://schemas.openxmlformats.org/officeDocument/2006/relationships/chart" Target="../charts/chart10.xml"/><Relationship Id="rId2" Type="http://schemas.openxmlformats.org/officeDocument/2006/relationships/notesSlide" Target="../notesSlides/notesSlide7.xml"/><Relationship Id="rId1" Type="http://schemas.openxmlformats.org/officeDocument/2006/relationships/slideLayout" Target="../slideLayouts/slideLayout7.xml"/><Relationship Id="rId4" Type="http://schemas.openxmlformats.org/officeDocument/2006/relationships/image" Target="../media/image8.png"/></Relationships>
</file>

<file path=ppt/slides/_rels/slide26.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3" Type="http://schemas.openxmlformats.org/officeDocument/2006/relationships/hyperlink" Target="mailto:PatrickB@bowennational.com" TargetMode="External"/><Relationship Id="rId2" Type="http://schemas.openxmlformats.org/officeDocument/2006/relationships/image" Target="../media/image13.jp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Text&#10;&#10;Description automatically generated">
            <a:extLst>
              <a:ext uri="{FF2B5EF4-FFF2-40B4-BE49-F238E27FC236}">
                <a16:creationId xmlns:a16="http://schemas.microsoft.com/office/drawing/2014/main" id="{A5361246-E8FE-44F1-B275-41F0E598F50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81191" y="4813124"/>
            <a:ext cx="3419863" cy="1475235"/>
          </a:xfrm>
          <a:prstGeom prst="rect">
            <a:avLst/>
          </a:prstGeom>
        </p:spPr>
      </p:pic>
      <p:sp>
        <p:nvSpPr>
          <p:cNvPr id="6" name="TextBox 5">
            <a:extLst>
              <a:ext uri="{FF2B5EF4-FFF2-40B4-BE49-F238E27FC236}">
                <a16:creationId xmlns:a16="http://schemas.microsoft.com/office/drawing/2014/main" id="{B8D98B36-4F7C-4FF9-89DC-D0C46B305A09}"/>
              </a:ext>
            </a:extLst>
          </p:cNvPr>
          <p:cNvSpPr txBox="1"/>
          <p:nvPr/>
        </p:nvSpPr>
        <p:spPr>
          <a:xfrm>
            <a:off x="7048326" y="4813124"/>
            <a:ext cx="4855446" cy="1508105"/>
          </a:xfrm>
          <a:prstGeom prst="rect">
            <a:avLst/>
          </a:prstGeom>
          <a:noFill/>
        </p:spPr>
        <p:txBody>
          <a:bodyPr wrap="square">
            <a:spAutoFit/>
          </a:bodyPr>
          <a:lstStyle/>
          <a:p>
            <a:pPr algn="ctr">
              <a:spcBef>
                <a:spcPts val="600"/>
              </a:spcBef>
              <a:spcAft>
                <a:spcPts val="600"/>
              </a:spcAft>
            </a:pPr>
            <a:r>
              <a:rPr lang="en-US" sz="2400" dirty="0">
                <a:solidFill>
                  <a:srgbClr val="FFFFFF"/>
                </a:solidFill>
              </a:rPr>
              <a:t>CONTACT: Patrick Bowen</a:t>
            </a:r>
          </a:p>
          <a:p>
            <a:pPr algn="ctr">
              <a:spcBef>
                <a:spcPts val="600"/>
              </a:spcBef>
              <a:spcAft>
                <a:spcPts val="600"/>
              </a:spcAft>
            </a:pPr>
            <a:r>
              <a:rPr lang="en-US" sz="2400" dirty="0">
                <a:solidFill>
                  <a:schemeClr val="bg1"/>
                </a:solidFill>
                <a:hlinkClick r:id="rId3">
                  <a:extLst>
                    <a:ext uri="{A12FA001-AC4F-418D-AE19-62706E023703}">
                      <ahyp:hlinkClr xmlns:ahyp="http://schemas.microsoft.com/office/drawing/2018/hyperlinkcolor" val="tx"/>
                    </a:ext>
                  </a:extLst>
                </a:hlinkClick>
              </a:rPr>
              <a:t>patrickb@bowennational.com</a:t>
            </a:r>
            <a:endParaRPr lang="en-US" sz="2400" dirty="0">
              <a:solidFill>
                <a:schemeClr val="bg1"/>
              </a:solidFill>
            </a:endParaRPr>
          </a:p>
          <a:p>
            <a:pPr algn="ctr">
              <a:spcBef>
                <a:spcPts val="600"/>
              </a:spcBef>
              <a:spcAft>
                <a:spcPts val="600"/>
              </a:spcAft>
            </a:pPr>
            <a:r>
              <a:rPr lang="en-US" sz="2400" dirty="0">
                <a:solidFill>
                  <a:srgbClr val="FFFFFF"/>
                </a:solidFill>
              </a:rPr>
              <a:t>614-833-9300</a:t>
            </a:r>
          </a:p>
        </p:txBody>
      </p:sp>
      <p:sp>
        <p:nvSpPr>
          <p:cNvPr id="2" name="Rectangle 1">
            <a:extLst>
              <a:ext uri="{FF2B5EF4-FFF2-40B4-BE49-F238E27FC236}">
                <a16:creationId xmlns:a16="http://schemas.microsoft.com/office/drawing/2014/main" id="{8CD358EA-A343-FE93-A2F1-DF6AB87388C4}"/>
              </a:ext>
            </a:extLst>
          </p:cNvPr>
          <p:cNvSpPr/>
          <p:nvPr/>
        </p:nvSpPr>
        <p:spPr>
          <a:xfrm>
            <a:off x="2138217" y="525251"/>
            <a:ext cx="7915565" cy="2585323"/>
          </a:xfrm>
          <a:prstGeom prst="rect">
            <a:avLst/>
          </a:prstGeom>
          <a:noFill/>
        </p:spPr>
        <p:txBody>
          <a:bodyPr wrap="none" lIns="91440" tIns="45720" rIns="91440" bIns="45720">
            <a:spAutoFit/>
          </a:bodyPr>
          <a:lstStyle/>
          <a:p>
            <a:pPr algn="ctr"/>
            <a:r>
              <a:rPr lang="en-US" sz="5400" b="0" cap="none" spc="0" dirty="0">
                <a:ln w="0"/>
                <a:solidFill>
                  <a:schemeClr val="accent1"/>
                </a:solidFill>
                <a:effectLst>
                  <a:outerShdw blurRad="38100" dist="25400" dir="5400000" algn="ctr" rotWithShape="0">
                    <a:srgbClr val="6E747A">
                      <a:alpha val="43000"/>
                    </a:srgbClr>
                  </a:outerShdw>
                </a:effectLst>
              </a:rPr>
              <a:t>REGION G </a:t>
            </a:r>
          </a:p>
          <a:p>
            <a:pPr algn="ctr"/>
            <a:r>
              <a:rPr lang="en-US" sz="5400" b="0" cap="none" spc="0" dirty="0">
                <a:ln w="0"/>
                <a:solidFill>
                  <a:schemeClr val="accent1"/>
                </a:solidFill>
                <a:effectLst>
                  <a:outerShdw blurRad="38100" dist="25400" dir="5400000" algn="ctr" rotWithShape="0">
                    <a:srgbClr val="6E747A">
                      <a:alpha val="43000"/>
                    </a:srgbClr>
                  </a:outerShdw>
                </a:effectLst>
              </a:rPr>
              <a:t>(EAST CENTRAL, MI)</a:t>
            </a:r>
            <a:br>
              <a:rPr lang="en-US" sz="5400" b="0" cap="none" spc="0" dirty="0">
                <a:ln w="0"/>
                <a:solidFill>
                  <a:schemeClr val="accent1"/>
                </a:solidFill>
                <a:effectLst>
                  <a:outerShdw blurRad="38100" dist="25400" dir="5400000" algn="ctr" rotWithShape="0">
                    <a:srgbClr val="6E747A">
                      <a:alpha val="43000"/>
                    </a:srgbClr>
                  </a:outerShdw>
                </a:effectLst>
              </a:rPr>
            </a:br>
            <a:r>
              <a:rPr lang="en-US" sz="5400" b="0" cap="none" spc="0" dirty="0">
                <a:ln w="0"/>
                <a:solidFill>
                  <a:schemeClr val="accent1"/>
                </a:solidFill>
                <a:effectLst>
                  <a:outerShdw blurRad="38100" dist="25400" dir="5400000" algn="ctr" rotWithShape="0">
                    <a:srgbClr val="6E747A">
                      <a:alpha val="43000"/>
                    </a:srgbClr>
                  </a:outerShdw>
                </a:effectLst>
              </a:rPr>
              <a:t>Housing Needs Assessment</a:t>
            </a:r>
          </a:p>
        </p:txBody>
      </p:sp>
    </p:spTree>
    <p:extLst>
      <p:ext uri="{BB962C8B-B14F-4D97-AF65-F5344CB8AC3E}">
        <p14:creationId xmlns:p14="http://schemas.microsoft.com/office/powerpoint/2010/main" val="19820195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6508F71D-439A-4D1B-9432-C2CF6C718F11}"/>
              </a:ext>
            </a:extLst>
          </p:cNvPr>
          <p:cNvSpPr txBox="1">
            <a:spLocks/>
          </p:cNvSpPr>
          <p:nvPr/>
        </p:nvSpPr>
        <p:spPr>
          <a:xfrm>
            <a:off x="445667" y="269968"/>
            <a:ext cx="4529020" cy="569095"/>
          </a:xfrm>
          <a:prstGeom prst="rect">
            <a:avLst/>
          </a:prstGeom>
          <a:solidFill>
            <a:schemeClr val="accent1">
              <a:lumMod val="75000"/>
            </a:schemeClr>
          </a:solidFill>
        </p:spPr>
        <p:txBody>
          <a:bodyPr anchor="b">
            <a:normAutofit/>
          </a:bodyPr>
          <a:lstStyle>
            <a:lvl1pPr algn="l" defTabSz="914400" rtl="0" eaLnBrk="1" latinLnBrk="0" hangingPunct="1">
              <a:lnSpc>
                <a:spcPct val="85000"/>
              </a:lnSpc>
              <a:spcBef>
                <a:spcPct val="0"/>
              </a:spcBef>
              <a:buNone/>
              <a:defRPr sz="4000" kern="1200" cap="all" baseline="0">
                <a:solidFill>
                  <a:schemeClr val="bg2"/>
                </a:solidFill>
                <a:latin typeface="+mj-lt"/>
                <a:ea typeface="+mj-ea"/>
                <a:cs typeface="+mj-cs"/>
              </a:defRPr>
            </a:lvl1pPr>
          </a:lstStyle>
          <a:p>
            <a:r>
              <a:rPr lang="en-US" sz="2400" cap="none" dirty="0">
                <a:solidFill>
                  <a:schemeClr val="bg1"/>
                </a:solidFill>
              </a:rPr>
              <a:t>Study Area &amp; Scope of Work</a:t>
            </a:r>
            <a:endParaRPr lang="en-US" sz="2400" dirty="0">
              <a:solidFill>
                <a:schemeClr val="bg1"/>
              </a:solidFill>
            </a:endParaRPr>
          </a:p>
        </p:txBody>
      </p:sp>
      <p:sp>
        <p:nvSpPr>
          <p:cNvPr id="13" name="TextBox 12">
            <a:extLst>
              <a:ext uri="{FF2B5EF4-FFF2-40B4-BE49-F238E27FC236}">
                <a16:creationId xmlns:a16="http://schemas.microsoft.com/office/drawing/2014/main" id="{4B2FF53F-592B-4954-8F93-570AE58EE111}"/>
              </a:ext>
            </a:extLst>
          </p:cNvPr>
          <p:cNvSpPr txBox="1"/>
          <p:nvPr/>
        </p:nvSpPr>
        <p:spPr>
          <a:xfrm>
            <a:off x="279130" y="1361241"/>
            <a:ext cx="4695555" cy="4939814"/>
          </a:xfrm>
          <a:prstGeom prst="rect">
            <a:avLst/>
          </a:prstGeom>
          <a:noFill/>
        </p:spPr>
        <p:txBody>
          <a:bodyPr wrap="square">
            <a:spAutoFit/>
          </a:bodyPr>
          <a:lstStyle/>
          <a:p>
            <a:pPr marL="230188" marR="0" lvl="0" indent="-230188">
              <a:buFont typeface="Symbol" panose="05050102010706020507" pitchFamily="18" charset="2"/>
              <a:buChar char=""/>
            </a:pPr>
            <a:r>
              <a:rPr lang="en-US" sz="2100" dirty="0">
                <a:solidFill>
                  <a:schemeClr val="accent1"/>
                </a:solidFill>
                <a:effectLst/>
                <a:ea typeface="Times New Roman" panose="02020603050405020304" pitchFamily="18" charset="0"/>
                <a:cs typeface="Times New Roman" panose="02020603050405020304" pitchFamily="18" charset="0"/>
              </a:rPr>
              <a:t>Study of Region G &amp; its 8 Counties</a:t>
            </a:r>
          </a:p>
          <a:p>
            <a:pPr marL="230188" marR="0" lvl="0" indent="-230188">
              <a:buFont typeface="Symbol" panose="05050102010706020507" pitchFamily="18" charset="2"/>
              <a:buChar char=""/>
            </a:pPr>
            <a:r>
              <a:rPr lang="en-US" sz="2100" dirty="0">
                <a:solidFill>
                  <a:schemeClr val="accent1"/>
                </a:solidFill>
                <a:ea typeface="Times New Roman" panose="02020603050405020304" pitchFamily="18" charset="0"/>
                <a:cs typeface="Times New Roman" panose="02020603050405020304" pitchFamily="18" charset="0"/>
              </a:rPr>
              <a:t>Demo</a:t>
            </a:r>
            <a:r>
              <a:rPr lang="en-US" sz="2100" dirty="0">
                <a:solidFill>
                  <a:schemeClr val="accent1"/>
                </a:solidFill>
                <a:effectLst/>
                <a:ea typeface="Times New Roman" panose="02020603050405020304" pitchFamily="18" charset="0"/>
                <a:cs typeface="Times New Roman" panose="02020603050405020304" pitchFamily="18" charset="0"/>
              </a:rPr>
              <a:t>graphic Characteristics and Trends </a:t>
            </a:r>
          </a:p>
          <a:p>
            <a:pPr marL="230188" marR="0" lvl="0" indent="-230188">
              <a:buFont typeface="Symbol" panose="05050102010706020507" pitchFamily="18" charset="2"/>
              <a:buChar char=""/>
            </a:pPr>
            <a:r>
              <a:rPr lang="en-US" sz="2100" dirty="0">
                <a:solidFill>
                  <a:schemeClr val="accent1"/>
                </a:solidFill>
                <a:effectLst/>
                <a:ea typeface="Times New Roman" panose="02020603050405020304" pitchFamily="18" charset="0"/>
                <a:cs typeface="Times New Roman" panose="02020603050405020304" pitchFamily="18" charset="0"/>
              </a:rPr>
              <a:t>Economic Conditions and Investments</a:t>
            </a:r>
          </a:p>
          <a:p>
            <a:pPr marL="230188" marR="0" lvl="0" indent="-230188">
              <a:buFont typeface="Symbol" panose="05050102010706020507" pitchFamily="18" charset="2"/>
              <a:buChar char=""/>
            </a:pPr>
            <a:r>
              <a:rPr lang="en-US" sz="2100" dirty="0">
                <a:solidFill>
                  <a:schemeClr val="accent1"/>
                </a:solidFill>
                <a:effectLst/>
                <a:ea typeface="Times New Roman" panose="02020603050405020304" pitchFamily="18" charset="0"/>
                <a:cs typeface="Times New Roman" panose="02020603050405020304" pitchFamily="18" charset="0"/>
              </a:rPr>
              <a:t>Existing Housing Stock (Rentals</a:t>
            </a:r>
            <a:r>
              <a:rPr lang="en-US" sz="2100" dirty="0">
                <a:solidFill>
                  <a:schemeClr val="accent1"/>
                </a:solidFill>
                <a:ea typeface="Times New Roman" panose="02020603050405020304" pitchFamily="18" charset="0"/>
                <a:cs typeface="Times New Roman" panose="02020603050405020304" pitchFamily="18" charset="0"/>
              </a:rPr>
              <a:t> </a:t>
            </a:r>
            <a:r>
              <a:rPr lang="en-US" sz="2100" dirty="0">
                <a:solidFill>
                  <a:schemeClr val="accent1"/>
                </a:solidFill>
                <a:effectLst/>
                <a:ea typeface="Times New Roman" panose="02020603050405020304" pitchFamily="18" charset="0"/>
                <a:cs typeface="Times New Roman" panose="02020603050405020304" pitchFamily="18" charset="0"/>
              </a:rPr>
              <a:t>and For-Sale)</a:t>
            </a:r>
          </a:p>
          <a:p>
            <a:pPr marL="230188" marR="0" lvl="0" indent="-230188">
              <a:buFont typeface="Symbol" panose="05050102010706020507" pitchFamily="18" charset="2"/>
              <a:buChar char=""/>
            </a:pPr>
            <a:r>
              <a:rPr lang="en-US" sz="2100" dirty="0">
                <a:solidFill>
                  <a:schemeClr val="accent1"/>
                </a:solidFill>
                <a:ea typeface="Times New Roman" panose="02020603050405020304" pitchFamily="18" charset="0"/>
                <a:cs typeface="Times New Roman" panose="02020603050405020304" pitchFamily="18" charset="0"/>
              </a:rPr>
              <a:t>Blight Analysis (Midland County only)</a:t>
            </a:r>
          </a:p>
          <a:p>
            <a:pPr marL="230188" marR="0" lvl="0" indent="-230188">
              <a:buFont typeface="Symbol" panose="05050102010706020507" pitchFamily="18" charset="2"/>
              <a:buChar char=""/>
            </a:pPr>
            <a:r>
              <a:rPr lang="en-US" sz="2100" dirty="0">
                <a:solidFill>
                  <a:schemeClr val="accent1"/>
                </a:solidFill>
                <a:ea typeface="Times New Roman" panose="02020603050405020304" pitchFamily="18" charset="0"/>
                <a:cs typeface="Times New Roman" panose="02020603050405020304" pitchFamily="18" charset="0"/>
              </a:rPr>
              <a:t>Development Opportunity Sites</a:t>
            </a:r>
          </a:p>
          <a:p>
            <a:pPr marL="230188" marR="0" lvl="0" indent="-230188">
              <a:buFont typeface="Symbol" panose="05050102010706020507" pitchFamily="18" charset="2"/>
              <a:buChar char=""/>
            </a:pPr>
            <a:r>
              <a:rPr lang="en-US" sz="2100" dirty="0">
                <a:solidFill>
                  <a:schemeClr val="accent1"/>
                </a:solidFill>
                <a:effectLst/>
                <a:ea typeface="Times New Roman" panose="02020603050405020304" pitchFamily="18" charset="0"/>
                <a:cs typeface="Times New Roman" panose="02020603050405020304" pitchFamily="18" charset="0"/>
              </a:rPr>
              <a:t>Identification of Developer &amp; Investor Partners</a:t>
            </a:r>
          </a:p>
          <a:p>
            <a:pPr marL="230188" marR="0" lvl="0" indent="-230188">
              <a:buFont typeface="Symbol" panose="05050102010706020507" pitchFamily="18" charset="2"/>
              <a:buChar char=""/>
            </a:pPr>
            <a:r>
              <a:rPr lang="en-US" sz="2100" dirty="0">
                <a:solidFill>
                  <a:schemeClr val="accent1"/>
                </a:solidFill>
                <a:ea typeface="Times New Roman" panose="02020603050405020304" pitchFamily="18" charset="0"/>
                <a:cs typeface="Times New Roman" panose="02020603050405020304" pitchFamily="18" charset="0"/>
              </a:rPr>
              <a:t>Stakeholder, Employer &amp; Resident Surveys</a:t>
            </a:r>
            <a:endParaRPr lang="en-US" sz="2100" dirty="0">
              <a:solidFill>
                <a:schemeClr val="accent1"/>
              </a:solidFill>
              <a:effectLst/>
              <a:ea typeface="Times New Roman" panose="02020603050405020304" pitchFamily="18" charset="0"/>
              <a:cs typeface="Times New Roman" panose="02020603050405020304" pitchFamily="18" charset="0"/>
            </a:endParaRPr>
          </a:p>
          <a:p>
            <a:pPr marL="230188" marR="0" lvl="0" indent="-230188">
              <a:buFont typeface="Symbol" panose="05050102010706020507" pitchFamily="18" charset="2"/>
              <a:buChar char=""/>
            </a:pPr>
            <a:r>
              <a:rPr lang="en-US" sz="2100" dirty="0">
                <a:solidFill>
                  <a:schemeClr val="accent1"/>
                </a:solidFill>
                <a:effectLst/>
                <a:ea typeface="Times New Roman" panose="02020603050405020304" pitchFamily="18" charset="0"/>
                <a:cs typeface="Times New Roman" panose="02020603050405020304" pitchFamily="18" charset="0"/>
              </a:rPr>
              <a:t>Quantified Rental and For-Sale Housing Gaps by Various Levels of Affordability</a:t>
            </a:r>
          </a:p>
          <a:p>
            <a:pPr marL="230188" marR="0" lvl="0" indent="-230188">
              <a:buFont typeface="Symbol" panose="05050102010706020507" pitchFamily="18" charset="2"/>
              <a:buChar char=""/>
            </a:pPr>
            <a:r>
              <a:rPr lang="en-US" sz="2100" dirty="0">
                <a:solidFill>
                  <a:schemeClr val="accent1"/>
                </a:solidFill>
                <a:ea typeface="Times New Roman" panose="02020603050405020304" pitchFamily="18" charset="0"/>
                <a:cs typeface="Times New Roman" panose="02020603050405020304" pitchFamily="18" charset="0"/>
              </a:rPr>
              <a:t>Recommended Housing Strategies</a:t>
            </a:r>
            <a:endParaRPr lang="en-US" sz="2100" dirty="0">
              <a:solidFill>
                <a:schemeClr val="accent1"/>
              </a:solidFill>
              <a:effectLst/>
              <a:ea typeface="Times New Roman" panose="02020603050405020304" pitchFamily="18" charset="0"/>
              <a:cs typeface="Times New Roman" panose="02020603050405020304" pitchFamily="18" charset="0"/>
            </a:endParaRPr>
          </a:p>
        </p:txBody>
      </p:sp>
      <p:sp>
        <p:nvSpPr>
          <p:cNvPr id="20" name="TextBox 19">
            <a:extLst>
              <a:ext uri="{FF2B5EF4-FFF2-40B4-BE49-F238E27FC236}">
                <a16:creationId xmlns:a16="http://schemas.microsoft.com/office/drawing/2014/main" id="{3AB8B9E6-B711-0EE4-CC68-E8A2622420FE}"/>
              </a:ext>
            </a:extLst>
          </p:cNvPr>
          <p:cNvSpPr txBox="1"/>
          <p:nvPr/>
        </p:nvSpPr>
        <p:spPr>
          <a:xfrm>
            <a:off x="1339644" y="869063"/>
            <a:ext cx="2574524" cy="462178"/>
          </a:xfrm>
          <a:prstGeom prst="rect">
            <a:avLst/>
          </a:prstGeom>
          <a:noFill/>
        </p:spPr>
        <p:txBody>
          <a:bodyPr wrap="square">
            <a:spAutoFit/>
          </a:bodyPr>
          <a:lstStyle/>
          <a:p>
            <a:pPr marL="53975" marR="0" lvl="2" algn="ctr">
              <a:lnSpc>
                <a:spcPct val="107000"/>
              </a:lnSpc>
              <a:spcBef>
                <a:spcPts val="0"/>
              </a:spcBef>
              <a:spcAft>
                <a:spcPts val="0"/>
              </a:spcAft>
            </a:pPr>
            <a:r>
              <a:rPr lang="en-US" sz="2400" b="1" u="sng" dirty="0">
                <a:solidFill>
                  <a:schemeClr val="accent1"/>
                </a:solidFill>
                <a:effectLst/>
                <a:ea typeface="Calibri" panose="020F0502020204030204" pitchFamily="34" charset="0"/>
                <a:cs typeface="Times New Roman" panose="02020603050405020304" pitchFamily="18" charset="0"/>
              </a:rPr>
              <a:t>Scope of  Work</a:t>
            </a:r>
            <a:endParaRPr lang="en-US" sz="2400" dirty="0">
              <a:solidFill>
                <a:schemeClr val="accent1"/>
              </a:solidFill>
              <a:ea typeface="Calibri" panose="020F0502020204030204" pitchFamily="34" charset="0"/>
              <a:cs typeface="Times New Roman" panose="02020603050405020304" pitchFamily="18" charset="0"/>
            </a:endParaRPr>
          </a:p>
        </p:txBody>
      </p:sp>
      <p:sp>
        <p:nvSpPr>
          <p:cNvPr id="8" name="Slide Number Placeholder 7">
            <a:extLst>
              <a:ext uri="{FF2B5EF4-FFF2-40B4-BE49-F238E27FC236}">
                <a16:creationId xmlns:a16="http://schemas.microsoft.com/office/drawing/2014/main" id="{C483B201-045A-9765-4676-A8F93CECB003}"/>
              </a:ext>
            </a:extLst>
          </p:cNvPr>
          <p:cNvSpPr>
            <a:spLocks noGrp="1"/>
          </p:cNvSpPr>
          <p:nvPr>
            <p:ph type="sldNum" sz="quarter" idx="12"/>
          </p:nvPr>
        </p:nvSpPr>
        <p:spPr/>
        <p:txBody>
          <a:bodyPr/>
          <a:lstStyle/>
          <a:p>
            <a:fld id="{4FAB73BC-B049-4115-A692-8D63A059BFB8}" type="slidenum">
              <a:rPr lang="en-US" smtClean="0"/>
              <a:pPr/>
              <a:t>2</a:t>
            </a:fld>
            <a:endParaRPr lang="en-US" dirty="0"/>
          </a:p>
        </p:txBody>
      </p:sp>
      <p:pic>
        <p:nvPicPr>
          <p:cNvPr id="3" name="Picture 2" descr="A screenshot of a map&#10;&#10;AI-generated content may be incorrect.">
            <a:extLst>
              <a:ext uri="{FF2B5EF4-FFF2-40B4-BE49-F238E27FC236}">
                <a16:creationId xmlns:a16="http://schemas.microsoft.com/office/drawing/2014/main" id="{49220F14-6B3A-C056-B22F-690EF51CFA3B}"/>
              </a:ext>
            </a:extLst>
          </p:cNvPr>
          <p:cNvPicPr>
            <a:picLocks noChangeAspect="1"/>
          </p:cNvPicPr>
          <p:nvPr/>
        </p:nvPicPr>
        <p:blipFill>
          <a:blip r:embed="rId3"/>
          <a:srcRect l="20624" t="11325" r="19257" b="11715"/>
          <a:stretch>
            <a:fillRect/>
          </a:stretch>
        </p:blipFill>
        <p:spPr>
          <a:xfrm>
            <a:off x="4974686" y="8879"/>
            <a:ext cx="7217314" cy="6848374"/>
          </a:xfrm>
          <a:prstGeom prst="rect">
            <a:avLst/>
          </a:prstGeom>
        </p:spPr>
      </p:pic>
      <p:sp>
        <p:nvSpPr>
          <p:cNvPr id="4" name="TextBox 3">
            <a:extLst>
              <a:ext uri="{FF2B5EF4-FFF2-40B4-BE49-F238E27FC236}">
                <a16:creationId xmlns:a16="http://schemas.microsoft.com/office/drawing/2014/main" id="{7D7BEA0F-809F-EB5A-2213-89950B26BA3B}"/>
              </a:ext>
            </a:extLst>
          </p:cNvPr>
          <p:cNvSpPr txBox="1"/>
          <p:nvPr/>
        </p:nvSpPr>
        <p:spPr>
          <a:xfrm>
            <a:off x="5797118" y="0"/>
            <a:ext cx="5353235" cy="462178"/>
          </a:xfrm>
          <a:prstGeom prst="rect">
            <a:avLst/>
          </a:prstGeom>
          <a:solidFill>
            <a:schemeClr val="accent1"/>
          </a:solidFill>
        </p:spPr>
        <p:txBody>
          <a:bodyPr wrap="square">
            <a:spAutoFit/>
          </a:bodyPr>
          <a:lstStyle/>
          <a:p>
            <a:pPr marL="53975" marR="0" lvl="2" algn="ctr">
              <a:lnSpc>
                <a:spcPct val="107000"/>
              </a:lnSpc>
              <a:spcBef>
                <a:spcPts val="0"/>
              </a:spcBef>
              <a:spcAft>
                <a:spcPts val="0"/>
              </a:spcAft>
            </a:pPr>
            <a:r>
              <a:rPr lang="en-US" sz="2400" b="1" u="sng" dirty="0">
                <a:solidFill>
                  <a:schemeClr val="bg1"/>
                </a:solidFill>
                <a:effectLst/>
                <a:ea typeface="Calibri" panose="020F0502020204030204" pitchFamily="34" charset="0"/>
                <a:cs typeface="Times New Roman" panose="02020603050405020304" pitchFamily="18" charset="0"/>
              </a:rPr>
              <a:t>Study Area:</a:t>
            </a:r>
            <a:r>
              <a:rPr lang="en-US" sz="2400" b="1" dirty="0">
                <a:solidFill>
                  <a:schemeClr val="bg1"/>
                </a:solidFill>
                <a:effectLst/>
                <a:ea typeface="Calibri" panose="020F0502020204030204" pitchFamily="34" charset="0"/>
                <a:cs typeface="Times New Roman" panose="02020603050405020304" pitchFamily="18" charset="0"/>
              </a:rPr>
              <a:t> Region G &amp; 8 Counties</a:t>
            </a:r>
            <a:endParaRPr lang="en-US" sz="2400" dirty="0">
              <a:solidFill>
                <a:schemeClr val="bg1"/>
              </a:solidFill>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70687985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7704A3D-EAD7-CC7D-568A-8A67F16CAEF7}"/>
            </a:ext>
          </a:extLst>
        </p:cNvPr>
        <p:cNvGrpSpPr/>
        <p:nvPr/>
      </p:nvGrpSpPr>
      <p:grpSpPr>
        <a:xfrm>
          <a:off x="0" y="0"/>
          <a:ext cx="0" cy="0"/>
          <a:chOff x="0" y="0"/>
          <a:chExt cx="0" cy="0"/>
        </a:xfrm>
      </p:grpSpPr>
      <p:graphicFrame>
        <p:nvGraphicFramePr>
          <p:cNvPr id="6" name="Chart 5">
            <a:extLst>
              <a:ext uri="{FF2B5EF4-FFF2-40B4-BE49-F238E27FC236}">
                <a16:creationId xmlns:a16="http://schemas.microsoft.com/office/drawing/2014/main" id="{00000000-0008-0000-0000-000002000000}"/>
              </a:ext>
            </a:extLst>
          </p:cNvPr>
          <p:cNvGraphicFramePr/>
          <p:nvPr>
            <p:extLst>
              <p:ext uri="{D42A27DB-BD31-4B8C-83A1-F6EECF244321}">
                <p14:modId xmlns:p14="http://schemas.microsoft.com/office/powerpoint/2010/main" val="750659879"/>
              </p:ext>
            </p:extLst>
          </p:nvPr>
        </p:nvGraphicFramePr>
        <p:xfrm>
          <a:off x="548520" y="2420738"/>
          <a:ext cx="7972425" cy="4394200"/>
        </p:xfrm>
        <a:graphic>
          <a:graphicData uri="http://schemas.openxmlformats.org/drawingml/2006/chart">
            <c:chart xmlns:c="http://schemas.openxmlformats.org/drawingml/2006/chart" xmlns:r="http://schemas.openxmlformats.org/officeDocument/2006/relationships" r:id="rId2"/>
          </a:graphicData>
        </a:graphic>
      </p:graphicFrame>
      <p:sp>
        <p:nvSpPr>
          <p:cNvPr id="2" name="Title 1">
            <a:extLst>
              <a:ext uri="{FF2B5EF4-FFF2-40B4-BE49-F238E27FC236}">
                <a16:creationId xmlns:a16="http://schemas.microsoft.com/office/drawing/2014/main" id="{F74654AB-7E08-DA72-7B23-3218ABDB4DD5}"/>
              </a:ext>
            </a:extLst>
          </p:cNvPr>
          <p:cNvSpPr txBox="1">
            <a:spLocks/>
          </p:cNvSpPr>
          <p:nvPr/>
        </p:nvSpPr>
        <p:spPr>
          <a:xfrm>
            <a:off x="457200" y="565759"/>
            <a:ext cx="11271379" cy="569095"/>
          </a:xfrm>
          <a:prstGeom prst="rect">
            <a:avLst/>
          </a:prstGeom>
          <a:solidFill>
            <a:schemeClr val="accent1">
              <a:lumMod val="75000"/>
            </a:schemeClr>
          </a:solidFill>
        </p:spPr>
        <p:txBody>
          <a:bodyPr anchor="b">
            <a:normAutofit/>
          </a:bodyPr>
          <a:lstStyle>
            <a:lvl1pPr algn="l" defTabSz="914400" rtl="0" eaLnBrk="1" latinLnBrk="0" hangingPunct="1">
              <a:lnSpc>
                <a:spcPct val="85000"/>
              </a:lnSpc>
              <a:spcBef>
                <a:spcPct val="0"/>
              </a:spcBef>
              <a:buNone/>
              <a:defRPr sz="4000" kern="1200" cap="all" baseline="0">
                <a:solidFill>
                  <a:schemeClr val="bg2"/>
                </a:solidFill>
                <a:latin typeface="+mj-lt"/>
                <a:ea typeface="+mj-ea"/>
                <a:cs typeface="+mj-cs"/>
              </a:defRPr>
            </a:lvl1pPr>
          </a:lstStyle>
          <a:p>
            <a:r>
              <a:rPr lang="en-US" sz="2400" cap="none" dirty="0">
                <a:solidFill>
                  <a:schemeClr val="bg1"/>
                </a:solidFill>
              </a:rPr>
              <a:t>Demographics – Overall Household Growth Trends </a:t>
            </a:r>
            <a:endParaRPr lang="en-US" sz="2400" dirty="0">
              <a:solidFill>
                <a:schemeClr val="bg1"/>
              </a:solidFill>
            </a:endParaRPr>
          </a:p>
        </p:txBody>
      </p:sp>
      <p:sp>
        <p:nvSpPr>
          <p:cNvPr id="7" name="TextBox 6">
            <a:extLst>
              <a:ext uri="{FF2B5EF4-FFF2-40B4-BE49-F238E27FC236}">
                <a16:creationId xmlns:a16="http://schemas.microsoft.com/office/drawing/2014/main" id="{E791E954-43D5-63FA-CA38-7C444066CEDB}"/>
              </a:ext>
            </a:extLst>
          </p:cNvPr>
          <p:cNvSpPr txBox="1"/>
          <p:nvPr/>
        </p:nvSpPr>
        <p:spPr>
          <a:xfrm>
            <a:off x="457197" y="1229240"/>
            <a:ext cx="11271379" cy="1200329"/>
          </a:xfrm>
          <a:prstGeom prst="rect">
            <a:avLst/>
          </a:prstGeom>
          <a:noFill/>
        </p:spPr>
        <p:txBody>
          <a:bodyPr wrap="square">
            <a:spAutoFit/>
          </a:bodyPr>
          <a:lstStyle>
            <a:defPPr>
              <a:defRPr lang="en-US"/>
            </a:defPPr>
            <a:lvl3pPr marL="53975" marR="0" lvl="2">
              <a:lnSpc>
                <a:spcPct val="107000"/>
              </a:lnSpc>
              <a:spcBef>
                <a:spcPts val="0"/>
              </a:spcBef>
              <a:spcAft>
                <a:spcPts val="0"/>
              </a:spcAft>
              <a:defRPr sz="2400">
                <a:solidFill>
                  <a:srgbClr val="39A0ED"/>
                </a:solidFill>
                <a:ea typeface="Calibri" panose="020F0502020204030204" pitchFamily="34" charset="0"/>
                <a:cs typeface="Times New Roman" panose="02020603050405020304" pitchFamily="18" charset="0"/>
              </a:defRPr>
            </a:lvl3pPr>
          </a:lstStyle>
          <a:p>
            <a:pPr algn="ctr"/>
            <a:r>
              <a:rPr lang="en-US" sz="2400" b="1" dirty="0">
                <a:solidFill>
                  <a:srgbClr val="C00000"/>
                </a:solidFill>
                <a:cs typeface="Times New Roman" panose="02020603050405020304" pitchFamily="18" charset="0"/>
              </a:rPr>
              <a:t>The overall region experienced household growth between 2010 and 2024 and growth is projected to continue through 2029, adding nearly 2,100 households between 2024 and 2029. </a:t>
            </a:r>
          </a:p>
        </p:txBody>
      </p:sp>
      <p:sp>
        <p:nvSpPr>
          <p:cNvPr id="5" name="TextBox 4">
            <a:extLst>
              <a:ext uri="{FF2B5EF4-FFF2-40B4-BE49-F238E27FC236}">
                <a16:creationId xmlns:a16="http://schemas.microsoft.com/office/drawing/2014/main" id="{15C70109-2BA7-E1DA-BB59-00BFFC2AFB2C}"/>
              </a:ext>
            </a:extLst>
          </p:cNvPr>
          <p:cNvSpPr txBox="1"/>
          <p:nvPr/>
        </p:nvSpPr>
        <p:spPr>
          <a:xfrm>
            <a:off x="8167456" y="3492758"/>
            <a:ext cx="3476024" cy="1938992"/>
          </a:xfrm>
          <a:prstGeom prst="rect">
            <a:avLst/>
          </a:prstGeom>
          <a:solidFill>
            <a:srgbClr val="39A0ED"/>
          </a:solidFill>
        </p:spPr>
        <p:txBody>
          <a:bodyPr wrap="square">
            <a:spAutoFit/>
          </a:bodyPr>
          <a:lstStyle>
            <a:defPPr>
              <a:defRPr lang="en-US"/>
            </a:defPPr>
            <a:lvl3pPr marL="0" marR="0" lvl="2" algn="ctr">
              <a:lnSpc>
                <a:spcPct val="107000"/>
              </a:lnSpc>
              <a:spcBef>
                <a:spcPts val="0"/>
              </a:spcBef>
              <a:spcAft>
                <a:spcPts val="0"/>
              </a:spcAft>
              <a:defRPr sz="2400" b="1">
                <a:solidFill>
                  <a:schemeClr val="bg1"/>
                </a:solidFill>
                <a:ea typeface="Calibri" panose="020F0502020204030204" pitchFamily="34" charset="0"/>
                <a:cs typeface="Times New Roman" panose="02020603050405020304" pitchFamily="18" charset="0"/>
              </a:defRPr>
            </a:lvl3pPr>
          </a:lstStyle>
          <a:p>
            <a:pPr algn="ctr"/>
            <a:r>
              <a:rPr lang="en-US" sz="2400" b="1" dirty="0">
                <a:solidFill>
                  <a:schemeClr val="bg1"/>
                </a:solidFill>
              </a:rPr>
              <a:t>Positive projected household growth will add demand for housing for foreseeable future.</a:t>
            </a:r>
          </a:p>
        </p:txBody>
      </p:sp>
    </p:spTree>
    <p:extLst>
      <p:ext uri="{BB962C8B-B14F-4D97-AF65-F5344CB8AC3E}">
        <p14:creationId xmlns:p14="http://schemas.microsoft.com/office/powerpoint/2010/main" val="234641902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08B1B5-630B-627F-BCEC-45EC22737B66}"/>
              </a:ext>
            </a:extLst>
          </p:cNvPr>
          <p:cNvSpPr txBox="1">
            <a:spLocks/>
          </p:cNvSpPr>
          <p:nvPr/>
        </p:nvSpPr>
        <p:spPr>
          <a:xfrm>
            <a:off x="460310" y="565759"/>
            <a:ext cx="11271379" cy="569095"/>
          </a:xfrm>
          <a:prstGeom prst="rect">
            <a:avLst/>
          </a:prstGeom>
          <a:solidFill>
            <a:schemeClr val="accent1">
              <a:lumMod val="75000"/>
            </a:schemeClr>
          </a:solidFill>
        </p:spPr>
        <p:txBody>
          <a:bodyPr anchor="b">
            <a:normAutofit/>
          </a:bodyPr>
          <a:lstStyle>
            <a:lvl1pPr algn="l" defTabSz="914400" rtl="0" eaLnBrk="1" latinLnBrk="0" hangingPunct="1">
              <a:lnSpc>
                <a:spcPct val="85000"/>
              </a:lnSpc>
              <a:spcBef>
                <a:spcPct val="0"/>
              </a:spcBef>
              <a:buNone/>
              <a:defRPr sz="4000" kern="1200" cap="all" baseline="0">
                <a:solidFill>
                  <a:schemeClr val="bg2"/>
                </a:solidFill>
                <a:latin typeface="+mj-lt"/>
                <a:ea typeface="+mj-ea"/>
                <a:cs typeface="+mj-cs"/>
              </a:defRPr>
            </a:lvl1pPr>
          </a:lstStyle>
          <a:p>
            <a:r>
              <a:rPr lang="en-US" sz="2400" cap="none" dirty="0">
                <a:solidFill>
                  <a:schemeClr val="bg1"/>
                </a:solidFill>
              </a:rPr>
              <a:t>Demographics – Households and Household Change</a:t>
            </a:r>
            <a:endParaRPr lang="en-US" sz="2400" dirty="0">
              <a:solidFill>
                <a:schemeClr val="bg1"/>
              </a:solidFill>
            </a:endParaRPr>
          </a:p>
        </p:txBody>
      </p:sp>
      <p:sp>
        <p:nvSpPr>
          <p:cNvPr id="3" name="TextBox 2">
            <a:extLst>
              <a:ext uri="{FF2B5EF4-FFF2-40B4-BE49-F238E27FC236}">
                <a16:creationId xmlns:a16="http://schemas.microsoft.com/office/drawing/2014/main" id="{D4156AC8-FAC4-92B6-EB0C-85AF370EAB5A}"/>
              </a:ext>
            </a:extLst>
          </p:cNvPr>
          <p:cNvSpPr txBox="1"/>
          <p:nvPr/>
        </p:nvSpPr>
        <p:spPr>
          <a:xfrm>
            <a:off x="460310" y="1134854"/>
            <a:ext cx="11271379" cy="1569660"/>
          </a:xfrm>
          <a:prstGeom prst="rect">
            <a:avLst/>
          </a:prstGeom>
          <a:noFill/>
        </p:spPr>
        <p:txBody>
          <a:bodyPr wrap="square" rtlCol="0">
            <a:spAutoFit/>
          </a:bodyPr>
          <a:lstStyle/>
          <a:p>
            <a:pPr marL="230188" indent="-230188" algn="just">
              <a:buFont typeface="Arial" panose="020B0604020202020204" pitchFamily="34" charset="0"/>
              <a:buChar char="•"/>
            </a:pPr>
            <a:r>
              <a:rPr lang="en-US" sz="2400" b="1" dirty="0">
                <a:solidFill>
                  <a:srgbClr val="39A0ED"/>
                </a:solidFill>
              </a:rPr>
              <a:t>All counties but Gratiot are projected to experience positive household growth.</a:t>
            </a:r>
          </a:p>
          <a:p>
            <a:pPr marL="230188" indent="-230188" algn="just">
              <a:buFont typeface="Arial" panose="020B0604020202020204" pitchFamily="34" charset="0"/>
              <a:buChar char="•"/>
            </a:pPr>
            <a:r>
              <a:rPr lang="en-US" sz="2400" b="1" dirty="0">
                <a:solidFill>
                  <a:srgbClr val="39A0ED"/>
                </a:solidFill>
              </a:rPr>
              <a:t>Largest projected county household increases in Isabella (585), Saginaw (447), Bay (432) and Midland (380).</a:t>
            </a:r>
          </a:p>
        </p:txBody>
      </p:sp>
      <p:graphicFrame>
        <p:nvGraphicFramePr>
          <p:cNvPr id="4" name="Table 3">
            <a:extLst>
              <a:ext uri="{FF2B5EF4-FFF2-40B4-BE49-F238E27FC236}">
                <a16:creationId xmlns:a16="http://schemas.microsoft.com/office/drawing/2014/main" id="{4879EAE1-64B7-BCC4-4A82-7FC7538D5E74}"/>
              </a:ext>
            </a:extLst>
          </p:cNvPr>
          <p:cNvGraphicFramePr>
            <a:graphicFrameLocks noGrp="1"/>
          </p:cNvGraphicFramePr>
          <p:nvPr>
            <p:extLst>
              <p:ext uri="{D42A27DB-BD31-4B8C-83A1-F6EECF244321}">
                <p14:modId xmlns:p14="http://schemas.microsoft.com/office/powerpoint/2010/main" val="2606358009"/>
              </p:ext>
            </p:extLst>
          </p:nvPr>
        </p:nvGraphicFramePr>
        <p:xfrm>
          <a:off x="154801" y="2895600"/>
          <a:ext cx="11882395" cy="3169920"/>
        </p:xfrm>
        <a:graphic>
          <a:graphicData uri="http://schemas.openxmlformats.org/drawingml/2006/table">
            <a:tbl>
              <a:tblPr firstRow="1" firstCol="1" bandRow="1"/>
              <a:tblGrid>
                <a:gridCol w="1131656">
                  <a:extLst>
                    <a:ext uri="{9D8B030D-6E8A-4147-A177-3AD203B41FA5}">
                      <a16:colId xmlns:a16="http://schemas.microsoft.com/office/drawing/2014/main" val="699737213"/>
                    </a:ext>
                  </a:extLst>
                </a:gridCol>
                <a:gridCol w="1037351">
                  <a:extLst>
                    <a:ext uri="{9D8B030D-6E8A-4147-A177-3AD203B41FA5}">
                      <a16:colId xmlns:a16="http://schemas.microsoft.com/office/drawing/2014/main" val="436568022"/>
                    </a:ext>
                  </a:extLst>
                </a:gridCol>
                <a:gridCol w="1225961">
                  <a:extLst>
                    <a:ext uri="{9D8B030D-6E8A-4147-A177-3AD203B41FA5}">
                      <a16:colId xmlns:a16="http://schemas.microsoft.com/office/drawing/2014/main" val="3393144270"/>
                    </a:ext>
                  </a:extLst>
                </a:gridCol>
                <a:gridCol w="1225961">
                  <a:extLst>
                    <a:ext uri="{9D8B030D-6E8A-4147-A177-3AD203B41FA5}">
                      <a16:colId xmlns:a16="http://schemas.microsoft.com/office/drawing/2014/main" val="774497141"/>
                    </a:ext>
                  </a:extLst>
                </a:gridCol>
                <a:gridCol w="1131656">
                  <a:extLst>
                    <a:ext uri="{9D8B030D-6E8A-4147-A177-3AD203B41FA5}">
                      <a16:colId xmlns:a16="http://schemas.microsoft.com/office/drawing/2014/main" val="3030591249"/>
                    </a:ext>
                  </a:extLst>
                </a:gridCol>
                <a:gridCol w="1021635">
                  <a:extLst>
                    <a:ext uri="{9D8B030D-6E8A-4147-A177-3AD203B41FA5}">
                      <a16:colId xmlns:a16="http://schemas.microsoft.com/office/drawing/2014/main" val="1422930791"/>
                    </a:ext>
                  </a:extLst>
                </a:gridCol>
                <a:gridCol w="1021635">
                  <a:extLst>
                    <a:ext uri="{9D8B030D-6E8A-4147-A177-3AD203B41FA5}">
                      <a16:colId xmlns:a16="http://schemas.microsoft.com/office/drawing/2014/main" val="3167099402"/>
                    </a:ext>
                  </a:extLst>
                </a:gridCol>
                <a:gridCol w="1021635">
                  <a:extLst>
                    <a:ext uri="{9D8B030D-6E8A-4147-A177-3AD203B41FA5}">
                      <a16:colId xmlns:a16="http://schemas.microsoft.com/office/drawing/2014/main" val="814050038"/>
                    </a:ext>
                  </a:extLst>
                </a:gridCol>
                <a:gridCol w="1021635">
                  <a:extLst>
                    <a:ext uri="{9D8B030D-6E8A-4147-A177-3AD203B41FA5}">
                      <a16:colId xmlns:a16="http://schemas.microsoft.com/office/drawing/2014/main" val="2663483995"/>
                    </a:ext>
                  </a:extLst>
                </a:gridCol>
                <a:gridCol w="1021635">
                  <a:extLst>
                    <a:ext uri="{9D8B030D-6E8A-4147-A177-3AD203B41FA5}">
                      <a16:colId xmlns:a16="http://schemas.microsoft.com/office/drawing/2014/main" val="3078545013"/>
                    </a:ext>
                  </a:extLst>
                </a:gridCol>
                <a:gridCol w="1021635">
                  <a:extLst>
                    <a:ext uri="{9D8B030D-6E8A-4147-A177-3AD203B41FA5}">
                      <a16:colId xmlns:a16="http://schemas.microsoft.com/office/drawing/2014/main" val="1679682981"/>
                    </a:ext>
                  </a:extLst>
                </a:gridCol>
              </a:tblGrid>
              <a:tr h="91440">
                <a:tc rowSpan="3">
                  <a:txBody>
                    <a:bodyPr/>
                    <a:lstStyle/>
                    <a:p>
                      <a:endParaRPr lang="en-US" sz="1600">
                        <a:effectLst/>
                        <a:latin typeface="Times New Roman" panose="02020603050405020304" pitchFamily="18" charset="0"/>
                      </a:endParaRPr>
                    </a:p>
                  </a:txBody>
                  <a:tcPr marL="68580" marR="68580" marT="0" marB="0" anchor="b">
                    <a:lnL>
                      <a:noFill/>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noFill/>
                  </a:tcPr>
                </a:tc>
                <a:tc gridSpan="4">
                  <a:txBody>
                    <a:bodyPr/>
                    <a:lstStyle/>
                    <a:p>
                      <a:pPr marL="0" marR="0" algn="ctr">
                        <a:buNone/>
                      </a:pPr>
                      <a:r>
                        <a:rPr lang="en-US" sz="1600" b="1" dirty="0">
                          <a:solidFill>
                            <a:srgbClr val="FFFFFF"/>
                          </a:solidFill>
                          <a:effectLst/>
                          <a:latin typeface="Times New Roman" panose="02020603050405020304" pitchFamily="18" charset="0"/>
                          <a:ea typeface="Times New Roman" panose="02020603050405020304" pitchFamily="18" charset="0"/>
                        </a:rPr>
                        <a:t>Total Households</a:t>
                      </a:r>
                      <a:endParaRPr lang="en-US" sz="1600" dirty="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25597D"/>
                    </a:solidFill>
                  </a:tcPr>
                </a:tc>
                <a:tc hMerge="1">
                  <a:txBody>
                    <a:bodyPr/>
                    <a:lstStyle/>
                    <a:p>
                      <a:endParaRPr lang="en-US"/>
                    </a:p>
                  </a:txBody>
                  <a:tcPr/>
                </a:tc>
                <a:tc hMerge="1">
                  <a:txBody>
                    <a:bodyPr/>
                    <a:lstStyle/>
                    <a:p>
                      <a:endParaRPr lang="en-US"/>
                    </a:p>
                  </a:txBody>
                  <a:tcPr/>
                </a:tc>
                <a:tc hMerge="1">
                  <a:txBody>
                    <a:bodyPr/>
                    <a:lstStyle/>
                    <a:p>
                      <a:endParaRPr lang="en-US"/>
                    </a:p>
                  </a:txBody>
                  <a:tcPr/>
                </a:tc>
                <a:tc gridSpan="6">
                  <a:txBody>
                    <a:bodyPr/>
                    <a:lstStyle/>
                    <a:p>
                      <a:pPr marL="0" marR="0" algn="ctr">
                        <a:buNone/>
                      </a:pPr>
                      <a:r>
                        <a:rPr lang="en-US" sz="1600" b="1">
                          <a:solidFill>
                            <a:srgbClr val="FFFFFF"/>
                          </a:solidFill>
                          <a:effectLst/>
                          <a:latin typeface="Times New Roman" panose="02020603050405020304" pitchFamily="18" charset="0"/>
                          <a:ea typeface="Times New Roman" panose="02020603050405020304" pitchFamily="18" charset="0"/>
                        </a:rPr>
                        <a:t>Household Change</a:t>
                      </a:r>
                      <a:endParaRPr lang="en-US" sz="1600">
                        <a:effectLst/>
                        <a:latin typeface="Times New Roman" panose="02020603050405020304" pitchFamily="18" charset="0"/>
                        <a:ea typeface="Times New Roman" panose="02020603050405020304" pitchFamily="18" charset="0"/>
                      </a:endParaRPr>
                    </a:p>
                  </a:txBody>
                  <a:tcPr marL="68580" marR="68580" marT="0" marB="0" anchor="ctr">
                    <a:lnL w="190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25597D"/>
                    </a:solid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730127527"/>
                  </a:ext>
                </a:extLst>
              </a:tr>
              <a:tr h="91440">
                <a:tc vMerge="1">
                  <a:txBody>
                    <a:bodyPr/>
                    <a:lstStyle/>
                    <a:p>
                      <a:endParaRPr lang="en-US"/>
                    </a:p>
                  </a:txBody>
                  <a:tcPr/>
                </a:tc>
                <a:tc rowSpan="2">
                  <a:txBody>
                    <a:bodyPr/>
                    <a:lstStyle/>
                    <a:p>
                      <a:pPr marL="0" marR="0" algn="ctr">
                        <a:buNone/>
                      </a:pPr>
                      <a:r>
                        <a:rPr lang="en-US" sz="1600" b="1">
                          <a:solidFill>
                            <a:srgbClr val="FFFFFF"/>
                          </a:solidFill>
                          <a:effectLst/>
                          <a:latin typeface="Times New Roman" panose="02020603050405020304" pitchFamily="18" charset="0"/>
                          <a:ea typeface="Times New Roman" panose="02020603050405020304" pitchFamily="18" charset="0"/>
                        </a:rPr>
                        <a:t>2010 Census</a:t>
                      </a:r>
                      <a:endParaRPr lang="en-US" sz="160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25597D"/>
                    </a:solidFill>
                  </a:tcPr>
                </a:tc>
                <a:tc rowSpan="2">
                  <a:txBody>
                    <a:bodyPr/>
                    <a:lstStyle/>
                    <a:p>
                      <a:pPr marL="0" marR="0" algn="ctr">
                        <a:buNone/>
                      </a:pPr>
                      <a:r>
                        <a:rPr lang="en-US" sz="1600" b="1">
                          <a:solidFill>
                            <a:srgbClr val="FFFFFF"/>
                          </a:solidFill>
                          <a:effectLst/>
                          <a:latin typeface="Times New Roman" panose="02020603050405020304" pitchFamily="18" charset="0"/>
                          <a:ea typeface="Times New Roman" panose="02020603050405020304" pitchFamily="18" charset="0"/>
                        </a:rPr>
                        <a:t>2020 Census</a:t>
                      </a:r>
                      <a:endParaRPr lang="en-US" sz="160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25597D"/>
                    </a:solidFill>
                  </a:tcPr>
                </a:tc>
                <a:tc rowSpan="2">
                  <a:txBody>
                    <a:bodyPr/>
                    <a:lstStyle/>
                    <a:p>
                      <a:pPr marL="0" marR="0" algn="ctr">
                        <a:buNone/>
                      </a:pPr>
                      <a:r>
                        <a:rPr lang="en-US" sz="1600" b="1">
                          <a:solidFill>
                            <a:srgbClr val="FFFFFF"/>
                          </a:solidFill>
                          <a:effectLst/>
                          <a:latin typeface="Times New Roman" panose="02020603050405020304" pitchFamily="18" charset="0"/>
                          <a:ea typeface="Times New Roman" panose="02020603050405020304" pitchFamily="18" charset="0"/>
                        </a:rPr>
                        <a:t>2024 Estimated</a:t>
                      </a:r>
                      <a:endParaRPr lang="en-US" sz="160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25597D"/>
                    </a:solidFill>
                  </a:tcPr>
                </a:tc>
                <a:tc rowSpan="2">
                  <a:txBody>
                    <a:bodyPr/>
                    <a:lstStyle/>
                    <a:p>
                      <a:pPr marL="0" marR="0" algn="ctr">
                        <a:buNone/>
                      </a:pPr>
                      <a:r>
                        <a:rPr lang="en-US" sz="1600" b="1">
                          <a:solidFill>
                            <a:srgbClr val="FFFFFF"/>
                          </a:solidFill>
                          <a:effectLst/>
                          <a:latin typeface="Times New Roman" panose="02020603050405020304" pitchFamily="18" charset="0"/>
                          <a:ea typeface="Times New Roman" panose="02020603050405020304" pitchFamily="18" charset="0"/>
                        </a:rPr>
                        <a:t>2029 Projected</a:t>
                      </a:r>
                      <a:endParaRPr lang="en-US" sz="160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25597D"/>
                    </a:solidFill>
                  </a:tcPr>
                </a:tc>
                <a:tc gridSpan="2">
                  <a:txBody>
                    <a:bodyPr/>
                    <a:lstStyle/>
                    <a:p>
                      <a:pPr marL="0" marR="0" algn="ctr">
                        <a:buNone/>
                      </a:pPr>
                      <a:r>
                        <a:rPr lang="en-US" sz="1600" b="1">
                          <a:solidFill>
                            <a:srgbClr val="FFFFFF"/>
                          </a:solidFill>
                          <a:effectLst/>
                          <a:latin typeface="Times New Roman" panose="02020603050405020304" pitchFamily="18" charset="0"/>
                          <a:ea typeface="Times New Roman" panose="02020603050405020304" pitchFamily="18" charset="0"/>
                        </a:rPr>
                        <a:t>2010-2020</a:t>
                      </a:r>
                      <a:endParaRPr lang="en-US" sz="1600">
                        <a:effectLst/>
                        <a:latin typeface="Times New Roman" panose="02020603050405020304" pitchFamily="18" charset="0"/>
                        <a:ea typeface="Times New Roman" panose="02020603050405020304" pitchFamily="18" charset="0"/>
                      </a:endParaRPr>
                    </a:p>
                  </a:txBody>
                  <a:tcPr marL="68580" marR="68580" marT="0" marB="0" anchor="ctr">
                    <a:lnL w="190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25597D"/>
                    </a:solidFill>
                  </a:tcPr>
                </a:tc>
                <a:tc hMerge="1">
                  <a:txBody>
                    <a:bodyPr/>
                    <a:lstStyle/>
                    <a:p>
                      <a:endParaRPr lang="en-US"/>
                    </a:p>
                  </a:txBody>
                  <a:tcPr/>
                </a:tc>
                <a:tc gridSpan="2">
                  <a:txBody>
                    <a:bodyPr/>
                    <a:lstStyle/>
                    <a:p>
                      <a:pPr marL="0" marR="0" algn="ctr">
                        <a:buNone/>
                      </a:pPr>
                      <a:r>
                        <a:rPr lang="en-US" sz="1600" b="1">
                          <a:solidFill>
                            <a:srgbClr val="FFFFFF"/>
                          </a:solidFill>
                          <a:effectLst/>
                          <a:latin typeface="Times New Roman" panose="02020603050405020304" pitchFamily="18" charset="0"/>
                          <a:ea typeface="Times New Roman" panose="02020603050405020304" pitchFamily="18" charset="0"/>
                        </a:rPr>
                        <a:t>2020-2024</a:t>
                      </a:r>
                      <a:endParaRPr lang="en-US" sz="160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25597D"/>
                    </a:solidFill>
                  </a:tcPr>
                </a:tc>
                <a:tc hMerge="1">
                  <a:txBody>
                    <a:bodyPr/>
                    <a:lstStyle/>
                    <a:p>
                      <a:endParaRPr lang="en-US"/>
                    </a:p>
                  </a:txBody>
                  <a:tcPr/>
                </a:tc>
                <a:tc gridSpan="2">
                  <a:txBody>
                    <a:bodyPr/>
                    <a:lstStyle/>
                    <a:p>
                      <a:pPr marL="0" marR="0" algn="ctr">
                        <a:buNone/>
                      </a:pPr>
                      <a:r>
                        <a:rPr lang="en-US" sz="1600" b="1">
                          <a:solidFill>
                            <a:srgbClr val="FFFFFF"/>
                          </a:solidFill>
                          <a:effectLst/>
                          <a:latin typeface="Times New Roman" panose="02020603050405020304" pitchFamily="18" charset="0"/>
                          <a:ea typeface="Times New Roman" panose="02020603050405020304" pitchFamily="18" charset="0"/>
                        </a:rPr>
                        <a:t>2024-2029</a:t>
                      </a:r>
                      <a:endParaRPr lang="en-US" sz="160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25597D"/>
                    </a:solidFill>
                  </a:tcPr>
                </a:tc>
                <a:tc hMerge="1">
                  <a:txBody>
                    <a:bodyPr/>
                    <a:lstStyle/>
                    <a:p>
                      <a:endParaRPr lang="en-US"/>
                    </a:p>
                  </a:txBody>
                  <a:tcPr/>
                </a:tc>
                <a:extLst>
                  <a:ext uri="{0D108BD9-81ED-4DB2-BD59-A6C34878D82A}">
                    <a16:rowId xmlns:a16="http://schemas.microsoft.com/office/drawing/2014/main" val="2632248328"/>
                  </a:ext>
                </a:extLst>
              </a:tr>
              <a:tr h="91440">
                <a:tc vMerge="1">
                  <a:txBody>
                    <a:bodyPr/>
                    <a:lstStyle/>
                    <a:p>
                      <a:endParaRPr lang="en-US"/>
                    </a:p>
                  </a:txBody>
                  <a:tcPr/>
                </a:tc>
                <a:tc vMerge="1">
                  <a:txBody>
                    <a:bodyPr/>
                    <a:lstStyle/>
                    <a:p>
                      <a:endParaRPr lang="en-US"/>
                    </a:p>
                  </a:txBody>
                  <a:tcPr/>
                </a:tc>
                <a:tc vMerge="1">
                  <a:txBody>
                    <a:bodyPr/>
                    <a:lstStyle/>
                    <a:p>
                      <a:endParaRPr lang="en-US"/>
                    </a:p>
                  </a:txBody>
                  <a:tcPr/>
                </a:tc>
                <a:tc vMerge="1">
                  <a:txBody>
                    <a:bodyPr/>
                    <a:lstStyle/>
                    <a:p>
                      <a:endParaRPr lang="en-US"/>
                    </a:p>
                  </a:txBody>
                  <a:tcPr/>
                </a:tc>
                <a:tc vMerge="1">
                  <a:txBody>
                    <a:bodyPr/>
                    <a:lstStyle/>
                    <a:p>
                      <a:endParaRPr lang="en-US"/>
                    </a:p>
                  </a:txBody>
                  <a:tcPr/>
                </a:tc>
                <a:tc>
                  <a:txBody>
                    <a:bodyPr/>
                    <a:lstStyle/>
                    <a:p>
                      <a:pPr marL="0" marR="0" algn="ctr">
                        <a:buNone/>
                      </a:pPr>
                      <a:r>
                        <a:rPr lang="en-US" sz="1600" b="1">
                          <a:solidFill>
                            <a:srgbClr val="FFFFFF"/>
                          </a:solidFill>
                          <a:effectLst/>
                          <a:latin typeface="Times New Roman" panose="02020603050405020304" pitchFamily="18" charset="0"/>
                          <a:ea typeface="Times New Roman" panose="02020603050405020304" pitchFamily="18" charset="0"/>
                        </a:rPr>
                        <a:t>Number</a:t>
                      </a:r>
                      <a:endParaRPr lang="en-US" sz="1600">
                        <a:effectLst/>
                        <a:latin typeface="Times New Roman" panose="02020603050405020304" pitchFamily="18" charset="0"/>
                        <a:ea typeface="Times New Roman" panose="02020603050405020304" pitchFamily="18" charset="0"/>
                      </a:endParaRPr>
                    </a:p>
                  </a:txBody>
                  <a:tcPr marL="68580" marR="68580" marT="0" marB="0" anchor="ctr">
                    <a:lnL w="190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25597D"/>
                    </a:solidFill>
                  </a:tcPr>
                </a:tc>
                <a:tc>
                  <a:txBody>
                    <a:bodyPr/>
                    <a:lstStyle/>
                    <a:p>
                      <a:pPr marL="0" marR="0" algn="ctr">
                        <a:buNone/>
                      </a:pPr>
                      <a:r>
                        <a:rPr lang="en-US" sz="1600" b="1">
                          <a:solidFill>
                            <a:srgbClr val="FFFFFF"/>
                          </a:solidFill>
                          <a:effectLst/>
                          <a:latin typeface="Times New Roman" panose="02020603050405020304" pitchFamily="18" charset="0"/>
                          <a:ea typeface="Times New Roman" panose="02020603050405020304" pitchFamily="18" charset="0"/>
                        </a:rPr>
                        <a:t>Percent</a:t>
                      </a:r>
                      <a:endParaRPr lang="en-US" sz="160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25597D"/>
                    </a:solidFill>
                  </a:tcPr>
                </a:tc>
                <a:tc>
                  <a:txBody>
                    <a:bodyPr/>
                    <a:lstStyle/>
                    <a:p>
                      <a:pPr marL="0" marR="0" algn="ctr">
                        <a:buNone/>
                      </a:pPr>
                      <a:r>
                        <a:rPr lang="en-US" sz="1600" b="1">
                          <a:solidFill>
                            <a:srgbClr val="FFFFFF"/>
                          </a:solidFill>
                          <a:effectLst/>
                          <a:latin typeface="Times New Roman" panose="02020603050405020304" pitchFamily="18" charset="0"/>
                          <a:ea typeface="Times New Roman" panose="02020603050405020304" pitchFamily="18" charset="0"/>
                        </a:rPr>
                        <a:t>Number</a:t>
                      </a:r>
                      <a:endParaRPr lang="en-US" sz="160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25597D"/>
                    </a:solidFill>
                  </a:tcPr>
                </a:tc>
                <a:tc>
                  <a:txBody>
                    <a:bodyPr/>
                    <a:lstStyle/>
                    <a:p>
                      <a:pPr marL="0" marR="0" algn="ctr">
                        <a:buNone/>
                      </a:pPr>
                      <a:r>
                        <a:rPr lang="en-US" sz="1600" b="1">
                          <a:solidFill>
                            <a:srgbClr val="FFFFFF"/>
                          </a:solidFill>
                          <a:effectLst/>
                          <a:latin typeface="Times New Roman" panose="02020603050405020304" pitchFamily="18" charset="0"/>
                          <a:ea typeface="Times New Roman" panose="02020603050405020304" pitchFamily="18" charset="0"/>
                        </a:rPr>
                        <a:t>Percent</a:t>
                      </a:r>
                      <a:endParaRPr lang="en-US" sz="160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25597D"/>
                    </a:solidFill>
                  </a:tcPr>
                </a:tc>
                <a:tc>
                  <a:txBody>
                    <a:bodyPr/>
                    <a:lstStyle/>
                    <a:p>
                      <a:pPr marL="0" marR="0" algn="ctr">
                        <a:buNone/>
                      </a:pPr>
                      <a:r>
                        <a:rPr lang="en-US" sz="1600" b="1">
                          <a:solidFill>
                            <a:srgbClr val="FFFFFF"/>
                          </a:solidFill>
                          <a:effectLst/>
                          <a:latin typeface="Times New Roman" panose="02020603050405020304" pitchFamily="18" charset="0"/>
                          <a:ea typeface="Times New Roman" panose="02020603050405020304" pitchFamily="18" charset="0"/>
                        </a:rPr>
                        <a:t>Number</a:t>
                      </a:r>
                      <a:endParaRPr lang="en-US" sz="160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25597D"/>
                    </a:solidFill>
                  </a:tcPr>
                </a:tc>
                <a:tc>
                  <a:txBody>
                    <a:bodyPr/>
                    <a:lstStyle/>
                    <a:p>
                      <a:pPr marL="0" marR="0" algn="ctr">
                        <a:buNone/>
                      </a:pPr>
                      <a:r>
                        <a:rPr lang="en-US" sz="1600" b="1">
                          <a:solidFill>
                            <a:srgbClr val="FFFFFF"/>
                          </a:solidFill>
                          <a:effectLst/>
                          <a:latin typeface="Times New Roman" panose="02020603050405020304" pitchFamily="18" charset="0"/>
                          <a:ea typeface="Times New Roman" panose="02020603050405020304" pitchFamily="18" charset="0"/>
                        </a:rPr>
                        <a:t>Percent</a:t>
                      </a:r>
                      <a:endParaRPr lang="en-US" sz="160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25597D"/>
                    </a:solidFill>
                  </a:tcPr>
                </a:tc>
                <a:extLst>
                  <a:ext uri="{0D108BD9-81ED-4DB2-BD59-A6C34878D82A}">
                    <a16:rowId xmlns:a16="http://schemas.microsoft.com/office/drawing/2014/main" val="2344313730"/>
                  </a:ext>
                </a:extLst>
              </a:tr>
              <a:tr h="91440">
                <a:tc>
                  <a:txBody>
                    <a:bodyPr/>
                    <a:lstStyle/>
                    <a:p>
                      <a:pPr marL="0" marR="0" algn="ctr">
                        <a:buNone/>
                      </a:pPr>
                      <a:r>
                        <a:rPr lang="en-US" sz="1600" b="1">
                          <a:solidFill>
                            <a:srgbClr val="000000"/>
                          </a:solidFill>
                          <a:effectLst/>
                          <a:latin typeface="Times New Roman" panose="02020603050405020304" pitchFamily="18" charset="0"/>
                          <a:ea typeface="Times New Roman" panose="02020603050405020304" pitchFamily="18" charset="0"/>
                        </a:rPr>
                        <a:t>Arenac</a:t>
                      </a:r>
                      <a:endParaRPr lang="en-US" sz="160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EEAF6"/>
                    </a:solidFill>
                  </a:tcPr>
                </a:tc>
                <a:tc>
                  <a:txBody>
                    <a:bodyPr/>
                    <a:lstStyle/>
                    <a:p>
                      <a:pPr marL="0" marR="0" algn="ctr">
                        <a:buNone/>
                      </a:pPr>
                      <a:r>
                        <a:rPr lang="en-US" sz="1600">
                          <a:solidFill>
                            <a:srgbClr val="000000"/>
                          </a:solidFill>
                          <a:effectLst/>
                          <a:latin typeface="Times New Roman" panose="02020603050405020304" pitchFamily="18" charset="0"/>
                          <a:ea typeface="Times New Roman" panose="02020603050405020304" pitchFamily="18" charset="0"/>
                        </a:rPr>
                        <a:t>6,701</a:t>
                      </a:r>
                      <a:endParaRPr lang="en-US" sz="160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EEAF6"/>
                    </a:solidFill>
                  </a:tcPr>
                </a:tc>
                <a:tc>
                  <a:txBody>
                    <a:bodyPr/>
                    <a:lstStyle/>
                    <a:p>
                      <a:pPr marL="0" marR="0" algn="ctr">
                        <a:buNone/>
                      </a:pPr>
                      <a:r>
                        <a:rPr lang="en-US" sz="1600">
                          <a:solidFill>
                            <a:srgbClr val="000000"/>
                          </a:solidFill>
                          <a:effectLst/>
                          <a:latin typeface="Times New Roman" panose="02020603050405020304" pitchFamily="18" charset="0"/>
                          <a:ea typeface="Times New Roman" panose="02020603050405020304" pitchFamily="18" charset="0"/>
                        </a:rPr>
                        <a:t>6,631</a:t>
                      </a:r>
                      <a:endParaRPr lang="en-US" sz="160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EEAF6"/>
                    </a:solidFill>
                  </a:tcPr>
                </a:tc>
                <a:tc>
                  <a:txBody>
                    <a:bodyPr/>
                    <a:lstStyle/>
                    <a:p>
                      <a:pPr marL="0" marR="0" algn="ctr">
                        <a:buNone/>
                      </a:pPr>
                      <a:r>
                        <a:rPr lang="en-US" sz="1600">
                          <a:solidFill>
                            <a:srgbClr val="000000"/>
                          </a:solidFill>
                          <a:effectLst/>
                          <a:latin typeface="Times New Roman" panose="02020603050405020304" pitchFamily="18" charset="0"/>
                          <a:ea typeface="Times New Roman" panose="02020603050405020304" pitchFamily="18" charset="0"/>
                        </a:rPr>
                        <a:t>6,665</a:t>
                      </a:r>
                      <a:endParaRPr lang="en-US" sz="160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EEAF6"/>
                    </a:solidFill>
                  </a:tcPr>
                </a:tc>
                <a:tc>
                  <a:txBody>
                    <a:bodyPr/>
                    <a:lstStyle/>
                    <a:p>
                      <a:pPr marL="0" marR="0" algn="ctr">
                        <a:buNone/>
                      </a:pPr>
                      <a:r>
                        <a:rPr lang="en-US" sz="1600">
                          <a:solidFill>
                            <a:srgbClr val="000000"/>
                          </a:solidFill>
                          <a:effectLst/>
                          <a:latin typeface="Times New Roman" panose="02020603050405020304" pitchFamily="18" charset="0"/>
                          <a:ea typeface="Times New Roman" panose="02020603050405020304" pitchFamily="18" charset="0"/>
                        </a:rPr>
                        <a:t>6,740</a:t>
                      </a:r>
                      <a:endParaRPr lang="en-US" sz="160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EEAF6"/>
                    </a:solidFill>
                  </a:tcPr>
                </a:tc>
                <a:tc>
                  <a:txBody>
                    <a:bodyPr/>
                    <a:lstStyle/>
                    <a:p>
                      <a:pPr marL="0" marR="0" algn="ctr">
                        <a:buNone/>
                      </a:pPr>
                      <a:r>
                        <a:rPr lang="en-US" sz="1600" b="1">
                          <a:solidFill>
                            <a:srgbClr val="FF0000"/>
                          </a:solidFill>
                          <a:effectLst/>
                          <a:latin typeface="Times New Roman" panose="02020603050405020304" pitchFamily="18" charset="0"/>
                          <a:ea typeface="Times New Roman" panose="02020603050405020304" pitchFamily="18" charset="0"/>
                        </a:rPr>
                        <a:t>-70</a:t>
                      </a:r>
                      <a:endParaRPr lang="en-US" sz="1600">
                        <a:effectLst/>
                        <a:latin typeface="Times New Roman" panose="02020603050405020304" pitchFamily="18" charset="0"/>
                        <a:ea typeface="Times New Roman" panose="02020603050405020304" pitchFamily="18" charset="0"/>
                      </a:endParaRPr>
                    </a:p>
                  </a:txBody>
                  <a:tcPr marL="68580" marR="68580" marT="0" marB="0" anchor="ctr">
                    <a:lnL w="190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EEAF6"/>
                    </a:solidFill>
                  </a:tcPr>
                </a:tc>
                <a:tc>
                  <a:txBody>
                    <a:bodyPr/>
                    <a:lstStyle/>
                    <a:p>
                      <a:pPr marL="0" marR="0" algn="ctr">
                        <a:buNone/>
                      </a:pPr>
                      <a:r>
                        <a:rPr lang="en-US" sz="1600" b="1">
                          <a:solidFill>
                            <a:srgbClr val="FF0000"/>
                          </a:solidFill>
                          <a:effectLst/>
                          <a:latin typeface="Times New Roman" panose="02020603050405020304" pitchFamily="18" charset="0"/>
                          <a:ea typeface="Times New Roman" panose="02020603050405020304" pitchFamily="18" charset="0"/>
                        </a:rPr>
                        <a:t>-1.0%</a:t>
                      </a:r>
                      <a:endParaRPr lang="en-US" sz="160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EEAF6"/>
                    </a:solidFill>
                  </a:tcPr>
                </a:tc>
                <a:tc>
                  <a:txBody>
                    <a:bodyPr/>
                    <a:lstStyle/>
                    <a:p>
                      <a:pPr marL="0" marR="0" algn="ctr">
                        <a:buNone/>
                      </a:pPr>
                      <a:r>
                        <a:rPr lang="en-US" sz="1600" b="1">
                          <a:solidFill>
                            <a:srgbClr val="00B050"/>
                          </a:solidFill>
                          <a:effectLst/>
                          <a:latin typeface="Times New Roman" panose="02020603050405020304" pitchFamily="18" charset="0"/>
                          <a:ea typeface="Times New Roman" panose="02020603050405020304" pitchFamily="18" charset="0"/>
                        </a:rPr>
                        <a:t>34</a:t>
                      </a:r>
                      <a:endParaRPr lang="en-US" sz="160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EEAF6"/>
                    </a:solidFill>
                  </a:tcPr>
                </a:tc>
                <a:tc>
                  <a:txBody>
                    <a:bodyPr/>
                    <a:lstStyle/>
                    <a:p>
                      <a:pPr marL="0" marR="0" algn="ctr">
                        <a:buNone/>
                      </a:pPr>
                      <a:r>
                        <a:rPr lang="en-US" sz="1600" b="1">
                          <a:solidFill>
                            <a:srgbClr val="00B050"/>
                          </a:solidFill>
                          <a:effectLst/>
                          <a:latin typeface="Times New Roman" panose="02020603050405020304" pitchFamily="18" charset="0"/>
                          <a:ea typeface="Times New Roman" panose="02020603050405020304" pitchFamily="18" charset="0"/>
                        </a:rPr>
                        <a:t>0.5%</a:t>
                      </a:r>
                      <a:endParaRPr lang="en-US" sz="160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EEAF6"/>
                    </a:solidFill>
                  </a:tcPr>
                </a:tc>
                <a:tc>
                  <a:txBody>
                    <a:bodyPr/>
                    <a:lstStyle/>
                    <a:p>
                      <a:pPr marL="0" marR="0" algn="ctr">
                        <a:buNone/>
                      </a:pPr>
                      <a:r>
                        <a:rPr lang="en-US" sz="1600" b="1">
                          <a:solidFill>
                            <a:srgbClr val="00B050"/>
                          </a:solidFill>
                          <a:effectLst/>
                          <a:latin typeface="Times New Roman" panose="02020603050405020304" pitchFamily="18" charset="0"/>
                          <a:ea typeface="Times New Roman" panose="02020603050405020304" pitchFamily="18" charset="0"/>
                        </a:rPr>
                        <a:t>75</a:t>
                      </a:r>
                      <a:endParaRPr lang="en-US" sz="160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EEAF6"/>
                    </a:solidFill>
                  </a:tcPr>
                </a:tc>
                <a:tc>
                  <a:txBody>
                    <a:bodyPr/>
                    <a:lstStyle/>
                    <a:p>
                      <a:pPr marL="0" marR="0" algn="ctr">
                        <a:buNone/>
                      </a:pPr>
                      <a:r>
                        <a:rPr lang="en-US" sz="1600" b="1">
                          <a:solidFill>
                            <a:srgbClr val="00B050"/>
                          </a:solidFill>
                          <a:effectLst/>
                          <a:latin typeface="Times New Roman" panose="02020603050405020304" pitchFamily="18" charset="0"/>
                          <a:ea typeface="Times New Roman" panose="02020603050405020304" pitchFamily="18" charset="0"/>
                        </a:rPr>
                        <a:t>1.1%</a:t>
                      </a:r>
                      <a:endParaRPr lang="en-US" sz="160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EEAF6"/>
                    </a:solidFill>
                  </a:tcPr>
                </a:tc>
                <a:extLst>
                  <a:ext uri="{0D108BD9-81ED-4DB2-BD59-A6C34878D82A}">
                    <a16:rowId xmlns:a16="http://schemas.microsoft.com/office/drawing/2014/main" val="1506770968"/>
                  </a:ext>
                </a:extLst>
              </a:tr>
              <a:tr h="91440">
                <a:tc>
                  <a:txBody>
                    <a:bodyPr/>
                    <a:lstStyle/>
                    <a:p>
                      <a:pPr marL="0" marR="0" algn="ctr">
                        <a:buNone/>
                      </a:pPr>
                      <a:r>
                        <a:rPr lang="en-US" sz="1600" b="1">
                          <a:effectLst/>
                          <a:latin typeface="Times New Roman" panose="02020603050405020304" pitchFamily="18" charset="0"/>
                          <a:ea typeface="Times New Roman" panose="02020603050405020304" pitchFamily="18" charset="0"/>
                        </a:rPr>
                        <a:t>Bay</a:t>
                      </a:r>
                      <a:endParaRPr lang="en-US" sz="160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buNone/>
                      </a:pPr>
                      <a:r>
                        <a:rPr lang="en-US" sz="1600" dirty="0">
                          <a:effectLst/>
                          <a:latin typeface="Times New Roman" panose="02020603050405020304" pitchFamily="18" charset="0"/>
                          <a:ea typeface="Times New Roman" panose="02020603050405020304" pitchFamily="18" charset="0"/>
                        </a:rPr>
                        <a:t>44,603</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buNone/>
                      </a:pPr>
                      <a:r>
                        <a:rPr lang="en-US" sz="1600">
                          <a:effectLst/>
                          <a:latin typeface="Times New Roman" panose="02020603050405020304" pitchFamily="18" charset="0"/>
                          <a:ea typeface="Times New Roman" panose="02020603050405020304" pitchFamily="18" charset="0"/>
                        </a:rPr>
                        <a:t>45,005</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buNone/>
                      </a:pPr>
                      <a:r>
                        <a:rPr lang="en-US" sz="1600">
                          <a:effectLst/>
                          <a:latin typeface="Times New Roman" panose="02020603050405020304" pitchFamily="18" charset="0"/>
                          <a:ea typeface="Times New Roman" panose="02020603050405020304" pitchFamily="18" charset="0"/>
                        </a:rPr>
                        <a:t>45,008</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buNone/>
                      </a:pPr>
                      <a:r>
                        <a:rPr lang="en-US" sz="1600">
                          <a:effectLst/>
                          <a:latin typeface="Times New Roman" panose="02020603050405020304" pitchFamily="18" charset="0"/>
                          <a:ea typeface="Times New Roman" panose="02020603050405020304" pitchFamily="18" charset="0"/>
                        </a:rPr>
                        <a:t>45,440</a:t>
                      </a:r>
                    </a:p>
                  </a:txBody>
                  <a:tcPr marL="68580" marR="68580" marT="0" marB="0" anchor="ctr">
                    <a:lnL w="1270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buNone/>
                      </a:pPr>
                      <a:r>
                        <a:rPr lang="en-US" sz="1600" b="1">
                          <a:solidFill>
                            <a:srgbClr val="00B050"/>
                          </a:solidFill>
                          <a:effectLst/>
                          <a:latin typeface="Times New Roman" panose="02020603050405020304" pitchFamily="18" charset="0"/>
                          <a:ea typeface="Times New Roman" panose="02020603050405020304" pitchFamily="18" charset="0"/>
                        </a:rPr>
                        <a:t>402</a:t>
                      </a:r>
                      <a:endParaRPr lang="en-US" sz="1600">
                        <a:effectLst/>
                        <a:latin typeface="Times New Roman" panose="02020603050405020304" pitchFamily="18" charset="0"/>
                        <a:ea typeface="Times New Roman" panose="02020603050405020304" pitchFamily="18" charset="0"/>
                      </a:endParaRPr>
                    </a:p>
                  </a:txBody>
                  <a:tcPr marL="68580" marR="68580" marT="0" marB="0" anchor="ctr">
                    <a:lnL w="190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buNone/>
                      </a:pPr>
                      <a:r>
                        <a:rPr lang="en-US" sz="1600" b="1">
                          <a:solidFill>
                            <a:srgbClr val="00B050"/>
                          </a:solidFill>
                          <a:effectLst/>
                          <a:latin typeface="Times New Roman" panose="02020603050405020304" pitchFamily="18" charset="0"/>
                          <a:ea typeface="Times New Roman" panose="02020603050405020304" pitchFamily="18" charset="0"/>
                        </a:rPr>
                        <a:t>0.9%</a:t>
                      </a:r>
                      <a:endParaRPr lang="en-US" sz="160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buNone/>
                      </a:pPr>
                      <a:r>
                        <a:rPr lang="en-US" sz="1600" b="1">
                          <a:solidFill>
                            <a:srgbClr val="00B050"/>
                          </a:solidFill>
                          <a:effectLst/>
                          <a:latin typeface="Times New Roman" panose="02020603050405020304" pitchFamily="18" charset="0"/>
                          <a:ea typeface="Times New Roman" panose="02020603050405020304" pitchFamily="18" charset="0"/>
                        </a:rPr>
                        <a:t>3</a:t>
                      </a:r>
                      <a:endParaRPr lang="en-US" sz="160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buNone/>
                      </a:pPr>
                      <a:r>
                        <a:rPr lang="en-US" sz="1600" b="1">
                          <a:solidFill>
                            <a:srgbClr val="00B050"/>
                          </a:solidFill>
                          <a:effectLst/>
                          <a:latin typeface="Times New Roman" panose="02020603050405020304" pitchFamily="18" charset="0"/>
                          <a:ea typeface="Times New Roman" panose="02020603050405020304" pitchFamily="18" charset="0"/>
                        </a:rPr>
                        <a:t>0.0%</a:t>
                      </a:r>
                      <a:endParaRPr lang="en-US" sz="160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buNone/>
                      </a:pPr>
                      <a:r>
                        <a:rPr lang="en-US" sz="1600" b="1">
                          <a:solidFill>
                            <a:srgbClr val="00B050"/>
                          </a:solidFill>
                          <a:effectLst/>
                          <a:latin typeface="Times New Roman" panose="02020603050405020304" pitchFamily="18" charset="0"/>
                          <a:ea typeface="Times New Roman" panose="02020603050405020304" pitchFamily="18" charset="0"/>
                        </a:rPr>
                        <a:t>432</a:t>
                      </a:r>
                      <a:endParaRPr lang="en-US" sz="160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buNone/>
                      </a:pPr>
                      <a:r>
                        <a:rPr lang="en-US" sz="1600" b="1">
                          <a:solidFill>
                            <a:srgbClr val="00B050"/>
                          </a:solidFill>
                          <a:effectLst/>
                          <a:latin typeface="Times New Roman" panose="02020603050405020304" pitchFamily="18" charset="0"/>
                          <a:ea typeface="Times New Roman" panose="02020603050405020304" pitchFamily="18" charset="0"/>
                        </a:rPr>
                        <a:t>1.0%</a:t>
                      </a:r>
                      <a:endParaRPr lang="en-US" sz="160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840266407"/>
                  </a:ext>
                </a:extLst>
              </a:tr>
              <a:tr h="91440">
                <a:tc>
                  <a:txBody>
                    <a:bodyPr/>
                    <a:lstStyle/>
                    <a:p>
                      <a:pPr marL="0" marR="0" algn="ctr">
                        <a:buNone/>
                      </a:pPr>
                      <a:r>
                        <a:rPr lang="en-US" sz="1600" b="1">
                          <a:solidFill>
                            <a:srgbClr val="000000"/>
                          </a:solidFill>
                          <a:effectLst/>
                          <a:latin typeface="Times New Roman" panose="02020603050405020304" pitchFamily="18" charset="0"/>
                          <a:ea typeface="Times New Roman" panose="02020603050405020304" pitchFamily="18" charset="0"/>
                        </a:rPr>
                        <a:t>Clare</a:t>
                      </a:r>
                      <a:endParaRPr lang="en-US" sz="160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EEAF6"/>
                    </a:solidFill>
                  </a:tcPr>
                </a:tc>
                <a:tc>
                  <a:txBody>
                    <a:bodyPr/>
                    <a:lstStyle/>
                    <a:p>
                      <a:pPr marL="0" marR="0" algn="ctr">
                        <a:buNone/>
                      </a:pPr>
                      <a:r>
                        <a:rPr lang="en-US" sz="1600">
                          <a:solidFill>
                            <a:srgbClr val="000000"/>
                          </a:solidFill>
                          <a:effectLst/>
                          <a:latin typeface="Times New Roman" panose="02020603050405020304" pitchFamily="18" charset="0"/>
                          <a:ea typeface="Times New Roman" panose="02020603050405020304" pitchFamily="18" charset="0"/>
                        </a:rPr>
                        <a:t>12,966</a:t>
                      </a:r>
                      <a:endParaRPr lang="en-US" sz="160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EEAF6"/>
                    </a:solidFill>
                  </a:tcPr>
                </a:tc>
                <a:tc>
                  <a:txBody>
                    <a:bodyPr/>
                    <a:lstStyle/>
                    <a:p>
                      <a:pPr marL="0" marR="0" algn="ctr">
                        <a:buNone/>
                      </a:pPr>
                      <a:r>
                        <a:rPr lang="en-US" sz="1600">
                          <a:solidFill>
                            <a:srgbClr val="000000"/>
                          </a:solidFill>
                          <a:effectLst/>
                          <a:latin typeface="Times New Roman" panose="02020603050405020304" pitchFamily="18" charset="0"/>
                          <a:ea typeface="Times New Roman" panose="02020603050405020304" pitchFamily="18" charset="0"/>
                        </a:rPr>
                        <a:t>13,279</a:t>
                      </a:r>
                      <a:endParaRPr lang="en-US" sz="160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EEAF6"/>
                    </a:solidFill>
                  </a:tcPr>
                </a:tc>
                <a:tc>
                  <a:txBody>
                    <a:bodyPr/>
                    <a:lstStyle/>
                    <a:p>
                      <a:pPr marL="0" marR="0" algn="ctr">
                        <a:buNone/>
                      </a:pPr>
                      <a:r>
                        <a:rPr lang="en-US" sz="1600">
                          <a:solidFill>
                            <a:srgbClr val="000000"/>
                          </a:solidFill>
                          <a:effectLst/>
                          <a:latin typeface="Times New Roman" panose="02020603050405020304" pitchFamily="18" charset="0"/>
                          <a:ea typeface="Times New Roman" panose="02020603050405020304" pitchFamily="18" charset="0"/>
                        </a:rPr>
                        <a:t>13,494</a:t>
                      </a:r>
                      <a:endParaRPr lang="en-US" sz="160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EEAF6"/>
                    </a:solidFill>
                  </a:tcPr>
                </a:tc>
                <a:tc>
                  <a:txBody>
                    <a:bodyPr/>
                    <a:lstStyle/>
                    <a:p>
                      <a:pPr marL="0" marR="0" algn="ctr">
                        <a:buNone/>
                      </a:pPr>
                      <a:r>
                        <a:rPr lang="en-US" sz="1600">
                          <a:solidFill>
                            <a:srgbClr val="000000"/>
                          </a:solidFill>
                          <a:effectLst/>
                          <a:latin typeface="Times New Roman" panose="02020603050405020304" pitchFamily="18" charset="0"/>
                          <a:ea typeface="Times New Roman" panose="02020603050405020304" pitchFamily="18" charset="0"/>
                        </a:rPr>
                        <a:t>13,533</a:t>
                      </a:r>
                      <a:endParaRPr lang="en-US" sz="160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EEAF6"/>
                    </a:solidFill>
                  </a:tcPr>
                </a:tc>
                <a:tc>
                  <a:txBody>
                    <a:bodyPr/>
                    <a:lstStyle/>
                    <a:p>
                      <a:pPr marL="0" marR="0" algn="ctr">
                        <a:buNone/>
                      </a:pPr>
                      <a:r>
                        <a:rPr lang="en-US" sz="1600" b="1">
                          <a:solidFill>
                            <a:srgbClr val="00B050"/>
                          </a:solidFill>
                          <a:effectLst/>
                          <a:latin typeface="Times New Roman" panose="02020603050405020304" pitchFamily="18" charset="0"/>
                          <a:ea typeface="Times New Roman" panose="02020603050405020304" pitchFamily="18" charset="0"/>
                        </a:rPr>
                        <a:t>313</a:t>
                      </a:r>
                      <a:endParaRPr lang="en-US" sz="1600">
                        <a:effectLst/>
                        <a:latin typeface="Times New Roman" panose="02020603050405020304" pitchFamily="18" charset="0"/>
                        <a:ea typeface="Times New Roman" panose="02020603050405020304" pitchFamily="18" charset="0"/>
                      </a:endParaRPr>
                    </a:p>
                  </a:txBody>
                  <a:tcPr marL="68580" marR="68580" marT="0" marB="0" anchor="ctr">
                    <a:lnL w="190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EEAF6"/>
                    </a:solidFill>
                  </a:tcPr>
                </a:tc>
                <a:tc>
                  <a:txBody>
                    <a:bodyPr/>
                    <a:lstStyle/>
                    <a:p>
                      <a:pPr marL="0" marR="0" algn="ctr">
                        <a:buNone/>
                      </a:pPr>
                      <a:r>
                        <a:rPr lang="en-US" sz="1600" b="1">
                          <a:solidFill>
                            <a:srgbClr val="00B050"/>
                          </a:solidFill>
                          <a:effectLst/>
                          <a:latin typeface="Times New Roman" panose="02020603050405020304" pitchFamily="18" charset="0"/>
                          <a:ea typeface="Times New Roman" panose="02020603050405020304" pitchFamily="18" charset="0"/>
                        </a:rPr>
                        <a:t>2.4%</a:t>
                      </a:r>
                      <a:endParaRPr lang="en-US" sz="160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EEAF6"/>
                    </a:solidFill>
                  </a:tcPr>
                </a:tc>
                <a:tc>
                  <a:txBody>
                    <a:bodyPr/>
                    <a:lstStyle/>
                    <a:p>
                      <a:pPr marL="0" marR="0" algn="ctr">
                        <a:buNone/>
                      </a:pPr>
                      <a:r>
                        <a:rPr lang="en-US" sz="1600" b="1">
                          <a:solidFill>
                            <a:srgbClr val="00B050"/>
                          </a:solidFill>
                          <a:effectLst/>
                          <a:latin typeface="Times New Roman" panose="02020603050405020304" pitchFamily="18" charset="0"/>
                          <a:ea typeface="Times New Roman" panose="02020603050405020304" pitchFamily="18" charset="0"/>
                        </a:rPr>
                        <a:t>215</a:t>
                      </a:r>
                      <a:endParaRPr lang="en-US" sz="160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EEAF6"/>
                    </a:solidFill>
                  </a:tcPr>
                </a:tc>
                <a:tc>
                  <a:txBody>
                    <a:bodyPr/>
                    <a:lstStyle/>
                    <a:p>
                      <a:pPr marL="0" marR="0" algn="ctr">
                        <a:buNone/>
                      </a:pPr>
                      <a:r>
                        <a:rPr lang="en-US" sz="1600" b="1">
                          <a:solidFill>
                            <a:srgbClr val="00B050"/>
                          </a:solidFill>
                          <a:effectLst/>
                          <a:latin typeface="Times New Roman" panose="02020603050405020304" pitchFamily="18" charset="0"/>
                          <a:ea typeface="Times New Roman" panose="02020603050405020304" pitchFamily="18" charset="0"/>
                        </a:rPr>
                        <a:t>1.6%</a:t>
                      </a:r>
                      <a:endParaRPr lang="en-US" sz="160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EEAF6"/>
                    </a:solidFill>
                  </a:tcPr>
                </a:tc>
                <a:tc>
                  <a:txBody>
                    <a:bodyPr/>
                    <a:lstStyle/>
                    <a:p>
                      <a:pPr marL="0" marR="0" algn="ctr">
                        <a:buNone/>
                      </a:pPr>
                      <a:r>
                        <a:rPr lang="en-US" sz="1600" b="1">
                          <a:solidFill>
                            <a:srgbClr val="00B050"/>
                          </a:solidFill>
                          <a:effectLst/>
                          <a:latin typeface="Times New Roman" panose="02020603050405020304" pitchFamily="18" charset="0"/>
                          <a:ea typeface="Times New Roman" panose="02020603050405020304" pitchFamily="18" charset="0"/>
                        </a:rPr>
                        <a:t>39</a:t>
                      </a:r>
                      <a:endParaRPr lang="en-US" sz="160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EEAF6"/>
                    </a:solidFill>
                  </a:tcPr>
                </a:tc>
                <a:tc>
                  <a:txBody>
                    <a:bodyPr/>
                    <a:lstStyle/>
                    <a:p>
                      <a:pPr marL="0" marR="0" algn="ctr">
                        <a:buNone/>
                      </a:pPr>
                      <a:r>
                        <a:rPr lang="en-US" sz="1600" b="1">
                          <a:solidFill>
                            <a:srgbClr val="00B050"/>
                          </a:solidFill>
                          <a:effectLst/>
                          <a:latin typeface="Times New Roman" panose="02020603050405020304" pitchFamily="18" charset="0"/>
                          <a:ea typeface="Times New Roman" panose="02020603050405020304" pitchFamily="18" charset="0"/>
                        </a:rPr>
                        <a:t>0.3%</a:t>
                      </a:r>
                      <a:endParaRPr lang="en-US" sz="160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EEAF6"/>
                    </a:solidFill>
                  </a:tcPr>
                </a:tc>
                <a:extLst>
                  <a:ext uri="{0D108BD9-81ED-4DB2-BD59-A6C34878D82A}">
                    <a16:rowId xmlns:a16="http://schemas.microsoft.com/office/drawing/2014/main" val="1222836076"/>
                  </a:ext>
                </a:extLst>
              </a:tr>
              <a:tr h="91440">
                <a:tc>
                  <a:txBody>
                    <a:bodyPr/>
                    <a:lstStyle/>
                    <a:p>
                      <a:pPr marL="0" marR="0" algn="ctr">
                        <a:buNone/>
                      </a:pPr>
                      <a:r>
                        <a:rPr lang="en-US" sz="1600" b="1">
                          <a:effectLst/>
                          <a:latin typeface="Times New Roman" panose="02020603050405020304" pitchFamily="18" charset="0"/>
                          <a:ea typeface="Times New Roman" panose="02020603050405020304" pitchFamily="18" charset="0"/>
                        </a:rPr>
                        <a:t>Gladwin</a:t>
                      </a:r>
                      <a:endParaRPr lang="en-US" sz="160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buNone/>
                      </a:pPr>
                      <a:r>
                        <a:rPr lang="en-US" sz="1600">
                          <a:effectLst/>
                          <a:latin typeface="Times New Roman" panose="02020603050405020304" pitchFamily="18" charset="0"/>
                          <a:ea typeface="Times New Roman" panose="02020603050405020304" pitchFamily="18" charset="0"/>
                        </a:rPr>
                        <a:t>10,753</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buNone/>
                      </a:pPr>
                      <a:r>
                        <a:rPr lang="en-US" sz="1600">
                          <a:effectLst/>
                          <a:latin typeface="Times New Roman" panose="02020603050405020304" pitchFamily="18" charset="0"/>
                          <a:ea typeface="Times New Roman" panose="02020603050405020304" pitchFamily="18" charset="0"/>
                        </a:rPr>
                        <a:t>11,006</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buNone/>
                      </a:pPr>
                      <a:r>
                        <a:rPr lang="en-US" sz="1600">
                          <a:effectLst/>
                          <a:latin typeface="Times New Roman" panose="02020603050405020304" pitchFamily="18" charset="0"/>
                          <a:ea typeface="Times New Roman" panose="02020603050405020304" pitchFamily="18" charset="0"/>
                        </a:rPr>
                        <a:t>11,220</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buNone/>
                      </a:pPr>
                      <a:r>
                        <a:rPr lang="en-US" sz="1600">
                          <a:effectLst/>
                          <a:latin typeface="Times New Roman" panose="02020603050405020304" pitchFamily="18" charset="0"/>
                          <a:ea typeface="Times New Roman" panose="02020603050405020304" pitchFamily="18" charset="0"/>
                        </a:rPr>
                        <a:t>11,347</a:t>
                      </a:r>
                    </a:p>
                  </a:txBody>
                  <a:tcPr marL="68580" marR="68580" marT="0" marB="0" anchor="ctr">
                    <a:lnL w="1270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buNone/>
                      </a:pPr>
                      <a:r>
                        <a:rPr lang="en-US" sz="1600" b="1">
                          <a:solidFill>
                            <a:srgbClr val="00B050"/>
                          </a:solidFill>
                          <a:effectLst/>
                          <a:latin typeface="Times New Roman" panose="02020603050405020304" pitchFamily="18" charset="0"/>
                          <a:ea typeface="Times New Roman" panose="02020603050405020304" pitchFamily="18" charset="0"/>
                        </a:rPr>
                        <a:t>253</a:t>
                      </a:r>
                      <a:endParaRPr lang="en-US" sz="1600">
                        <a:effectLst/>
                        <a:latin typeface="Times New Roman" panose="02020603050405020304" pitchFamily="18" charset="0"/>
                        <a:ea typeface="Times New Roman" panose="02020603050405020304" pitchFamily="18" charset="0"/>
                      </a:endParaRPr>
                    </a:p>
                  </a:txBody>
                  <a:tcPr marL="68580" marR="68580" marT="0" marB="0" anchor="ctr">
                    <a:lnL w="190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buNone/>
                      </a:pPr>
                      <a:r>
                        <a:rPr lang="en-US" sz="1600" b="1">
                          <a:solidFill>
                            <a:srgbClr val="00B050"/>
                          </a:solidFill>
                          <a:effectLst/>
                          <a:latin typeface="Times New Roman" panose="02020603050405020304" pitchFamily="18" charset="0"/>
                          <a:ea typeface="Times New Roman" panose="02020603050405020304" pitchFamily="18" charset="0"/>
                        </a:rPr>
                        <a:t>2.4%</a:t>
                      </a:r>
                      <a:endParaRPr lang="en-US" sz="160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buNone/>
                      </a:pPr>
                      <a:r>
                        <a:rPr lang="en-US" sz="1600" b="1">
                          <a:solidFill>
                            <a:srgbClr val="00B050"/>
                          </a:solidFill>
                          <a:effectLst/>
                          <a:latin typeface="Times New Roman" panose="02020603050405020304" pitchFamily="18" charset="0"/>
                          <a:ea typeface="Times New Roman" panose="02020603050405020304" pitchFamily="18" charset="0"/>
                        </a:rPr>
                        <a:t>214</a:t>
                      </a:r>
                      <a:endParaRPr lang="en-US" sz="160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buNone/>
                      </a:pPr>
                      <a:r>
                        <a:rPr lang="en-US" sz="1600" b="1">
                          <a:solidFill>
                            <a:srgbClr val="00B050"/>
                          </a:solidFill>
                          <a:effectLst/>
                          <a:latin typeface="Times New Roman" panose="02020603050405020304" pitchFamily="18" charset="0"/>
                          <a:ea typeface="Times New Roman" panose="02020603050405020304" pitchFamily="18" charset="0"/>
                        </a:rPr>
                        <a:t>1.9%</a:t>
                      </a:r>
                      <a:endParaRPr lang="en-US" sz="160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buNone/>
                      </a:pPr>
                      <a:r>
                        <a:rPr lang="en-US" sz="1600" b="1">
                          <a:solidFill>
                            <a:srgbClr val="00B050"/>
                          </a:solidFill>
                          <a:effectLst/>
                          <a:latin typeface="Times New Roman" panose="02020603050405020304" pitchFamily="18" charset="0"/>
                          <a:ea typeface="Times New Roman" panose="02020603050405020304" pitchFamily="18" charset="0"/>
                        </a:rPr>
                        <a:t>127</a:t>
                      </a:r>
                      <a:endParaRPr lang="en-US" sz="160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buNone/>
                      </a:pPr>
                      <a:r>
                        <a:rPr lang="en-US" sz="1600" b="1">
                          <a:solidFill>
                            <a:srgbClr val="00B050"/>
                          </a:solidFill>
                          <a:effectLst/>
                          <a:latin typeface="Times New Roman" panose="02020603050405020304" pitchFamily="18" charset="0"/>
                          <a:ea typeface="Times New Roman" panose="02020603050405020304" pitchFamily="18" charset="0"/>
                        </a:rPr>
                        <a:t>1.1%</a:t>
                      </a:r>
                      <a:endParaRPr lang="en-US" sz="160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522671669"/>
                  </a:ext>
                </a:extLst>
              </a:tr>
              <a:tr h="91440">
                <a:tc>
                  <a:txBody>
                    <a:bodyPr/>
                    <a:lstStyle/>
                    <a:p>
                      <a:pPr marL="0" marR="0" algn="ctr">
                        <a:buNone/>
                      </a:pPr>
                      <a:r>
                        <a:rPr lang="en-US" sz="1600" b="1">
                          <a:solidFill>
                            <a:srgbClr val="000000"/>
                          </a:solidFill>
                          <a:effectLst/>
                          <a:latin typeface="Times New Roman" panose="02020603050405020304" pitchFamily="18" charset="0"/>
                          <a:ea typeface="Times New Roman" panose="02020603050405020304" pitchFamily="18" charset="0"/>
                        </a:rPr>
                        <a:t>Gratiot</a:t>
                      </a:r>
                      <a:endParaRPr lang="en-US" sz="160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EEAF6"/>
                    </a:solidFill>
                  </a:tcPr>
                </a:tc>
                <a:tc>
                  <a:txBody>
                    <a:bodyPr/>
                    <a:lstStyle/>
                    <a:p>
                      <a:pPr marL="0" marR="0" algn="ctr">
                        <a:buNone/>
                      </a:pPr>
                      <a:r>
                        <a:rPr lang="en-US" sz="1600">
                          <a:solidFill>
                            <a:srgbClr val="000000"/>
                          </a:solidFill>
                          <a:effectLst/>
                          <a:latin typeface="Times New Roman" panose="02020603050405020304" pitchFamily="18" charset="0"/>
                          <a:ea typeface="Times New Roman" panose="02020603050405020304" pitchFamily="18" charset="0"/>
                        </a:rPr>
                        <a:t>14,852</a:t>
                      </a:r>
                      <a:endParaRPr lang="en-US" sz="160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EEAF6"/>
                    </a:solidFill>
                  </a:tcPr>
                </a:tc>
                <a:tc>
                  <a:txBody>
                    <a:bodyPr/>
                    <a:lstStyle/>
                    <a:p>
                      <a:pPr marL="0" marR="0" algn="ctr">
                        <a:buNone/>
                      </a:pPr>
                      <a:r>
                        <a:rPr lang="en-US" sz="1600">
                          <a:solidFill>
                            <a:srgbClr val="000000"/>
                          </a:solidFill>
                          <a:effectLst/>
                          <a:latin typeface="Times New Roman" panose="02020603050405020304" pitchFamily="18" charset="0"/>
                          <a:ea typeface="Times New Roman" panose="02020603050405020304" pitchFamily="18" charset="0"/>
                        </a:rPr>
                        <a:t>14,764</a:t>
                      </a:r>
                      <a:endParaRPr lang="en-US" sz="160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EEAF6"/>
                    </a:solidFill>
                  </a:tcPr>
                </a:tc>
                <a:tc>
                  <a:txBody>
                    <a:bodyPr/>
                    <a:lstStyle/>
                    <a:p>
                      <a:pPr marL="0" marR="0" algn="ctr">
                        <a:buNone/>
                      </a:pPr>
                      <a:r>
                        <a:rPr lang="en-US" sz="1600">
                          <a:solidFill>
                            <a:srgbClr val="000000"/>
                          </a:solidFill>
                          <a:effectLst/>
                          <a:latin typeface="Times New Roman" panose="02020603050405020304" pitchFamily="18" charset="0"/>
                          <a:ea typeface="Times New Roman" panose="02020603050405020304" pitchFamily="18" charset="0"/>
                        </a:rPr>
                        <a:t>14,677</a:t>
                      </a:r>
                      <a:endParaRPr lang="en-US" sz="160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EEAF6"/>
                    </a:solidFill>
                  </a:tcPr>
                </a:tc>
                <a:tc>
                  <a:txBody>
                    <a:bodyPr/>
                    <a:lstStyle/>
                    <a:p>
                      <a:pPr marL="0" marR="0" algn="ctr">
                        <a:buNone/>
                      </a:pPr>
                      <a:r>
                        <a:rPr lang="en-US" sz="1600">
                          <a:solidFill>
                            <a:srgbClr val="000000"/>
                          </a:solidFill>
                          <a:effectLst/>
                          <a:latin typeface="Times New Roman" panose="02020603050405020304" pitchFamily="18" charset="0"/>
                          <a:ea typeface="Times New Roman" panose="02020603050405020304" pitchFamily="18" charset="0"/>
                        </a:rPr>
                        <a:t>14,670</a:t>
                      </a:r>
                      <a:endParaRPr lang="en-US" sz="160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EEAF6"/>
                    </a:solidFill>
                  </a:tcPr>
                </a:tc>
                <a:tc>
                  <a:txBody>
                    <a:bodyPr/>
                    <a:lstStyle/>
                    <a:p>
                      <a:pPr marL="0" marR="0" algn="ctr">
                        <a:buNone/>
                      </a:pPr>
                      <a:r>
                        <a:rPr lang="en-US" sz="1600" b="1">
                          <a:solidFill>
                            <a:srgbClr val="FF0000"/>
                          </a:solidFill>
                          <a:effectLst/>
                          <a:latin typeface="Times New Roman" panose="02020603050405020304" pitchFamily="18" charset="0"/>
                          <a:ea typeface="Times New Roman" panose="02020603050405020304" pitchFamily="18" charset="0"/>
                        </a:rPr>
                        <a:t>-88</a:t>
                      </a:r>
                      <a:endParaRPr lang="en-US" sz="1600">
                        <a:effectLst/>
                        <a:latin typeface="Times New Roman" panose="02020603050405020304" pitchFamily="18" charset="0"/>
                        <a:ea typeface="Times New Roman" panose="02020603050405020304" pitchFamily="18" charset="0"/>
                      </a:endParaRPr>
                    </a:p>
                  </a:txBody>
                  <a:tcPr marL="68580" marR="68580" marT="0" marB="0" anchor="ctr">
                    <a:lnL w="190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EEAF6"/>
                    </a:solidFill>
                  </a:tcPr>
                </a:tc>
                <a:tc>
                  <a:txBody>
                    <a:bodyPr/>
                    <a:lstStyle/>
                    <a:p>
                      <a:pPr marL="0" marR="0" algn="ctr">
                        <a:buNone/>
                      </a:pPr>
                      <a:r>
                        <a:rPr lang="en-US" sz="1600" b="1">
                          <a:solidFill>
                            <a:srgbClr val="FF0000"/>
                          </a:solidFill>
                          <a:effectLst/>
                          <a:latin typeface="Times New Roman" panose="02020603050405020304" pitchFamily="18" charset="0"/>
                          <a:ea typeface="Times New Roman" panose="02020603050405020304" pitchFamily="18" charset="0"/>
                        </a:rPr>
                        <a:t>-0.6%</a:t>
                      </a:r>
                      <a:endParaRPr lang="en-US" sz="160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EEAF6"/>
                    </a:solidFill>
                  </a:tcPr>
                </a:tc>
                <a:tc>
                  <a:txBody>
                    <a:bodyPr/>
                    <a:lstStyle/>
                    <a:p>
                      <a:pPr marL="0" marR="0" algn="ctr">
                        <a:buNone/>
                      </a:pPr>
                      <a:r>
                        <a:rPr lang="en-US" sz="1600" b="1">
                          <a:solidFill>
                            <a:srgbClr val="FF0000"/>
                          </a:solidFill>
                          <a:effectLst/>
                          <a:latin typeface="Times New Roman" panose="02020603050405020304" pitchFamily="18" charset="0"/>
                          <a:ea typeface="Times New Roman" panose="02020603050405020304" pitchFamily="18" charset="0"/>
                        </a:rPr>
                        <a:t>-87</a:t>
                      </a:r>
                      <a:endParaRPr lang="en-US" sz="160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EEAF6"/>
                    </a:solidFill>
                  </a:tcPr>
                </a:tc>
                <a:tc>
                  <a:txBody>
                    <a:bodyPr/>
                    <a:lstStyle/>
                    <a:p>
                      <a:pPr marL="0" marR="0" algn="ctr">
                        <a:buNone/>
                      </a:pPr>
                      <a:r>
                        <a:rPr lang="en-US" sz="1600" b="1">
                          <a:solidFill>
                            <a:srgbClr val="FF0000"/>
                          </a:solidFill>
                          <a:effectLst/>
                          <a:latin typeface="Times New Roman" panose="02020603050405020304" pitchFamily="18" charset="0"/>
                          <a:ea typeface="Times New Roman" panose="02020603050405020304" pitchFamily="18" charset="0"/>
                        </a:rPr>
                        <a:t>-0.6%</a:t>
                      </a:r>
                      <a:endParaRPr lang="en-US" sz="160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EEAF6"/>
                    </a:solidFill>
                  </a:tcPr>
                </a:tc>
                <a:tc>
                  <a:txBody>
                    <a:bodyPr/>
                    <a:lstStyle/>
                    <a:p>
                      <a:pPr marL="0" marR="0" algn="ctr">
                        <a:buNone/>
                      </a:pPr>
                      <a:r>
                        <a:rPr lang="en-US" sz="1600" b="1">
                          <a:solidFill>
                            <a:srgbClr val="FF0000"/>
                          </a:solidFill>
                          <a:effectLst/>
                          <a:latin typeface="Times New Roman" panose="02020603050405020304" pitchFamily="18" charset="0"/>
                          <a:ea typeface="Times New Roman" panose="02020603050405020304" pitchFamily="18" charset="0"/>
                        </a:rPr>
                        <a:t>-7</a:t>
                      </a:r>
                      <a:endParaRPr lang="en-US" sz="160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EEAF6"/>
                    </a:solidFill>
                  </a:tcPr>
                </a:tc>
                <a:tc>
                  <a:txBody>
                    <a:bodyPr/>
                    <a:lstStyle/>
                    <a:p>
                      <a:pPr marL="0" marR="0" algn="ctr">
                        <a:buNone/>
                      </a:pPr>
                      <a:r>
                        <a:rPr lang="en-US" sz="1600" b="1">
                          <a:solidFill>
                            <a:srgbClr val="FF0000"/>
                          </a:solidFill>
                          <a:effectLst/>
                          <a:latin typeface="Times New Roman" panose="02020603050405020304" pitchFamily="18" charset="0"/>
                          <a:ea typeface="Times New Roman" panose="02020603050405020304" pitchFamily="18" charset="0"/>
                        </a:rPr>
                        <a:t>&lt;0.1%</a:t>
                      </a:r>
                      <a:endParaRPr lang="en-US" sz="160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EEAF6"/>
                    </a:solidFill>
                  </a:tcPr>
                </a:tc>
                <a:extLst>
                  <a:ext uri="{0D108BD9-81ED-4DB2-BD59-A6C34878D82A}">
                    <a16:rowId xmlns:a16="http://schemas.microsoft.com/office/drawing/2014/main" val="262405571"/>
                  </a:ext>
                </a:extLst>
              </a:tr>
              <a:tr h="91440">
                <a:tc>
                  <a:txBody>
                    <a:bodyPr/>
                    <a:lstStyle/>
                    <a:p>
                      <a:pPr marL="0" marR="0" algn="ctr">
                        <a:buNone/>
                      </a:pPr>
                      <a:r>
                        <a:rPr lang="en-US" sz="1600" b="1">
                          <a:effectLst/>
                          <a:latin typeface="Times New Roman" panose="02020603050405020304" pitchFamily="18" charset="0"/>
                          <a:ea typeface="Times New Roman" panose="02020603050405020304" pitchFamily="18" charset="0"/>
                        </a:rPr>
                        <a:t>Isabella</a:t>
                      </a:r>
                      <a:endParaRPr lang="en-US" sz="160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buNone/>
                      </a:pPr>
                      <a:r>
                        <a:rPr lang="en-US" sz="1600">
                          <a:effectLst/>
                          <a:latin typeface="Times New Roman" panose="02020603050405020304" pitchFamily="18" charset="0"/>
                          <a:ea typeface="Times New Roman" panose="02020603050405020304" pitchFamily="18" charset="0"/>
                        </a:rPr>
                        <a:t>25,586</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buNone/>
                      </a:pPr>
                      <a:r>
                        <a:rPr lang="en-US" sz="1600">
                          <a:effectLst/>
                          <a:latin typeface="Times New Roman" panose="02020603050405020304" pitchFamily="18" charset="0"/>
                          <a:ea typeface="Times New Roman" panose="02020603050405020304" pitchFamily="18" charset="0"/>
                        </a:rPr>
                        <a:t>25,191</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buNone/>
                      </a:pPr>
                      <a:r>
                        <a:rPr lang="en-US" sz="1600">
                          <a:effectLst/>
                          <a:latin typeface="Times New Roman" panose="02020603050405020304" pitchFamily="18" charset="0"/>
                          <a:ea typeface="Times New Roman" panose="02020603050405020304" pitchFamily="18" charset="0"/>
                        </a:rPr>
                        <a:t>25,637</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buNone/>
                      </a:pPr>
                      <a:r>
                        <a:rPr lang="en-US" sz="1600">
                          <a:effectLst/>
                          <a:latin typeface="Times New Roman" panose="02020603050405020304" pitchFamily="18" charset="0"/>
                          <a:ea typeface="Times New Roman" panose="02020603050405020304" pitchFamily="18" charset="0"/>
                        </a:rPr>
                        <a:t>26,222</a:t>
                      </a:r>
                    </a:p>
                  </a:txBody>
                  <a:tcPr marL="68580" marR="68580" marT="0" marB="0" anchor="ctr">
                    <a:lnL w="1270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buNone/>
                      </a:pPr>
                      <a:r>
                        <a:rPr lang="en-US" sz="1600" b="1">
                          <a:solidFill>
                            <a:srgbClr val="FF0000"/>
                          </a:solidFill>
                          <a:effectLst/>
                          <a:latin typeface="Times New Roman" panose="02020603050405020304" pitchFamily="18" charset="0"/>
                          <a:ea typeface="Times New Roman" panose="02020603050405020304" pitchFamily="18" charset="0"/>
                        </a:rPr>
                        <a:t>-395</a:t>
                      </a:r>
                      <a:endParaRPr lang="en-US" sz="1600">
                        <a:effectLst/>
                        <a:latin typeface="Times New Roman" panose="02020603050405020304" pitchFamily="18" charset="0"/>
                        <a:ea typeface="Times New Roman" panose="02020603050405020304" pitchFamily="18" charset="0"/>
                      </a:endParaRPr>
                    </a:p>
                  </a:txBody>
                  <a:tcPr marL="68580" marR="68580" marT="0" marB="0" anchor="ctr">
                    <a:lnL w="190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buNone/>
                      </a:pPr>
                      <a:r>
                        <a:rPr lang="en-US" sz="1600" b="1">
                          <a:solidFill>
                            <a:srgbClr val="FF0000"/>
                          </a:solidFill>
                          <a:effectLst/>
                          <a:latin typeface="Times New Roman" panose="02020603050405020304" pitchFamily="18" charset="0"/>
                          <a:ea typeface="Times New Roman" panose="02020603050405020304" pitchFamily="18" charset="0"/>
                        </a:rPr>
                        <a:t>-1.5%</a:t>
                      </a:r>
                      <a:endParaRPr lang="en-US" sz="160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buNone/>
                      </a:pPr>
                      <a:r>
                        <a:rPr lang="en-US" sz="1600" b="1">
                          <a:solidFill>
                            <a:srgbClr val="00B050"/>
                          </a:solidFill>
                          <a:effectLst/>
                          <a:latin typeface="Times New Roman" panose="02020603050405020304" pitchFamily="18" charset="0"/>
                          <a:ea typeface="Times New Roman" panose="02020603050405020304" pitchFamily="18" charset="0"/>
                        </a:rPr>
                        <a:t>446</a:t>
                      </a:r>
                      <a:endParaRPr lang="en-US" sz="160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buNone/>
                      </a:pPr>
                      <a:r>
                        <a:rPr lang="en-US" sz="1600" b="1">
                          <a:solidFill>
                            <a:srgbClr val="00B050"/>
                          </a:solidFill>
                          <a:effectLst/>
                          <a:latin typeface="Times New Roman" panose="02020603050405020304" pitchFamily="18" charset="0"/>
                          <a:ea typeface="Times New Roman" panose="02020603050405020304" pitchFamily="18" charset="0"/>
                        </a:rPr>
                        <a:t>1.8%</a:t>
                      </a:r>
                      <a:endParaRPr lang="en-US" sz="160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buNone/>
                      </a:pPr>
                      <a:r>
                        <a:rPr lang="en-US" sz="1600" b="1">
                          <a:solidFill>
                            <a:srgbClr val="00B050"/>
                          </a:solidFill>
                          <a:effectLst/>
                          <a:latin typeface="Times New Roman" panose="02020603050405020304" pitchFamily="18" charset="0"/>
                          <a:ea typeface="Times New Roman" panose="02020603050405020304" pitchFamily="18" charset="0"/>
                        </a:rPr>
                        <a:t>585</a:t>
                      </a:r>
                      <a:endParaRPr lang="en-US" sz="160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buNone/>
                      </a:pPr>
                      <a:r>
                        <a:rPr lang="en-US" sz="1600" b="1">
                          <a:solidFill>
                            <a:srgbClr val="00B050"/>
                          </a:solidFill>
                          <a:effectLst/>
                          <a:latin typeface="Times New Roman" panose="02020603050405020304" pitchFamily="18" charset="0"/>
                          <a:ea typeface="Times New Roman" panose="02020603050405020304" pitchFamily="18" charset="0"/>
                        </a:rPr>
                        <a:t>2.3%</a:t>
                      </a:r>
                      <a:endParaRPr lang="en-US" sz="160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945744162"/>
                  </a:ext>
                </a:extLst>
              </a:tr>
              <a:tr h="91440">
                <a:tc>
                  <a:txBody>
                    <a:bodyPr/>
                    <a:lstStyle/>
                    <a:p>
                      <a:pPr marL="0" marR="0" algn="ctr">
                        <a:buNone/>
                      </a:pPr>
                      <a:r>
                        <a:rPr lang="en-US" sz="1600" b="1">
                          <a:solidFill>
                            <a:srgbClr val="000000"/>
                          </a:solidFill>
                          <a:effectLst/>
                          <a:latin typeface="Times New Roman" panose="02020603050405020304" pitchFamily="18" charset="0"/>
                          <a:ea typeface="Times New Roman" panose="02020603050405020304" pitchFamily="18" charset="0"/>
                        </a:rPr>
                        <a:t>Midland</a:t>
                      </a:r>
                      <a:endParaRPr lang="en-US" sz="160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EEAF6"/>
                    </a:solidFill>
                  </a:tcPr>
                </a:tc>
                <a:tc>
                  <a:txBody>
                    <a:bodyPr/>
                    <a:lstStyle/>
                    <a:p>
                      <a:pPr marL="0" marR="0" algn="ctr">
                        <a:buNone/>
                      </a:pPr>
                      <a:r>
                        <a:rPr lang="en-US" sz="1600">
                          <a:solidFill>
                            <a:srgbClr val="000000"/>
                          </a:solidFill>
                          <a:effectLst/>
                          <a:latin typeface="Times New Roman" panose="02020603050405020304" pitchFamily="18" charset="0"/>
                          <a:ea typeface="Times New Roman" panose="02020603050405020304" pitchFamily="18" charset="0"/>
                        </a:rPr>
                        <a:t>33,437</a:t>
                      </a:r>
                      <a:endParaRPr lang="en-US" sz="160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EEAF6"/>
                    </a:solidFill>
                  </a:tcPr>
                </a:tc>
                <a:tc>
                  <a:txBody>
                    <a:bodyPr/>
                    <a:lstStyle/>
                    <a:p>
                      <a:pPr marL="0" marR="0" algn="ctr">
                        <a:buNone/>
                      </a:pPr>
                      <a:r>
                        <a:rPr lang="en-US" sz="1600">
                          <a:solidFill>
                            <a:srgbClr val="000000"/>
                          </a:solidFill>
                          <a:effectLst/>
                          <a:latin typeface="Times New Roman" panose="02020603050405020304" pitchFamily="18" charset="0"/>
                          <a:ea typeface="Times New Roman" panose="02020603050405020304" pitchFamily="18" charset="0"/>
                        </a:rPr>
                        <a:t>34,288</a:t>
                      </a:r>
                      <a:endParaRPr lang="en-US" sz="160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EEAF6"/>
                    </a:solidFill>
                  </a:tcPr>
                </a:tc>
                <a:tc>
                  <a:txBody>
                    <a:bodyPr/>
                    <a:lstStyle/>
                    <a:p>
                      <a:pPr marL="0" marR="0" algn="ctr">
                        <a:buNone/>
                      </a:pPr>
                      <a:r>
                        <a:rPr lang="en-US" sz="1600">
                          <a:solidFill>
                            <a:srgbClr val="000000"/>
                          </a:solidFill>
                          <a:effectLst/>
                          <a:latin typeface="Times New Roman" panose="02020603050405020304" pitchFamily="18" charset="0"/>
                          <a:ea typeface="Times New Roman" panose="02020603050405020304" pitchFamily="18" charset="0"/>
                        </a:rPr>
                        <a:t>34,682</a:t>
                      </a:r>
                      <a:endParaRPr lang="en-US" sz="160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EEAF6"/>
                    </a:solidFill>
                  </a:tcPr>
                </a:tc>
                <a:tc>
                  <a:txBody>
                    <a:bodyPr/>
                    <a:lstStyle/>
                    <a:p>
                      <a:pPr marL="0" marR="0" algn="ctr">
                        <a:buNone/>
                      </a:pPr>
                      <a:r>
                        <a:rPr lang="en-US" sz="1600">
                          <a:solidFill>
                            <a:srgbClr val="000000"/>
                          </a:solidFill>
                          <a:effectLst/>
                          <a:latin typeface="Times New Roman" panose="02020603050405020304" pitchFamily="18" charset="0"/>
                          <a:ea typeface="Times New Roman" panose="02020603050405020304" pitchFamily="18" charset="0"/>
                        </a:rPr>
                        <a:t>35,062</a:t>
                      </a:r>
                      <a:endParaRPr lang="en-US" sz="160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EEAF6"/>
                    </a:solidFill>
                  </a:tcPr>
                </a:tc>
                <a:tc>
                  <a:txBody>
                    <a:bodyPr/>
                    <a:lstStyle/>
                    <a:p>
                      <a:pPr marL="0" marR="0" algn="ctr">
                        <a:buNone/>
                      </a:pPr>
                      <a:r>
                        <a:rPr lang="en-US" sz="1600" b="1">
                          <a:solidFill>
                            <a:srgbClr val="00B050"/>
                          </a:solidFill>
                          <a:effectLst/>
                          <a:latin typeface="Times New Roman" panose="02020603050405020304" pitchFamily="18" charset="0"/>
                          <a:ea typeface="Times New Roman" panose="02020603050405020304" pitchFamily="18" charset="0"/>
                        </a:rPr>
                        <a:t>851</a:t>
                      </a:r>
                      <a:endParaRPr lang="en-US" sz="1600">
                        <a:effectLst/>
                        <a:latin typeface="Times New Roman" panose="02020603050405020304" pitchFamily="18" charset="0"/>
                        <a:ea typeface="Times New Roman" panose="02020603050405020304" pitchFamily="18" charset="0"/>
                      </a:endParaRPr>
                    </a:p>
                  </a:txBody>
                  <a:tcPr marL="68580" marR="68580" marT="0" marB="0" anchor="ctr">
                    <a:lnL w="190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EEAF6"/>
                    </a:solidFill>
                  </a:tcPr>
                </a:tc>
                <a:tc>
                  <a:txBody>
                    <a:bodyPr/>
                    <a:lstStyle/>
                    <a:p>
                      <a:pPr marL="0" marR="0" algn="ctr">
                        <a:buNone/>
                      </a:pPr>
                      <a:r>
                        <a:rPr lang="en-US" sz="1600" b="1">
                          <a:solidFill>
                            <a:srgbClr val="00B050"/>
                          </a:solidFill>
                          <a:effectLst/>
                          <a:latin typeface="Times New Roman" panose="02020603050405020304" pitchFamily="18" charset="0"/>
                          <a:ea typeface="Times New Roman" panose="02020603050405020304" pitchFamily="18" charset="0"/>
                        </a:rPr>
                        <a:t>2.5%</a:t>
                      </a:r>
                      <a:endParaRPr lang="en-US" sz="160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EEAF6"/>
                    </a:solidFill>
                  </a:tcPr>
                </a:tc>
                <a:tc>
                  <a:txBody>
                    <a:bodyPr/>
                    <a:lstStyle/>
                    <a:p>
                      <a:pPr marL="0" marR="0" algn="ctr">
                        <a:buNone/>
                      </a:pPr>
                      <a:r>
                        <a:rPr lang="en-US" sz="1600" b="1">
                          <a:solidFill>
                            <a:srgbClr val="00B050"/>
                          </a:solidFill>
                          <a:effectLst/>
                          <a:latin typeface="Times New Roman" panose="02020603050405020304" pitchFamily="18" charset="0"/>
                          <a:ea typeface="Times New Roman" panose="02020603050405020304" pitchFamily="18" charset="0"/>
                        </a:rPr>
                        <a:t>394</a:t>
                      </a:r>
                      <a:endParaRPr lang="en-US" sz="160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EEAF6"/>
                    </a:solidFill>
                  </a:tcPr>
                </a:tc>
                <a:tc>
                  <a:txBody>
                    <a:bodyPr/>
                    <a:lstStyle/>
                    <a:p>
                      <a:pPr marL="0" marR="0" algn="ctr">
                        <a:buNone/>
                      </a:pPr>
                      <a:r>
                        <a:rPr lang="en-US" sz="1600" b="1">
                          <a:solidFill>
                            <a:srgbClr val="00B050"/>
                          </a:solidFill>
                          <a:effectLst/>
                          <a:latin typeface="Times New Roman" panose="02020603050405020304" pitchFamily="18" charset="0"/>
                          <a:ea typeface="Times New Roman" panose="02020603050405020304" pitchFamily="18" charset="0"/>
                        </a:rPr>
                        <a:t>1.1%</a:t>
                      </a:r>
                      <a:endParaRPr lang="en-US" sz="160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EEAF6"/>
                    </a:solidFill>
                  </a:tcPr>
                </a:tc>
                <a:tc>
                  <a:txBody>
                    <a:bodyPr/>
                    <a:lstStyle/>
                    <a:p>
                      <a:pPr marL="0" marR="0" algn="ctr">
                        <a:buNone/>
                      </a:pPr>
                      <a:r>
                        <a:rPr lang="en-US" sz="1600" b="1">
                          <a:solidFill>
                            <a:srgbClr val="00B050"/>
                          </a:solidFill>
                          <a:effectLst/>
                          <a:latin typeface="Times New Roman" panose="02020603050405020304" pitchFamily="18" charset="0"/>
                          <a:ea typeface="Times New Roman" panose="02020603050405020304" pitchFamily="18" charset="0"/>
                        </a:rPr>
                        <a:t>380</a:t>
                      </a:r>
                      <a:endParaRPr lang="en-US" sz="160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EEAF6"/>
                    </a:solidFill>
                  </a:tcPr>
                </a:tc>
                <a:tc>
                  <a:txBody>
                    <a:bodyPr/>
                    <a:lstStyle/>
                    <a:p>
                      <a:pPr marL="0" marR="0" algn="ctr">
                        <a:buNone/>
                      </a:pPr>
                      <a:r>
                        <a:rPr lang="en-US" sz="1600" b="1">
                          <a:solidFill>
                            <a:srgbClr val="00B050"/>
                          </a:solidFill>
                          <a:effectLst/>
                          <a:latin typeface="Times New Roman" panose="02020603050405020304" pitchFamily="18" charset="0"/>
                          <a:ea typeface="Times New Roman" panose="02020603050405020304" pitchFamily="18" charset="0"/>
                        </a:rPr>
                        <a:t>1.1%</a:t>
                      </a:r>
                      <a:endParaRPr lang="en-US" sz="160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EEAF6"/>
                    </a:solidFill>
                  </a:tcPr>
                </a:tc>
                <a:extLst>
                  <a:ext uri="{0D108BD9-81ED-4DB2-BD59-A6C34878D82A}">
                    <a16:rowId xmlns:a16="http://schemas.microsoft.com/office/drawing/2014/main" val="1252619583"/>
                  </a:ext>
                </a:extLst>
              </a:tr>
              <a:tr h="91440">
                <a:tc>
                  <a:txBody>
                    <a:bodyPr/>
                    <a:lstStyle/>
                    <a:p>
                      <a:pPr marL="0" marR="0" algn="ctr">
                        <a:buNone/>
                      </a:pPr>
                      <a:r>
                        <a:rPr lang="en-US" sz="1600" b="1">
                          <a:effectLst/>
                          <a:latin typeface="Times New Roman" panose="02020603050405020304" pitchFamily="18" charset="0"/>
                          <a:ea typeface="Times New Roman" panose="02020603050405020304" pitchFamily="18" charset="0"/>
                        </a:rPr>
                        <a:t>Saginaw</a:t>
                      </a:r>
                      <a:endParaRPr lang="en-US" sz="160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buNone/>
                      </a:pPr>
                      <a:r>
                        <a:rPr lang="en-US" sz="1600">
                          <a:effectLst/>
                          <a:latin typeface="Times New Roman" panose="02020603050405020304" pitchFamily="18" charset="0"/>
                          <a:ea typeface="Times New Roman" panose="02020603050405020304" pitchFamily="18" charset="0"/>
                        </a:rPr>
                        <a:t>79,011</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buNone/>
                      </a:pPr>
                      <a:r>
                        <a:rPr lang="en-US" sz="1600">
                          <a:effectLst/>
                          <a:latin typeface="Times New Roman" panose="02020603050405020304" pitchFamily="18" charset="0"/>
                          <a:ea typeface="Times New Roman" panose="02020603050405020304" pitchFamily="18" charset="0"/>
                        </a:rPr>
                        <a:t>78,442</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buNone/>
                      </a:pPr>
                      <a:r>
                        <a:rPr lang="en-US" sz="1600">
                          <a:effectLst/>
                          <a:latin typeface="Times New Roman" panose="02020603050405020304" pitchFamily="18" charset="0"/>
                          <a:ea typeface="Times New Roman" panose="02020603050405020304" pitchFamily="18" charset="0"/>
                        </a:rPr>
                        <a:t>78,479</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buNone/>
                      </a:pPr>
                      <a:r>
                        <a:rPr lang="en-US" sz="1600">
                          <a:effectLst/>
                          <a:latin typeface="Times New Roman" panose="02020603050405020304" pitchFamily="18" charset="0"/>
                          <a:ea typeface="Times New Roman" panose="02020603050405020304" pitchFamily="18" charset="0"/>
                        </a:rPr>
                        <a:t>78,926</a:t>
                      </a:r>
                    </a:p>
                  </a:txBody>
                  <a:tcPr marL="68580" marR="68580" marT="0" marB="0" anchor="ctr">
                    <a:lnL w="1270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buNone/>
                      </a:pPr>
                      <a:r>
                        <a:rPr lang="en-US" sz="1600" b="1">
                          <a:solidFill>
                            <a:srgbClr val="FF0000"/>
                          </a:solidFill>
                          <a:effectLst/>
                          <a:latin typeface="Times New Roman" panose="02020603050405020304" pitchFamily="18" charset="0"/>
                          <a:ea typeface="Times New Roman" panose="02020603050405020304" pitchFamily="18" charset="0"/>
                        </a:rPr>
                        <a:t>-569</a:t>
                      </a:r>
                      <a:endParaRPr lang="en-US" sz="1600">
                        <a:effectLst/>
                        <a:latin typeface="Times New Roman" panose="02020603050405020304" pitchFamily="18" charset="0"/>
                        <a:ea typeface="Times New Roman" panose="02020603050405020304" pitchFamily="18" charset="0"/>
                      </a:endParaRPr>
                    </a:p>
                  </a:txBody>
                  <a:tcPr marL="68580" marR="68580" marT="0" marB="0" anchor="ctr">
                    <a:lnL w="190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buNone/>
                      </a:pPr>
                      <a:r>
                        <a:rPr lang="en-US" sz="1600" b="1">
                          <a:solidFill>
                            <a:srgbClr val="FF0000"/>
                          </a:solidFill>
                          <a:effectLst/>
                          <a:latin typeface="Times New Roman" panose="02020603050405020304" pitchFamily="18" charset="0"/>
                          <a:ea typeface="Times New Roman" panose="02020603050405020304" pitchFamily="18" charset="0"/>
                        </a:rPr>
                        <a:t>-0.7%</a:t>
                      </a:r>
                      <a:endParaRPr lang="en-US" sz="160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buNone/>
                      </a:pPr>
                      <a:r>
                        <a:rPr lang="en-US" sz="1600" b="1">
                          <a:solidFill>
                            <a:srgbClr val="00B050"/>
                          </a:solidFill>
                          <a:effectLst/>
                          <a:latin typeface="Times New Roman" panose="02020603050405020304" pitchFamily="18" charset="0"/>
                          <a:ea typeface="Times New Roman" panose="02020603050405020304" pitchFamily="18" charset="0"/>
                        </a:rPr>
                        <a:t>37</a:t>
                      </a:r>
                      <a:endParaRPr lang="en-US" sz="160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buNone/>
                      </a:pPr>
                      <a:r>
                        <a:rPr lang="en-US" sz="1600" b="1">
                          <a:solidFill>
                            <a:srgbClr val="00B050"/>
                          </a:solidFill>
                          <a:effectLst/>
                          <a:latin typeface="Times New Roman" panose="02020603050405020304" pitchFamily="18" charset="0"/>
                          <a:ea typeface="Times New Roman" panose="02020603050405020304" pitchFamily="18" charset="0"/>
                        </a:rPr>
                        <a:t>0.0%</a:t>
                      </a:r>
                      <a:endParaRPr lang="en-US" sz="160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buNone/>
                      </a:pPr>
                      <a:r>
                        <a:rPr lang="en-US" sz="1600" b="1">
                          <a:solidFill>
                            <a:srgbClr val="00B050"/>
                          </a:solidFill>
                          <a:effectLst/>
                          <a:latin typeface="Times New Roman" panose="02020603050405020304" pitchFamily="18" charset="0"/>
                          <a:ea typeface="Times New Roman" panose="02020603050405020304" pitchFamily="18" charset="0"/>
                        </a:rPr>
                        <a:t>447</a:t>
                      </a:r>
                      <a:endParaRPr lang="en-US" sz="160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buNone/>
                      </a:pPr>
                      <a:r>
                        <a:rPr lang="en-US" sz="1600" b="1">
                          <a:solidFill>
                            <a:srgbClr val="00B050"/>
                          </a:solidFill>
                          <a:effectLst/>
                          <a:latin typeface="Times New Roman" panose="02020603050405020304" pitchFamily="18" charset="0"/>
                          <a:ea typeface="Times New Roman" panose="02020603050405020304" pitchFamily="18" charset="0"/>
                        </a:rPr>
                        <a:t>0.6%</a:t>
                      </a:r>
                      <a:endParaRPr lang="en-US" sz="160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520401096"/>
                  </a:ext>
                </a:extLst>
              </a:tr>
              <a:tr h="91440">
                <a:tc>
                  <a:txBody>
                    <a:bodyPr/>
                    <a:lstStyle/>
                    <a:p>
                      <a:pPr marL="0" marR="0" algn="ctr">
                        <a:buNone/>
                      </a:pPr>
                      <a:r>
                        <a:rPr lang="en-US" sz="1600" b="1">
                          <a:solidFill>
                            <a:srgbClr val="000000"/>
                          </a:solidFill>
                          <a:effectLst/>
                          <a:latin typeface="Times New Roman" panose="02020603050405020304" pitchFamily="18" charset="0"/>
                          <a:ea typeface="Times New Roman" panose="02020603050405020304" pitchFamily="18" charset="0"/>
                        </a:rPr>
                        <a:t>Region</a:t>
                      </a:r>
                      <a:endParaRPr lang="en-US" sz="160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7CAAC"/>
                    </a:solidFill>
                  </a:tcPr>
                </a:tc>
                <a:tc>
                  <a:txBody>
                    <a:bodyPr/>
                    <a:lstStyle/>
                    <a:p>
                      <a:pPr marL="0" marR="0" algn="ctr">
                        <a:buNone/>
                      </a:pPr>
                      <a:r>
                        <a:rPr lang="en-US" sz="1600">
                          <a:solidFill>
                            <a:srgbClr val="000000"/>
                          </a:solidFill>
                          <a:effectLst/>
                          <a:latin typeface="Times New Roman" panose="02020603050405020304" pitchFamily="18" charset="0"/>
                          <a:ea typeface="Times New Roman" panose="02020603050405020304" pitchFamily="18" charset="0"/>
                        </a:rPr>
                        <a:t>227,909</a:t>
                      </a:r>
                      <a:endParaRPr lang="en-US" sz="160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7CAAC"/>
                    </a:solidFill>
                  </a:tcPr>
                </a:tc>
                <a:tc>
                  <a:txBody>
                    <a:bodyPr/>
                    <a:lstStyle/>
                    <a:p>
                      <a:pPr marL="0" marR="0" algn="ctr">
                        <a:buNone/>
                      </a:pPr>
                      <a:r>
                        <a:rPr lang="en-US" sz="1600">
                          <a:solidFill>
                            <a:srgbClr val="000000"/>
                          </a:solidFill>
                          <a:effectLst/>
                          <a:latin typeface="Times New Roman" panose="02020603050405020304" pitchFamily="18" charset="0"/>
                          <a:ea typeface="Times New Roman" panose="02020603050405020304" pitchFamily="18" charset="0"/>
                        </a:rPr>
                        <a:t>228,606</a:t>
                      </a:r>
                      <a:endParaRPr lang="en-US" sz="160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7CAAC"/>
                    </a:solidFill>
                  </a:tcPr>
                </a:tc>
                <a:tc>
                  <a:txBody>
                    <a:bodyPr/>
                    <a:lstStyle/>
                    <a:p>
                      <a:pPr marL="0" marR="0" algn="ctr">
                        <a:buNone/>
                      </a:pPr>
                      <a:r>
                        <a:rPr lang="en-US" sz="1600">
                          <a:solidFill>
                            <a:srgbClr val="000000"/>
                          </a:solidFill>
                          <a:effectLst/>
                          <a:latin typeface="Times New Roman" panose="02020603050405020304" pitchFamily="18" charset="0"/>
                          <a:ea typeface="Times New Roman" panose="02020603050405020304" pitchFamily="18" charset="0"/>
                        </a:rPr>
                        <a:t>229,862</a:t>
                      </a:r>
                      <a:endParaRPr lang="en-US" sz="160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7CAAC"/>
                    </a:solidFill>
                  </a:tcPr>
                </a:tc>
                <a:tc>
                  <a:txBody>
                    <a:bodyPr/>
                    <a:lstStyle/>
                    <a:p>
                      <a:pPr marL="0" marR="0" algn="ctr">
                        <a:buNone/>
                      </a:pPr>
                      <a:r>
                        <a:rPr lang="en-US" sz="1600">
                          <a:solidFill>
                            <a:srgbClr val="000000"/>
                          </a:solidFill>
                          <a:effectLst/>
                          <a:latin typeface="Times New Roman" panose="02020603050405020304" pitchFamily="18" charset="0"/>
                          <a:ea typeface="Times New Roman" panose="02020603050405020304" pitchFamily="18" charset="0"/>
                        </a:rPr>
                        <a:t>231,940</a:t>
                      </a:r>
                      <a:endParaRPr lang="en-US" sz="160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7CAAC"/>
                    </a:solidFill>
                  </a:tcPr>
                </a:tc>
                <a:tc>
                  <a:txBody>
                    <a:bodyPr/>
                    <a:lstStyle/>
                    <a:p>
                      <a:pPr marL="0" marR="0" algn="ctr">
                        <a:buNone/>
                      </a:pPr>
                      <a:r>
                        <a:rPr lang="en-US" sz="1600" b="1">
                          <a:solidFill>
                            <a:srgbClr val="00B050"/>
                          </a:solidFill>
                          <a:effectLst/>
                          <a:latin typeface="Times New Roman" panose="02020603050405020304" pitchFamily="18" charset="0"/>
                          <a:ea typeface="Times New Roman" panose="02020603050405020304" pitchFamily="18" charset="0"/>
                        </a:rPr>
                        <a:t>697</a:t>
                      </a:r>
                      <a:endParaRPr lang="en-US" sz="1600">
                        <a:effectLst/>
                        <a:latin typeface="Times New Roman" panose="02020603050405020304" pitchFamily="18" charset="0"/>
                        <a:ea typeface="Times New Roman" panose="02020603050405020304" pitchFamily="18" charset="0"/>
                      </a:endParaRPr>
                    </a:p>
                  </a:txBody>
                  <a:tcPr marL="68580" marR="68580" marT="0" marB="0" anchor="ctr">
                    <a:lnL w="190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7CAAC"/>
                    </a:solidFill>
                  </a:tcPr>
                </a:tc>
                <a:tc>
                  <a:txBody>
                    <a:bodyPr/>
                    <a:lstStyle/>
                    <a:p>
                      <a:pPr marL="0" marR="0" algn="ctr">
                        <a:buNone/>
                      </a:pPr>
                      <a:r>
                        <a:rPr lang="en-US" sz="1600" b="1">
                          <a:solidFill>
                            <a:srgbClr val="00B050"/>
                          </a:solidFill>
                          <a:effectLst/>
                          <a:latin typeface="Times New Roman" panose="02020603050405020304" pitchFamily="18" charset="0"/>
                          <a:ea typeface="Times New Roman" panose="02020603050405020304" pitchFamily="18" charset="0"/>
                        </a:rPr>
                        <a:t>0.3%</a:t>
                      </a:r>
                      <a:endParaRPr lang="en-US" sz="160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7CAAC"/>
                    </a:solidFill>
                  </a:tcPr>
                </a:tc>
                <a:tc>
                  <a:txBody>
                    <a:bodyPr/>
                    <a:lstStyle/>
                    <a:p>
                      <a:pPr marL="0" marR="0" algn="ctr">
                        <a:buNone/>
                      </a:pPr>
                      <a:r>
                        <a:rPr lang="en-US" sz="1600" b="1">
                          <a:solidFill>
                            <a:srgbClr val="00B050"/>
                          </a:solidFill>
                          <a:effectLst/>
                          <a:latin typeface="Times New Roman" panose="02020603050405020304" pitchFamily="18" charset="0"/>
                          <a:ea typeface="Times New Roman" panose="02020603050405020304" pitchFamily="18" charset="0"/>
                        </a:rPr>
                        <a:t>1,256</a:t>
                      </a:r>
                      <a:endParaRPr lang="en-US" sz="160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7CAAC"/>
                    </a:solidFill>
                  </a:tcPr>
                </a:tc>
                <a:tc>
                  <a:txBody>
                    <a:bodyPr/>
                    <a:lstStyle/>
                    <a:p>
                      <a:pPr marL="0" marR="0" algn="ctr">
                        <a:buNone/>
                      </a:pPr>
                      <a:r>
                        <a:rPr lang="en-US" sz="1600" b="1">
                          <a:solidFill>
                            <a:srgbClr val="00B050"/>
                          </a:solidFill>
                          <a:effectLst/>
                          <a:latin typeface="Times New Roman" panose="02020603050405020304" pitchFamily="18" charset="0"/>
                          <a:ea typeface="Times New Roman" panose="02020603050405020304" pitchFamily="18" charset="0"/>
                        </a:rPr>
                        <a:t>0.5%</a:t>
                      </a:r>
                      <a:endParaRPr lang="en-US" sz="160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7CAAC"/>
                    </a:solidFill>
                  </a:tcPr>
                </a:tc>
                <a:tc>
                  <a:txBody>
                    <a:bodyPr/>
                    <a:lstStyle/>
                    <a:p>
                      <a:pPr marL="0" marR="0" algn="ctr">
                        <a:buNone/>
                      </a:pPr>
                      <a:r>
                        <a:rPr lang="en-US" sz="1600" b="1">
                          <a:solidFill>
                            <a:srgbClr val="00B050"/>
                          </a:solidFill>
                          <a:effectLst/>
                          <a:latin typeface="Times New Roman" panose="02020603050405020304" pitchFamily="18" charset="0"/>
                          <a:ea typeface="Times New Roman" panose="02020603050405020304" pitchFamily="18" charset="0"/>
                        </a:rPr>
                        <a:t>2,078</a:t>
                      </a:r>
                      <a:endParaRPr lang="en-US" sz="160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7CAAC"/>
                    </a:solidFill>
                  </a:tcPr>
                </a:tc>
                <a:tc>
                  <a:txBody>
                    <a:bodyPr/>
                    <a:lstStyle/>
                    <a:p>
                      <a:pPr marL="0" marR="0" algn="ctr">
                        <a:buNone/>
                      </a:pPr>
                      <a:r>
                        <a:rPr lang="en-US" sz="1600" b="1">
                          <a:solidFill>
                            <a:srgbClr val="00B050"/>
                          </a:solidFill>
                          <a:effectLst/>
                          <a:latin typeface="Times New Roman" panose="02020603050405020304" pitchFamily="18" charset="0"/>
                          <a:ea typeface="Times New Roman" panose="02020603050405020304" pitchFamily="18" charset="0"/>
                        </a:rPr>
                        <a:t>0.9%</a:t>
                      </a:r>
                      <a:endParaRPr lang="en-US" sz="160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7CAAC"/>
                    </a:solidFill>
                  </a:tcPr>
                </a:tc>
                <a:extLst>
                  <a:ext uri="{0D108BD9-81ED-4DB2-BD59-A6C34878D82A}">
                    <a16:rowId xmlns:a16="http://schemas.microsoft.com/office/drawing/2014/main" val="2802302048"/>
                  </a:ext>
                </a:extLst>
              </a:tr>
              <a:tr h="91440">
                <a:tc>
                  <a:txBody>
                    <a:bodyPr/>
                    <a:lstStyle/>
                    <a:p>
                      <a:pPr marL="0" marR="0" algn="ctr">
                        <a:buNone/>
                      </a:pPr>
                      <a:r>
                        <a:rPr lang="en-US" sz="1600" b="1">
                          <a:effectLst/>
                          <a:latin typeface="Times New Roman" panose="02020603050405020304" pitchFamily="18" charset="0"/>
                          <a:ea typeface="Times New Roman" panose="02020603050405020304" pitchFamily="18" charset="0"/>
                        </a:rPr>
                        <a:t>Michigan</a:t>
                      </a:r>
                      <a:endParaRPr lang="en-US" sz="160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buNone/>
                      </a:pPr>
                      <a:r>
                        <a:rPr lang="en-US" sz="1600">
                          <a:effectLst/>
                          <a:latin typeface="Times New Roman" panose="02020603050405020304" pitchFamily="18" charset="0"/>
                          <a:ea typeface="Times New Roman" panose="02020603050405020304" pitchFamily="18" charset="0"/>
                        </a:rPr>
                        <a:t>3,872,509</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buNone/>
                      </a:pPr>
                      <a:r>
                        <a:rPr lang="en-US" sz="1600">
                          <a:effectLst/>
                          <a:latin typeface="Times New Roman" panose="02020603050405020304" pitchFamily="18" charset="0"/>
                          <a:ea typeface="Times New Roman" panose="02020603050405020304" pitchFamily="18" charset="0"/>
                        </a:rPr>
                        <a:t>4,041,761</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buNone/>
                      </a:pPr>
                      <a:r>
                        <a:rPr lang="en-US" sz="1600">
                          <a:effectLst/>
                          <a:latin typeface="Times New Roman" panose="02020603050405020304" pitchFamily="18" charset="0"/>
                          <a:ea typeface="Times New Roman" panose="02020603050405020304" pitchFamily="18" charset="0"/>
                        </a:rPr>
                        <a:t>4,095,144</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buNone/>
                      </a:pPr>
                      <a:r>
                        <a:rPr lang="en-US" sz="1600">
                          <a:effectLst/>
                          <a:latin typeface="Times New Roman" panose="02020603050405020304" pitchFamily="18" charset="0"/>
                          <a:ea typeface="Times New Roman" panose="02020603050405020304" pitchFamily="18" charset="0"/>
                        </a:rPr>
                        <a:t>4,151,690</a:t>
                      </a:r>
                    </a:p>
                  </a:txBody>
                  <a:tcPr marL="68580" marR="68580" marT="0" marB="0" anchor="ctr">
                    <a:lnL w="1270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buNone/>
                      </a:pPr>
                      <a:r>
                        <a:rPr lang="en-US" sz="1600" b="1">
                          <a:solidFill>
                            <a:srgbClr val="00B050"/>
                          </a:solidFill>
                          <a:effectLst/>
                          <a:latin typeface="Times New Roman" panose="02020603050405020304" pitchFamily="18" charset="0"/>
                          <a:ea typeface="Times New Roman" panose="02020603050405020304" pitchFamily="18" charset="0"/>
                        </a:rPr>
                        <a:t>169,252</a:t>
                      </a:r>
                      <a:endParaRPr lang="en-US" sz="1600">
                        <a:effectLst/>
                        <a:latin typeface="Times New Roman" panose="02020603050405020304" pitchFamily="18" charset="0"/>
                        <a:ea typeface="Times New Roman" panose="02020603050405020304" pitchFamily="18" charset="0"/>
                      </a:endParaRPr>
                    </a:p>
                  </a:txBody>
                  <a:tcPr marL="68580" marR="68580" marT="0" marB="0" anchor="ctr">
                    <a:lnL w="190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buNone/>
                      </a:pPr>
                      <a:r>
                        <a:rPr lang="en-US" sz="1600" b="1" dirty="0">
                          <a:solidFill>
                            <a:srgbClr val="00B050"/>
                          </a:solidFill>
                          <a:effectLst/>
                          <a:latin typeface="Times New Roman" panose="02020603050405020304" pitchFamily="18" charset="0"/>
                          <a:ea typeface="Times New Roman" panose="02020603050405020304" pitchFamily="18" charset="0"/>
                        </a:rPr>
                        <a:t>4.4%</a:t>
                      </a:r>
                      <a:endParaRPr lang="en-US" sz="1600" dirty="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buNone/>
                      </a:pPr>
                      <a:r>
                        <a:rPr lang="en-US" sz="1600" b="1">
                          <a:solidFill>
                            <a:srgbClr val="00B050"/>
                          </a:solidFill>
                          <a:effectLst/>
                          <a:latin typeface="Times New Roman" panose="02020603050405020304" pitchFamily="18" charset="0"/>
                          <a:ea typeface="Times New Roman" panose="02020603050405020304" pitchFamily="18" charset="0"/>
                        </a:rPr>
                        <a:t>53,383</a:t>
                      </a:r>
                      <a:endParaRPr lang="en-US" sz="160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buNone/>
                      </a:pPr>
                      <a:r>
                        <a:rPr lang="en-US" sz="1600" b="1">
                          <a:solidFill>
                            <a:srgbClr val="00B050"/>
                          </a:solidFill>
                          <a:effectLst/>
                          <a:latin typeface="Times New Roman" panose="02020603050405020304" pitchFamily="18" charset="0"/>
                          <a:ea typeface="Times New Roman" panose="02020603050405020304" pitchFamily="18" charset="0"/>
                        </a:rPr>
                        <a:t>1.3%</a:t>
                      </a:r>
                      <a:endParaRPr lang="en-US" sz="160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buNone/>
                      </a:pPr>
                      <a:r>
                        <a:rPr lang="en-US" sz="1600" b="1">
                          <a:solidFill>
                            <a:srgbClr val="00B050"/>
                          </a:solidFill>
                          <a:effectLst/>
                          <a:latin typeface="Times New Roman" panose="02020603050405020304" pitchFamily="18" charset="0"/>
                          <a:ea typeface="Times New Roman" panose="02020603050405020304" pitchFamily="18" charset="0"/>
                        </a:rPr>
                        <a:t>56,546</a:t>
                      </a:r>
                      <a:endParaRPr lang="en-US" sz="160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buNone/>
                      </a:pPr>
                      <a:r>
                        <a:rPr lang="en-US" sz="1600" b="1" dirty="0">
                          <a:solidFill>
                            <a:srgbClr val="00B050"/>
                          </a:solidFill>
                          <a:effectLst/>
                          <a:latin typeface="Times New Roman" panose="02020603050405020304" pitchFamily="18" charset="0"/>
                          <a:ea typeface="Times New Roman" panose="02020603050405020304" pitchFamily="18" charset="0"/>
                        </a:rPr>
                        <a:t>1.4%</a:t>
                      </a:r>
                      <a:endParaRPr lang="en-US" sz="1600" dirty="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162086515"/>
                  </a:ext>
                </a:extLst>
              </a:tr>
            </a:tbl>
          </a:graphicData>
        </a:graphic>
      </p:graphicFrame>
      <p:sp>
        <p:nvSpPr>
          <p:cNvPr id="5" name="Rectangle: Rounded Corners 4">
            <a:extLst>
              <a:ext uri="{FF2B5EF4-FFF2-40B4-BE49-F238E27FC236}">
                <a16:creationId xmlns:a16="http://schemas.microsoft.com/office/drawing/2014/main" id="{29A3DAC1-1684-226B-FAC5-36972FE088F7}"/>
              </a:ext>
            </a:extLst>
          </p:cNvPr>
          <p:cNvSpPr/>
          <p:nvPr/>
        </p:nvSpPr>
        <p:spPr>
          <a:xfrm>
            <a:off x="10048875" y="3143250"/>
            <a:ext cx="1905000" cy="2681080"/>
          </a:xfrm>
          <a:prstGeom prst="roundRect">
            <a:avLst/>
          </a:prstGeom>
          <a:noFill/>
          <a:ln w="60325">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63582238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00F5E38-0869-F3B1-E26B-4EFDEBD504BC}"/>
            </a:ext>
          </a:extLst>
        </p:cNvPr>
        <p:cNvGrpSpPr/>
        <p:nvPr/>
      </p:nvGrpSpPr>
      <p:grpSpPr>
        <a:xfrm>
          <a:off x="0" y="0"/>
          <a:ext cx="0" cy="0"/>
          <a:chOff x="0" y="0"/>
          <a:chExt cx="0" cy="0"/>
        </a:xfrm>
      </p:grpSpPr>
      <p:graphicFrame>
        <p:nvGraphicFramePr>
          <p:cNvPr id="4" name="Chart 3">
            <a:extLst>
              <a:ext uri="{FF2B5EF4-FFF2-40B4-BE49-F238E27FC236}">
                <a16:creationId xmlns:a16="http://schemas.microsoft.com/office/drawing/2014/main" id="{00000000-0008-0000-0000-000002000000}"/>
              </a:ext>
            </a:extLst>
          </p:cNvPr>
          <p:cNvGraphicFramePr/>
          <p:nvPr>
            <p:extLst>
              <p:ext uri="{D42A27DB-BD31-4B8C-83A1-F6EECF244321}">
                <p14:modId xmlns:p14="http://schemas.microsoft.com/office/powerpoint/2010/main" val="1193408574"/>
              </p:ext>
            </p:extLst>
          </p:nvPr>
        </p:nvGraphicFramePr>
        <p:xfrm>
          <a:off x="3573659" y="3535542"/>
          <a:ext cx="8154917" cy="3229242"/>
        </p:xfrm>
        <a:graphic>
          <a:graphicData uri="http://schemas.openxmlformats.org/drawingml/2006/chart">
            <c:chart xmlns:c="http://schemas.openxmlformats.org/drawingml/2006/chart" xmlns:r="http://schemas.openxmlformats.org/officeDocument/2006/relationships" r:id="rId2"/>
          </a:graphicData>
        </a:graphic>
      </p:graphicFrame>
      <p:sp>
        <p:nvSpPr>
          <p:cNvPr id="2" name="Title 1">
            <a:extLst>
              <a:ext uri="{FF2B5EF4-FFF2-40B4-BE49-F238E27FC236}">
                <a16:creationId xmlns:a16="http://schemas.microsoft.com/office/drawing/2014/main" id="{B99D54B4-B91D-F70C-AE5B-703ED6A5012E}"/>
              </a:ext>
            </a:extLst>
          </p:cNvPr>
          <p:cNvSpPr txBox="1">
            <a:spLocks/>
          </p:cNvSpPr>
          <p:nvPr/>
        </p:nvSpPr>
        <p:spPr>
          <a:xfrm>
            <a:off x="457200" y="565760"/>
            <a:ext cx="11271379" cy="429338"/>
          </a:xfrm>
          <a:prstGeom prst="rect">
            <a:avLst/>
          </a:prstGeom>
          <a:solidFill>
            <a:schemeClr val="accent1">
              <a:lumMod val="75000"/>
            </a:schemeClr>
          </a:solidFill>
        </p:spPr>
        <p:txBody>
          <a:bodyPr anchor="b">
            <a:normAutofit/>
          </a:bodyPr>
          <a:lstStyle>
            <a:lvl1pPr algn="l" defTabSz="914400" rtl="0" eaLnBrk="1" latinLnBrk="0" hangingPunct="1">
              <a:lnSpc>
                <a:spcPct val="85000"/>
              </a:lnSpc>
              <a:spcBef>
                <a:spcPct val="0"/>
              </a:spcBef>
              <a:buNone/>
              <a:defRPr sz="4000" kern="1200" cap="all" baseline="0">
                <a:solidFill>
                  <a:schemeClr val="bg2"/>
                </a:solidFill>
                <a:latin typeface="+mj-lt"/>
                <a:ea typeface="+mj-ea"/>
                <a:cs typeface="+mj-cs"/>
              </a:defRPr>
            </a:lvl1pPr>
          </a:lstStyle>
          <a:p>
            <a:r>
              <a:rPr lang="en-US" sz="2400" cap="none" dirty="0">
                <a:solidFill>
                  <a:schemeClr val="bg1"/>
                </a:solidFill>
              </a:rPr>
              <a:t>Demographics – Household Heads by Age</a:t>
            </a:r>
            <a:endParaRPr lang="en-US" sz="2400" dirty="0">
              <a:solidFill>
                <a:schemeClr val="bg1"/>
              </a:solidFill>
            </a:endParaRPr>
          </a:p>
        </p:txBody>
      </p:sp>
      <p:sp>
        <p:nvSpPr>
          <p:cNvPr id="6" name="TextBox 5">
            <a:extLst>
              <a:ext uri="{FF2B5EF4-FFF2-40B4-BE49-F238E27FC236}">
                <a16:creationId xmlns:a16="http://schemas.microsoft.com/office/drawing/2014/main" id="{3D4D26F0-7A64-1A11-C851-2BA61EE38C7F}"/>
              </a:ext>
            </a:extLst>
          </p:cNvPr>
          <p:cNvSpPr txBox="1"/>
          <p:nvPr/>
        </p:nvSpPr>
        <p:spPr>
          <a:xfrm>
            <a:off x="457200" y="1024463"/>
            <a:ext cx="2998693" cy="5599418"/>
          </a:xfrm>
          <a:prstGeom prst="rect">
            <a:avLst/>
          </a:prstGeom>
          <a:solidFill>
            <a:srgbClr val="39A0ED"/>
          </a:solidFill>
        </p:spPr>
        <p:txBody>
          <a:bodyPr wrap="square">
            <a:spAutoFit/>
          </a:bodyPr>
          <a:lstStyle/>
          <a:p>
            <a:pPr marL="0" marR="0" lvl="2" algn="ctr">
              <a:lnSpc>
                <a:spcPct val="107000"/>
              </a:lnSpc>
              <a:spcBef>
                <a:spcPts val="0"/>
              </a:spcBef>
              <a:spcAft>
                <a:spcPts val="0"/>
              </a:spcAft>
            </a:pPr>
            <a:r>
              <a:rPr lang="en-US" sz="2400" dirty="0">
                <a:solidFill>
                  <a:schemeClr val="bg1"/>
                </a:solidFill>
                <a:ea typeface="Calibri" panose="020F0502020204030204" pitchFamily="34" charset="0"/>
                <a:cs typeface="Times New Roman" panose="02020603050405020304" pitchFamily="18" charset="0"/>
              </a:rPr>
              <a:t>Senior households (ages 55 and older) comprise the majority of households in the region in 2024, and the share and number of such households are projected to increase between 2024 and 2029.  Notable growth is also projected to occur between ages 35 and 44. </a:t>
            </a:r>
          </a:p>
        </p:txBody>
      </p:sp>
      <p:sp>
        <p:nvSpPr>
          <p:cNvPr id="7" name="TextBox 6">
            <a:extLst>
              <a:ext uri="{FF2B5EF4-FFF2-40B4-BE49-F238E27FC236}">
                <a16:creationId xmlns:a16="http://schemas.microsoft.com/office/drawing/2014/main" id="{DB10789C-26B5-AC76-1417-83B23BEDA564}"/>
              </a:ext>
            </a:extLst>
          </p:cNvPr>
          <p:cNvSpPr txBox="1"/>
          <p:nvPr/>
        </p:nvSpPr>
        <p:spPr>
          <a:xfrm>
            <a:off x="8868792" y="4109516"/>
            <a:ext cx="2508293" cy="1631216"/>
          </a:xfrm>
          <a:prstGeom prst="rect">
            <a:avLst/>
          </a:prstGeom>
          <a:solidFill>
            <a:schemeClr val="bg1">
              <a:lumMod val="95000"/>
            </a:schemeClr>
          </a:solidFill>
        </p:spPr>
        <p:txBody>
          <a:bodyPr wrap="square" rtlCol="0">
            <a:spAutoFit/>
          </a:bodyPr>
          <a:lstStyle>
            <a:defPPr>
              <a:defRPr lang="en-US"/>
            </a:defPPr>
            <a:lvl1pPr algn="ctr">
              <a:defRPr b="1" i="1">
                <a:solidFill>
                  <a:srgbClr val="C00000"/>
                </a:solidFill>
              </a:defRPr>
            </a:lvl1pPr>
          </a:lstStyle>
          <a:p>
            <a:r>
              <a:rPr lang="en-US" sz="2000" dirty="0"/>
              <a:t>These trends will drive demand for family- and senior-oriented housing product. </a:t>
            </a:r>
          </a:p>
        </p:txBody>
      </p:sp>
      <p:graphicFrame>
        <p:nvGraphicFramePr>
          <p:cNvPr id="5" name="Table 4">
            <a:extLst>
              <a:ext uri="{FF2B5EF4-FFF2-40B4-BE49-F238E27FC236}">
                <a16:creationId xmlns:a16="http://schemas.microsoft.com/office/drawing/2014/main" id="{F4DFA632-F697-D6B1-9706-5FFF2D5C71B9}"/>
              </a:ext>
            </a:extLst>
          </p:cNvPr>
          <p:cNvGraphicFramePr>
            <a:graphicFrameLocks noGrp="1"/>
          </p:cNvGraphicFramePr>
          <p:nvPr>
            <p:extLst>
              <p:ext uri="{D42A27DB-BD31-4B8C-83A1-F6EECF244321}">
                <p14:modId xmlns:p14="http://schemas.microsoft.com/office/powerpoint/2010/main" val="2509778394"/>
              </p:ext>
            </p:extLst>
          </p:nvPr>
        </p:nvGraphicFramePr>
        <p:xfrm>
          <a:off x="3573659" y="1117268"/>
          <a:ext cx="8154912" cy="2277051"/>
        </p:xfrm>
        <a:graphic>
          <a:graphicData uri="http://schemas.openxmlformats.org/drawingml/2006/table">
            <a:tbl>
              <a:tblPr firstRow="1" firstCol="1" bandRow="1"/>
              <a:tblGrid>
                <a:gridCol w="1021261">
                  <a:extLst>
                    <a:ext uri="{9D8B030D-6E8A-4147-A177-3AD203B41FA5}">
                      <a16:colId xmlns:a16="http://schemas.microsoft.com/office/drawing/2014/main" val="3173931909"/>
                    </a:ext>
                  </a:extLst>
                </a:gridCol>
                <a:gridCol w="1019093">
                  <a:extLst>
                    <a:ext uri="{9D8B030D-6E8A-4147-A177-3AD203B41FA5}">
                      <a16:colId xmlns:a16="http://schemas.microsoft.com/office/drawing/2014/main" val="4010338154"/>
                    </a:ext>
                  </a:extLst>
                </a:gridCol>
                <a:gridCol w="1019093">
                  <a:extLst>
                    <a:ext uri="{9D8B030D-6E8A-4147-A177-3AD203B41FA5}">
                      <a16:colId xmlns:a16="http://schemas.microsoft.com/office/drawing/2014/main" val="1464831557"/>
                    </a:ext>
                  </a:extLst>
                </a:gridCol>
                <a:gridCol w="1019093">
                  <a:extLst>
                    <a:ext uri="{9D8B030D-6E8A-4147-A177-3AD203B41FA5}">
                      <a16:colId xmlns:a16="http://schemas.microsoft.com/office/drawing/2014/main" val="3434197182"/>
                    </a:ext>
                  </a:extLst>
                </a:gridCol>
                <a:gridCol w="1019093">
                  <a:extLst>
                    <a:ext uri="{9D8B030D-6E8A-4147-A177-3AD203B41FA5}">
                      <a16:colId xmlns:a16="http://schemas.microsoft.com/office/drawing/2014/main" val="2589325133"/>
                    </a:ext>
                  </a:extLst>
                </a:gridCol>
                <a:gridCol w="1019093">
                  <a:extLst>
                    <a:ext uri="{9D8B030D-6E8A-4147-A177-3AD203B41FA5}">
                      <a16:colId xmlns:a16="http://schemas.microsoft.com/office/drawing/2014/main" val="2784841962"/>
                    </a:ext>
                  </a:extLst>
                </a:gridCol>
                <a:gridCol w="1019093">
                  <a:extLst>
                    <a:ext uri="{9D8B030D-6E8A-4147-A177-3AD203B41FA5}">
                      <a16:colId xmlns:a16="http://schemas.microsoft.com/office/drawing/2014/main" val="1595414669"/>
                    </a:ext>
                  </a:extLst>
                </a:gridCol>
                <a:gridCol w="1019093">
                  <a:extLst>
                    <a:ext uri="{9D8B030D-6E8A-4147-A177-3AD203B41FA5}">
                      <a16:colId xmlns:a16="http://schemas.microsoft.com/office/drawing/2014/main" val="3358811040"/>
                    </a:ext>
                  </a:extLst>
                </a:gridCol>
              </a:tblGrid>
              <a:tr h="0">
                <a:tc rowSpan="2">
                  <a:txBody>
                    <a:bodyPr/>
                    <a:lstStyle/>
                    <a:p>
                      <a:pPr marL="0" marR="0">
                        <a:lnSpc>
                          <a:spcPct val="115000"/>
                        </a:lnSpc>
                        <a:buNone/>
                      </a:pPr>
                      <a:r>
                        <a:rPr lang="en-US" sz="1400" kern="0">
                          <a:effectLst/>
                          <a:latin typeface="Times New Roman" panose="02020603050405020304" pitchFamily="18" charset="0"/>
                          <a:ea typeface="Times New Roman" panose="02020603050405020304" pitchFamily="18" charset="0"/>
                        </a:rPr>
                        <a:t> </a:t>
                      </a:r>
                      <a:endParaRPr lang="en-US" sz="1400" kern="1400">
                        <a:effectLst/>
                        <a:latin typeface="Times New Roman" panose="02020603050405020304" pitchFamily="18" charset="0"/>
                        <a:ea typeface="Times New Roman" panose="02020603050405020304" pitchFamily="18" charset="0"/>
                      </a:endParaRPr>
                    </a:p>
                  </a:txBody>
                  <a:tcPr marL="68580" marR="68580" marT="0" marB="0" anchor="b">
                    <a:lnL>
                      <a:noFill/>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noFill/>
                  </a:tcPr>
                </a:tc>
                <a:tc gridSpan="7">
                  <a:txBody>
                    <a:bodyPr/>
                    <a:lstStyle/>
                    <a:p>
                      <a:pPr marL="0" marR="0" algn="ctr">
                        <a:lnSpc>
                          <a:spcPct val="115000"/>
                        </a:lnSpc>
                        <a:buNone/>
                      </a:pPr>
                      <a:r>
                        <a:rPr lang="en-US" sz="1400" b="1" kern="0">
                          <a:solidFill>
                            <a:srgbClr val="FFFFFF"/>
                          </a:solidFill>
                          <a:effectLst/>
                          <a:latin typeface="Times New Roman" panose="02020603050405020304" pitchFamily="18" charset="0"/>
                          <a:ea typeface="Times New Roman" panose="02020603050405020304" pitchFamily="18" charset="0"/>
                        </a:rPr>
                        <a:t>Household Heads by Age</a:t>
                      </a:r>
                      <a:endParaRPr lang="en-US" sz="1400" kern="140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25597D"/>
                    </a:solidFill>
                  </a:tcPr>
                </a:tc>
                <a:tc hMerge="1">
                  <a:txBody>
                    <a:bodyPr/>
                    <a:lstStyle/>
                    <a:p>
                      <a:endParaRPr lang="en-US"/>
                    </a:p>
                  </a:txBody>
                  <a:tcPr>
                    <a:lnL w="12700" cap="flat" cmpd="sng" algn="ctr">
                      <a:solidFill>
                        <a:srgbClr val="000000"/>
                      </a:solidFill>
                      <a:prstDash val="solid"/>
                      <a:round/>
                      <a:headEnd type="none" w="med" len="med"/>
                      <a:tailEnd type="none" w="med" len="med"/>
                    </a:ln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938279452"/>
                  </a:ext>
                </a:extLst>
              </a:tr>
              <a:tr h="0">
                <a:tc vMerge="1">
                  <a:txBody>
                    <a:bodyPr/>
                    <a:lstStyle/>
                    <a:p>
                      <a:endParaRPr lang="en-US"/>
                    </a:p>
                  </a:txBody>
                  <a:tcPr/>
                </a:tc>
                <a:tc>
                  <a:txBody>
                    <a:bodyPr/>
                    <a:lstStyle/>
                    <a:p>
                      <a:pPr marL="0" marR="0" algn="ctr">
                        <a:lnSpc>
                          <a:spcPct val="115000"/>
                        </a:lnSpc>
                        <a:buNone/>
                      </a:pPr>
                      <a:r>
                        <a:rPr lang="en-US" sz="1400" b="1" kern="0">
                          <a:solidFill>
                            <a:srgbClr val="FFFFFF"/>
                          </a:solidFill>
                          <a:effectLst/>
                          <a:latin typeface="Times New Roman" panose="02020603050405020304" pitchFamily="18" charset="0"/>
                          <a:ea typeface="Times New Roman" panose="02020603050405020304" pitchFamily="18" charset="0"/>
                        </a:rPr>
                        <a:t>&lt;25</a:t>
                      </a:r>
                      <a:endParaRPr lang="en-US" sz="1400" kern="140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25597D"/>
                    </a:solidFill>
                  </a:tcPr>
                </a:tc>
                <a:tc>
                  <a:txBody>
                    <a:bodyPr/>
                    <a:lstStyle/>
                    <a:p>
                      <a:pPr marL="0" marR="0" algn="ctr">
                        <a:lnSpc>
                          <a:spcPct val="115000"/>
                        </a:lnSpc>
                        <a:buNone/>
                      </a:pPr>
                      <a:r>
                        <a:rPr lang="en-US" sz="1400" b="1" kern="0">
                          <a:solidFill>
                            <a:srgbClr val="FFFFFF"/>
                          </a:solidFill>
                          <a:effectLst/>
                          <a:latin typeface="Times New Roman" panose="02020603050405020304" pitchFamily="18" charset="0"/>
                          <a:ea typeface="Times New Roman" panose="02020603050405020304" pitchFamily="18" charset="0"/>
                        </a:rPr>
                        <a:t>25 to 34</a:t>
                      </a:r>
                      <a:endParaRPr lang="en-US" sz="1400" kern="140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B w="12700" cap="flat" cmpd="sng" algn="ctr">
                      <a:solidFill>
                        <a:srgbClr val="000000"/>
                      </a:solidFill>
                      <a:prstDash val="solid"/>
                      <a:round/>
                      <a:headEnd type="none" w="med" len="med"/>
                      <a:tailEnd type="none" w="med" len="med"/>
                    </a:lnB>
                    <a:solidFill>
                      <a:srgbClr val="25597D"/>
                    </a:solidFill>
                  </a:tcPr>
                </a:tc>
                <a:tc>
                  <a:txBody>
                    <a:bodyPr/>
                    <a:lstStyle/>
                    <a:p>
                      <a:pPr marL="0" marR="0" algn="ctr">
                        <a:lnSpc>
                          <a:spcPct val="115000"/>
                        </a:lnSpc>
                        <a:buNone/>
                      </a:pPr>
                      <a:r>
                        <a:rPr lang="en-US" sz="1400" b="1" kern="0">
                          <a:solidFill>
                            <a:srgbClr val="FFFFFF"/>
                          </a:solidFill>
                          <a:effectLst/>
                          <a:latin typeface="Times New Roman" panose="02020603050405020304" pitchFamily="18" charset="0"/>
                          <a:ea typeface="Times New Roman" panose="02020603050405020304" pitchFamily="18" charset="0"/>
                        </a:rPr>
                        <a:t>35 to 44</a:t>
                      </a:r>
                      <a:endParaRPr lang="en-US" sz="1400" kern="140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25597D"/>
                    </a:solidFill>
                  </a:tcPr>
                </a:tc>
                <a:tc>
                  <a:txBody>
                    <a:bodyPr/>
                    <a:lstStyle/>
                    <a:p>
                      <a:pPr marL="0" marR="0" algn="ctr">
                        <a:lnSpc>
                          <a:spcPct val="115000"/>
                        </a:lnSpc>
                        <a:buNone/>
                      </a:pPr>
                      <a:r>
                        <a:rPr lang="en-US" sz="1400" b="1" kern="0">
                          <a:solidFill>
                            <a:srgbClr val="FFFFFF"/>
                          </a:solidFill>
                          <a:effectLst/>
                          <a:latin typeface="Times New Roman" panose="02020603050405020304" pitchFamily="18" charset="0"/>
                          <a:ea typeface="Times New Roman" panose="02020603050405020304" pitchFamily="18" charset="0"/>
                        </a:rPr>
                        <a:t>45 to 54</a:t>
                      </a:r>
                      <a:endParaRPr lang="en-US" sz="1400" kern="140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25597D"/>
                    </a:solidFill>
                  </a:tcPr>
                </a:tc>
                <a:tc>
                  <a:txBody>
                    <a:bodyPr/>
                    <a:lstStyle/>
                    <a:p>
                      <a:pPr marL="0" marR="0" algn="ctr">
                        <a:lnSpc>
                          <a:spcPct val="115000"/>
                        </a:lnSpc>
                        <a:buNone/>
                      </a:pPr>
                      <a:r>
                        <a:rPr lang="en-US" sz="1400" b="1" kern="0">
                          <a:solidFill>
                            <a:srgbClr val="FFFFFF"/>
                          </a:solidFill>
                          <a:effectLst/>
                          <a:latin typeface="Times New Roman" panose="02020603050405020304" pitchFamily="18" charset="0"/>
                          <a:ea typeface="Times New Roman" panose="02020603050405020304" pitchFamily="18" charset="0"/>
                        </a:rPr>
                        <a:t>55 to 64</a:t>
                      </a:r>
                      <a:endParaRPr lang="en-US" sz="1400" kern="140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25597D"/>
                    </a:solidFill>
                  </a:tcPr>
                </a:tc>
                <a:tc>
                  <a:txBody>
                    <a:bodyPr/>
                    <a:lstStyle/>
                    <a:p>
                      <a:pPr marL="0" marR="0" algn="ctr">
                        <a:lnSpc>
                          <a:spcPct val="115000"/>
                        </a:lnSpc>
                        <a:buNone/>
                      </a:pPr>
                      <a:r>
                        <a:rPr lang="en-US" sz="1400" b="1" kern="0">
                          <a:solidFill>
                            <a:srgbClr val="FFFFFF"/>
                          </a:solidFill>
                          <a:effectLst/>
                          <a:latin typeface="Times New Roman" panose="02020603050405020304" pitchFamily="18" charset="0"/>
                          <a:ea typeface="Times New Roman" panose="02020603050405020304" pitchFamily="18" charset="0"/>
                        </a:rPr>
                        <a:t>65 to 74</a:t>
                      </a:r>
                      <a:endParaRPr lang="en-US" sz="1400" kern="140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25597D"/>
                    </a:solidFill>
                  </a:tcPr>
                </a:tc>
                <a:tc>
                  <a:txBody>
                    <a:bodyPr/>
                    <a:lstStyle/>
                    <a:p>
                      <a:pPr marL="0" marR="0" algn="ctr">
                        <a:lnSpc>
                          <a:spcPct val="115000"/>
                        </a:lnSpc>
                        <a:buNone/>
                      </a:pPr>
                      <a:r>
                        <a:rPr lang="en-US" sz="1400" b="1" kern="0">
                          <a:solidFill>
                            <a:srgbClr val="FFFFFF"/>
                          </a:solidFill>
                          <a:effectLst/>
                          <a:latin typeface="Times New Roman" panose="02020603050405020304" pitchFamily="18" charset="0"/>
                          <a:ea typeface="Times New Roman" panose="02020603050405020304" pitchFamily="18" charset="0"/>
                        </a:rPr>
                        <a:t>75+</a:t>
                      </a:r>
                      <a:endParaRPr lang="en-US" sz="1400" kern="140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25597D"/>
                    </a:solidFill>
                  </a:tcPr>
                </a:tc>
                <a:extLst>
                  <a:ext uri="{0D108BD9-81ED-4DB2-BD59-A6C34878D82A}">
                    <a16:rowId xmlns:a16="http://schemas.microsoft.com/office/drawing/2014/main" val="2495253519"/>
                  </a:ext>
                </a:extLst>
              </a:tr>
              <a:tr h="0">
                <a:tc rowSpan="2">
                  <a:txBody>
                    <a:bodyPr/>
                    <a:lstStyle/>
                    <a:p>
                      <a:pPr marL="0" marR="0" algn="ctr">
                        <a:lnSpc>
                          <a:spcPct val="115000"/>
                        </a:lnSpc>
                        <a:buNone/>
                      </a:pPr>
                      <a:r>
                        <a:rPr lang="en-US" sz="1400" kern="0">
                          <a:solidFill>
                            <a:srgbClr val="000000"/>
                          </a:solidFill>
                          <a:effectLst/>
                          <a:latin typeface="Times New Roman" panose="02020603050405020304" pitchFamily="18" charset="0"/>
                          <a:ea typeface="Times New Roman" panose="02020603050405020304" pitchFamily="18" charset="0"/>
                        </a:rPr>
                        <a:t>2020</a:t>
                      </a:r>
                      <a:endParaRPr lang="en-US" sz="1400" kern="140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r>
                        <a:rPr lang="en-US" sz="1400" kern="0">
                          <a:solidFill>
                            <a:srgbClr val="000000"/>
                          </a:solidFill>
                          <a:effectLst/>
                          <a:latin typeface="Times New Roman" panose="02020603050405020304" pitchFamily="18" charset="0"/>
                          <a:ea typeface="Times New Roman" panose="02020603050405020304" pitchFamily="18" charset="0"/>
                        </a:rPr>
                        <a:t>10,606</a:t>
                      </a:r>
                      <a:endParaRPr lang="en-US"/>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noFill/>
                  </a:tcPr>
                </a:tc>
                <a:tc>
                  <a:txBody>
                    <a:bodyPr/>
                    <a:lstStyle/>
                    <a:p>
                      <a:pPr algn="ctr"/>
                      <a:r>
                        <a:rPr lang="en-US" sz="1400" kern="0">
                          <a:solidFill>
                            <a:srgbClr val="000000"/>
                          </a:solidFill>
                          <a:effectLst/>
                          <a:latin typeface="Times New Roman" panose="02020603050405020304" pitchFamily="18" charset="0"/>
                          <a:ea typeface="Times New Roman" panose="02020603050405020304" pitchFamily="18" charset="0"/>
                        </a:rPr>
                        <a:t>29,826</a:t>
                      </a:r>
                      <a:endParaRPr lang="en-US"/>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noFill/>
                  </a:tcPr>
                </a:tc>
                <a:tc>
                  <a:txBody>
                    <a:bodyPr/>
                    <a:lstStyle/>
                    <a:p>
                      <a:pPr marL="0" marR="0" algn="ctr">
                        <a:lnSpc>
                          <a:spcPct val="115000"/>
                        </a:lnSpc>
                        <a:buNone/>
                      </a:pPr>
                      <a:r>
                        <a:rPr lang="en-US" sz="1400" kern="0">
                          <a:solidFill>
                            <a:srgbClr val="000000"/>
                          </a:solidFill>
                          <a:effectLst/>
                          <a:latin typeface="Times New Roman" panose="02020603050405020304" pitchFamily="18" charset="0"/>
                          <a:ea typeface="Times New Roman" panose="02020603050405020304" pitchFamily="18" charset="0"/>
                        </a:rPr>
                        <a:t>32,122</a:t>
                      </a:r>
                      <a:endParaRPr lang="en-US" sz="1400" kern="140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noFill/>
                  </a:tcPr>
                </a:tc>
                <a:tc>
                  <a:txBody>
                    <a:bodyPr/>
                    <a:lstStyle/>
                    <a:p>
                      <a:pPr marL="0" marR="0" algn="ctr">
                        <a:lnSpc>
                          <a:spcPct val="115000"/>
                        </a:lnSpc>
                        <a:buNone/>
                      </a:pPr>
                      <a:r>
                        <a:rPr lang="en-US" sz="1400" kern="0">
                          <a:solidFill>
                            <a:srgbClr val="000000"/>
                          </a:solidFill>
                          <a:effectLst/>
                          <a:latin typeface="Times New Roman" panose="02020603050405020304" pitchFamily="18" charset="0"/>
                          <a:ea typeface="Times New Roman" panose="02020603050405020304" pitchFamily="18" charset="0"/>
                        </a:rPr>
                        <a:t>36,471</a:t>
                      </a:r>
                      <a:endParaRPr lang="en-US" sz="1400" kern="140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noFill/>
                  </a:tcPr>
                </a:tc>
                <a:tc>
                  <a:txBody>
                    <a:bodyPr/>
                    <a:lstStyle/>
                    <a:p>
                      <a:pPr marL="0" marR="0" algn="ctr">
                        <a:lnSpc>
                          <a:spcPct val="115000"/>
                        </a:lnSpc>
                        <a:buNone/>
                      </a:pPr>
                      <a:r>
                        <a:rPr lang="en-US" sz="1400" kern="0">
                          <a:solidFill>
                            <a:srgbClr val="000000"/>
                          </a:solidFill>
                          <a:effectLst/>
                          <a:latin typeface="Times New Roman" panose="02020603050405020304" pitchFamily="18" charset="0"/>
                          <a:ea typeface="Times New Roman" panose="02020603050405020304" pitchFamily="18" charset="0"/>
                        </a:rPr>
                        <a:t>47,466</a:t>
                      </a:r>
                      <a:endParaRPr lang="en-US" sz="1400" kern="140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noFill/>
                  </a:tcPr>
                </a:tc>
                <a:tc>
                  <a:txBody>
                    <a:bodyPr/>
                    <a:lstStyle/>
                    <a:p>
                      <a:pPr marL="0" marR="0" algn="ctr">
                        <a:lnSpc>
                          <a:spcPct val="115000"/>
                        </a:lnSpc>
                        <a:buNone/>
                      </a:pPr>
                      <a:r>
                        <a:rPr lang="en-US" sz="1400" kern="0">
                          <a:solidFill>
                            <a:srgbClr val="000000"/>
                          </a:solidFill>
                          <a:effectLst/>
                          <a:latin typeface="Times New Roman" panose="02020603050405020304" pitchFamily="18" charset="0"/>
                          <a:ea typeface="Times New Roman" panose="02020603050405020304" pitchFamily="18" charset="0"/>
                        </a:rPr>
                        <a:t>40,537</a:t>
                      </a:r>
                      <a:endParaRPr lang="en-US" sz="1400" kern="140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noFill/>
                  </a:tcPr>
                </a:tc>
                <a:tc>
                  <a:txBody>
                    <a:bodyPr/>
                    <a:lstStyle/>
                    <a:p>
                      <a:pPr marL="0" marR="0" algn="ctr">
                        <a:lnSpc>
                          <a:spcPct val="115000"/>
                        </a:lnSpc>
                        <a:buNone/>
                      </a:pPr>
                      <a:r>
                        <a:rPr lang="en-US" sz="1400" kern="0">
                          <a:solidFill>
                            <a:srgbClr val="000000"/>
                          </a:solidFill>
                          <a:effectLst/>
                          <a:latin typeface="Times New Roman" panose="02020603050405020304" pitchFamily="18" charset="0"/>
                          <a:ea typeface="Times New Roman" panose="02020603050405020304" pitchFamily="18" charset="0"/>
                        </a:rPr>
                        <a:t>31,578</a:t>
                      </a:r>
                      <a:endParaRPr lang="en-US" sz="1400" kern="140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noFill/>
                  </a:tcPr>
                </a:tc>
                <a:extLst>
                  <a:ext uri="{0D108BD9-81ED-4DB2-BD59-A6C34878D82A}">
                    <a16:rowId xmlns:a16="http://schemas.microsoft.com/office/drawing/2014/main" val="2698536023"/>
                  </a:ext>
                </a:extLst>
              </a:tr>
              <a:tr h="0">
                <a:tc vMerge="1">
                  <a:txBody>
                    <a:bodyPr/>
                    <a:lstStyle/>
                    <a:p>
                      <a:endParaRPr lang="en-US"/>
                    </a:p>
                  </a:txBody>
                  <a:tcPr/>
                </a:tc>
                <a:tc>
                  <a:txBody>
                    <a:bodyPr/>
                    <a:lstStyle/>
                    <a:p>
                      <a:pPr algn="ctr"/>
                      <a:r>
                        <a:rPr lang="en-US" sz="1400" kern="0">
                          <a:solidFill>
                            <a:srgbClr val="000000"/>
                          </a:solidFill>
                          <a:effectLst/>
                          <a:latin typeface="Times New Roman" panose="02020603050405020304" pitchFamily="18" charset="0"/>
                          <a:ea typeface="Times New Roman" panose="02020603050405020304" pitchFamily="18" charset="0"/>
                        </a:rPr>
                        <a:t>(4.6%)</a:t>
                      </a:r>
                      <a:endParaRPr lang="en-US"/>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noFill/>
                  </a:tcPr>
                </a:tc>
                <a:tc>
                  <a:txBody>
                    <a:bodyPr/>
                    <a:lstStyle/>
                    <a:p>
                      <a:pPr algn="ctr"/>
                      <a:r>
                        <a:rPr lang="en-US" sz="1400" kern="0">
                          <a:solidFill>
                            <a:srgbClr val="000000"/>
                          </a:solidFill>
                          <a:effectLst/>
                          <a:latin typeface="Times New Roman" panose="02020603050405020304" pitchFamily="18" charset="0"/>
                          <a:ea typeface="Times New Roman" panose="02020603050405020304" pitchFamily="18" charset="0"/>
                        </a:rPr>
                        <a:t>(13.0%)</a:t>
                      </a:r>
                      <a:endParaRPr lang="en-US"/>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noFill/>
                  </a:tcPr>
                </a:tc>
                <a:tc>
                  <a:txBody>
                    <a:bodyPr/>
                    <a:lstStyle/>
                    <a:p>
                      <a:pPr marL="0" marR="0" algn="ctr">
                        <a:lnSpc>
                          <a:spcPct val="115000"/>
                        </a:lnSpc>
                        <a:buNone/>
                      </a:pPr>
                      <a:r>
                        <a:rPr lang="en-US" sz="1400" kern="0">
                          <a:solidFill>
                            <a:srgbClr val="000000"/>
                          </a:solidFill>
                          <a:effectLst/>
                          <a:latin typeface="Times New Roman" panose="02020603050405020304" pitchFamily="18" charset="0"/>
                          <a:ea typeface="Times New Roman" panose="02020603050405020304" pitchFamily="18" charset="0"/>
                        </a:rPr>
                        <a:t>(14.1%)</a:t>
                      </a:r>
                      <a:endParaRPr lang="en-US" sz="1400" kern="140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noFill/>
                  </a:tcPr>
                </a:tc>
                <a:tc>
                  <a:txBody>
                    <a:bodyPr/>
                    <a:lstStyle/>
                    <a:p>
                      <a:pPr marL="0" marR="0" algn="ctr">
                        <a:lnSpc>
                          <a:spcPct val="115000"/>
                        </a:lnSpc>
                        <a:buNone/>
                      </a:pPr>
                      <a:r>
                        <a:rPr lang="en-US" sz="1400" kern="0">
                          <a:solidFill>
                            <a:srgbClr val="000000"/>
                          </a:solidFill>
                          <a:effectLst/>
                          <a:latin typeface="Times New Roman" panose="02020603050405020304" pitchFamily="18" charset="0"/>
                          <a:ea typeface="Times New Roman" panose="02020603050405020304" pitchFamily="18" charset="0"/>
                        </a:rPr>
                        <a:t>(16.0%)</a:t>
                      </a:r>
                      <a:endParaRPr lang="en-US" sz="1400" kern="140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noFill/>
                  </a:tcPr>
                </a:tc>
                <a:tc>
                  <a:txBody>
                    <a:bodyPr/>
                    <a:lstStyle/>
                    <a:p>
                      <a:pPr marL="0" marR="0" algn="ctr">
                        <a:lnSpc>
                          <a:spcPct val="115000"/>
                        </a:lnSpc>
                        <a:buNone/>
                      </a:pPr>
                      <a:r>
                        <a:rPr lang="en-US" sz="1400" kern="0">
                          <a:solidFill>
                            <a:srgbClr val="000000"/>
                          </a:solidFill>
                          <a:effectLst/>
                          <a:latin typeface="Times New Roman" panose="02020603050405020304" pitchFamily="18" charset="0"/>
                          <a:ea typeface="Times New Roman" panose="02020603050405020304" pitchFamily="18" charset="0"/>
                        </a:rPr>
                        <a:t>(20.8%)</a:t>
                      </a:r>
                      <a:endParaRPr lang="en-US" sz="1400" kern="140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noFill/>
                  </a:tcPr>
                </a:tc>
                <a:tc>
                  <a:txBody>
                    <a:bodyPr/>
                    <a:lstStyle/>
                    <a:p>
                      <a:pPr marL="0" marR="0" algn="ctr">
                        <a:lnSpc>
                          <a:spcPct val="115000"/>
                        </a:lnSpc>
                        <a:buNone/>
                      </a:pPr>
                      <a:r>
                        <a:rPr lang="en-US" sz="1400" kern="0">
                          <a:solidFill>
                            <a:srgbClr val="000000"/>
                          </a:solidFill>
                          <a:effectLst/>
                          <a:latin typeface="Times New Roman" panose="02020603050405020304" pitchFamily="18" charset="0"/>
                          <a:ea typeface="Times New Roman" panose="02020603050405020304" pitchFamily="18" charset="0"/>
                        </a:rPr>
                        <a:t>(17.7%)</a:t>
                      </a:r>
                      <a:endParaRPr lang="en-US" sz="1400" kern="140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noFill/>
                  </a:tcPr>
                </a:tc>
                <a:tc>
                  <a:txBody>
                    <a:bodyPr/>
                    <a:lstStyle/>
                    <a:p>
                      <a:pPr marL="0" marR="0" algn="ctr">
                        <a:lnSpc>
                          <a:spcPct val="115000"/>
                        </a:lnSpc>
                        <a:buNone/>
                      </a:pPr>
                      <a:r>
                        <a:rPr lang="en-US" sz="1400" kern="0">
                          <a:solidFill>
                            <a:srgbClr val="000000"/>
                          </a:solidFill>
                          <a:effectLst/>
                          <a:latin typeface="Times New Roman" panose="02020603050405020304" pitchFamily="18" charset="0"/>
                          <a:ea typeface="Times New Roman" panose="02020603050405020304" pitchFamily="18" charset="0"/>
                        </a:rPr>
                        <a:t>(13.8%)</a:t>
                      </a:r>
                      <a:endParaRPr lang="en-US" sz="1400" kern="140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825429557"/>
                  </a:ext>
                </a:extLst>
              </a:tr>
              <a:tr h="0">
                <a:tc rowSpan="2">
                  <a:txBody>
                    <a:bodyPr/>
                    <a:lstStyle/>
                    <a:p>
                      <a:pPr marL="0" marR="0" algn="ctr">
                        <a:lnSpc>
                          <a:spcPct val="115000"/>
                        </a:lnSpc>
                        <a:buNone/>
                      </a:pPr>
                      <a:r>
                        <a:rPr lang="en-US" sz="1400" kern="0">
                          <a:solidFill>
                            <a:srgbClr val="000000"/>
                          </a:solidFill>
                          <a:effectLst/>
                          <a:latin typeface="Times New Roman" panose="02020603050405020304" pitchFamily="18" charset="0"/>
                          <a:ea typeface="Times New Roman" panose="02020603050405020304" pitchFamily="18" charset="0"/>
                        </a:rPr>
                        <a:t>2024</a:t>
                      </a:r>
                      <a:endParaRPr lang="en-US" sz="1400" kern="140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r>
                        <a:rPr lang="en-US" sz="1400" kern="0">
                          <a:solidFill>
                            <a:srgbClr val="000000"/>
                          </a:solidFill>
                          <a:effectLst/>
                          <a:latin typeface="Times New Roman" panose="02020603050405020304" pitchFamily="18" charset="0"/>
                          <a:ea typeface="Times New Roman" panose="02020603050405020304" pitchFamily="18" charset="0"/>
                        </a:rPr>
                        <a:t>10,338</a:t>
                      </a:r>
                      <a:endParaRPr lang="en-US"/>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noFill/>
                  </a:tcPr>
                </a:tc>
                <a:tc>
                  <a:txBody>
                    <a:bodyPr/>
                    <a:lstStyle/>
                    <a:p>
                      <a:pPr algn="ctr"/>
                      <a:r>
                        <a:rPr lang="en-US" sz="1400" kern="0">
                          <a:solidFill>
                            <a:srgbClr val="000000"/>
                          </a:solidFill>
                          <a:effectLst/>
                          <a:latin typeface="Times New Roman" panose="02020603050405020304" pitchFamily="18" charset="0"/>
                          <a:ea typeface="Times New Roman" panose="02020603050405020304" pitchFamily="18" charset="0"/>
                        </a:rPr>
                        <a:t>30,291</a:t>
                      </a:r>
                      <a:endParaRPr lang="en-US"/>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noFill/>
                  </a:tcPr>
                </a:tc>
                <a:tc>
                  <a:txBody>
                    <a:bodyPr/>
                    <a:lstStyle/>
                    <a:p>
                      <a:pPr marL="0" marR="0" algn="ctr">
                        <a:lnSpc>
                          <a:spcPct val="115000"/>
                        </a:lnSpc>
                        <a:buNone/>
                      </a:pPr>
                      <a:r>
                        <a:rPr lang="en-US" sz="1400" kern="0">
                          <a:solidFill>
                            <a:srgbClr val="000000"/>
                          </a:solidFill>
                          <a:effectLst/>
                          <a:latin typeface="Times New Roman" panose="02020603050405020304" pitchFamily="18" charset="0"/>
                          <a:ea typeface="Times New Roman" panose="02020603050405020304" pitchFamily="18" charset="0"/>
                        </a:rPr>
                        <a:t>33,429</a:t>
                      </a:r>
                      <a:endParaRPr lang="en-US" sz="1400" kern="140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noFill/>
                  </a:tcPr>
                </a:tc>
                <a:tc>
                  <a:txBody>
                    <a:bodyPr/>
                    <a:lstStyle/>
                    <a:p>
                      <a:pPr marL="0" marR="0" algn="ctr">
                        <a:lnSpc>
                          <a:spcPct val="115000"/>
                        </a:lnSpc>
                        <a:buNone/>
                      </a:pPr>
                      <a:r>
                        <a:rPr lang="en-US" sz="1400" kern="0">
                          <a:solidFill>
                            <a:srgbClr val="000000"/>
                          </a:solidFill>
                          <a:effectLst/>
                          <a:latin typeface="Times New Roman" panose="02020603050405020304" pitchFamily="18" charset="0"/>
                          <a:ea typeface="Times New Roman" panose="02020603050405020304" pitchFamily="18" charset="0"/>
                        </a:rPr>
                        <a:t>34,838</a:t>
                      </a:r>
                      <a:endParaRPr lang="en-US" sz="1400" kern="140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noFill/>
                  </a:tcPr>
                </a:tc>
                <a:tc>
                  <a:txBody>
                    <a:bodyPr/>
                    <a:lstStyle/>
                    <a:p>
                      <a:pPr marL="0" marR="0" algn="ctr">
                        <a:lnSpc>
                          <a:spcPct val="115000"/>
                        </a:lnSpc>
                        <a:buNone/>
                      </a:pPr>
                      <a:r>
                        <a:rPr lang="en-US" sz="1400" kern="0">
                          <a:solidFill>
                            <a:srgbClr val="000000"/>
                          </a:solidFill>
                          <a:effectLst/>
                          <a:latin typeface="Times New Roman" panose="02020603050405020304" pitchFamily="18" charset="0"/>
                          <a:ea typeface="Times New Roman" panose="02020603050405020304" pitchFamily="18" charset="0"/>
                        </a:rPr>
                        <a:t>43,721</a:t>
                      </a:r>
                      <a:endParaRPr lang="en-US" sz="1400" kern="140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noFill/>
                  </a:tcPr>
                </a:tc>
                <a:tc>
                  <a:txBody>
                    <a:bodyPr/>
                    <a:lstStyle/>
                    <a:p>
                      <a:pPr marL="0" marR="0" algn="ctr">
                        <a:lnSpc>
                          <a:spcPct val="115000"/>
                        </a:lnSpc>
                        <a:buNone/>
                      </a:pPr>
                      <a:r>
                        <a:rPr lang="en-US" sz="1400" kern="0">
                          <a:solidFill>
                            <a:srgbClr val="000000"/>
                          </a:solidFill>
                          <a:effectLst/>
                          <a:latin typeface="Times New Roman" panose="02020603050405020304" pitchFamily="18" charset="0"/>
                          <a:ea typeface="Times New Roman" panose="02020603050405020304" pitchFamily="18" charset="0"/>
                        </a:rPr>
                        <a:t>42,595</a:t>
                      </a:r>
                      <a:endParaRPr lang="en-US" sz="1400" kern="140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noFill/>
                  </a:tcPr>
                </a:tc>
                <a:tc>
                  <a:txBody>
                    <a:bodyPr/>
                    <a:lstStyle/>
                    <a:p>
                      <a:pPr marL="0" marR="0" algn="ctr">
                        <a:lnSpc>
                          <a:spcPct val="115000"/>
                        </a:lnSpc>
                        <a:buNone/>
                      </a:pPr>
                      <a:r>
                        <a:rPr lang="en-US" sz="1400" kern="0">
                          <a:solidFill>
                            <a:srgbClr val="000000"/>
                          </a:solidFill>
                          <a:effectLst/>
                          <a:latin typeface="Times New Roman" panose="02020603050405020304" pitchFamily="18" charset="0"/>
                          <a:ea typeface="Times New Roman" panose="02020603050405020304" pitchFamily="18" charset="0"/>
                        </a:rPr>
                        <a:t>34,650</a:t>
                      </a:r>
                      <a:endParaRPr lang="en-US" sz="1400" kern="140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noFill/>
                  </a:tcPr>
                </a:tc>
                <a:extLst>
                  <a:ext uri="{0D108BD9-81ED-4DB2-BD59-A6C34878D82A}">
                    <a16:rowId xmlns:a16="http://schemas.microsoft.com/office/drawing/2014/main" val="2670780238"/>
                  </a:ext>
                </a:extLst>
              </a:tr>
              <a:tr h="0">
                <a:tc vMerge="1">
                  <a:txBody>
                    <a:bodyPr/>
                    <a:lstStyle/>
                    <a:p>
                      <a:endParaRPr lang="en-US"/>
                    </a:p>
                  </a:txBody>
                  <a:tcPr/>
                </a:tc>
                <a:tc>
                  <a:txBody>
                    <a:bodyPr/>
                    <a:lstStyle/>
                    <a:p>
                      <a:pPr algn="ctr"/>
                      <a:r>
                        <a:rPr lang="en-US" sz="1400" kern="0">
                          <a:solidFill>
                            <a:srgbClr val="000000"/>
                          </a:solidFill>
                          <a:effectLst/>
                          <a:latin typeface="Times New Roman" panose="02020603050405020304" pitchFamily="18" charset="0"/>
                          <a:ea typeface="Times New Roman" panose="02020603050405020304" pitchFamily="18" charset="0"/>
                        </a:rPr>
                        <a:t>(4.5%)</a:t>
                      </a:r>
                      <a:endParaRPr lang="en-US"/>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noFill/>
                  </a:tcPr>
                </a:tc>
                <a:tc>
                  <a:txBody>
                    <a:bodyPr/>
                    <a:lstStyle/>
                    <a:p>
                      <a:pPr algn="ctr"/>
                      <a:r>
                        <a:rPr lang="en-US" sz="1400" kern="0">
                          <a:solidFill>
                            <a:srgbClr val="000000"/>
                          </a:solidFill>
                          <a:effectLst/>
                          <a:latin typeface="Times New Roman" panose="02020603050405020304" pitchFamily="18" charset="0"/>
                          <a:ea typeface="Times New Roman" panose="02020603050405020304" pitchFamily="18" charset="0"/>
                        </a:rPr>
                        <a:t>(13.2%)</a:t>
                      </a:r>
                      <a:endParaRPr lang="en-US"/>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noFill/>
                  </a:tcPr>
                </a:tc>
                <a:tc>
                  <a:txBody>
                    <a:bodyPr/>
                    <a:lstStyle/>
                    <a:p>
                      <a:pPr marL="0" marR="0" algn="ctr">
                        <a:lnSpc>
                          <a:spcPct val="115000"/>
                        </a:lnSpc>
                        <a:buNone/>
                      </a:pPr>
                      <a:r>
                        <a:rPr lang="en-US" sz="1400" kern="0">
                          <a:solidFill>
                            <a:srgbClr val="000000"/>
                          </a:solidFill>
                          <a:effectLst/>
                          <a:latin typeface="Times New Roman" panose="02020603050405020304" pitchFamily="18" charset="0"/>
                          <a:ea typeface="Times New Roman" panose="02020603050405020304" pitchFamily="18" charset="0"/>
                        </a:rPr>
                        <a:t>(14.5%)</a:t>
                      </a:r>
                      <a:endParaRPr lang="en-US" sz="1400" kern="140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noFill/>
                  </a:tcPr>
                </a:tc>
                <a:tc>
                  <a:txBody>
                    <a:bodyPr/>
                    <a:lstStyle/>
                    <a:p>
                      <a:pPr marL="0" marR="0" algn="ctr">
                        <a:lnSpc>
                          <a:spcPct val="115000"/>
                        </a:lnSpc>
                        <a:buNone/>
                      </a:pPr>
                      <a:r>
                        <a:rPr lang="en-US" sz="1400" kern="0">
                          <a:solidFill>
                            <a:srgbClr val="000000"/>
                          </a:solidFill>
                          <a:effectLst/>
                          <a:latin typeface="Times New Roman" panose="02020603050405020304" pitchFamily="18" charset="0"/>
                          <a:ea typeface="Times New Roman" panose="02020603050405020304" pitchFamily="18" charset="0"/>
                        </a:rPr>
                        <a:t>(15.2%)</a:t>
                      </a:r>
                      <a:endParaRPr lang="en-US" sz="1400" kern="140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noFill/>
                  </a:tcPr>
                </a:tc>
                <a:tc>
                  <a:txBody>
                    <a:bodyPr/>
                    <a:lstStyle/>
                    <a:p>
                      <a:pPr marL="0" marR="0" algn="ctr">
                        <a:lnSpc>
                          <a:spcPct val="115000"/>
                        </a:lnSpc>
                        <a:buNone/>
                      </a:pPr>
                      <a:r>
                        <a:rPr lang="en-US" sz="1400" kern="0">
                          <a:solidFill>
                            <a:srgbClr val="000000"/>
                          </a:solidFill>
                          <a:effectLst/>
                          <a:latin typeface="Times New Roman" panose="02020603050405020304" pitchFamily="18" charset="0"/>
                          <a:ea typeface="Times New Roman" panose="02020603050405020304" pitchFamily="18" charset="0"/>
                        </a:rPr>
                        <a:t>(19.0%)</a:t>
                      </a:r>
                      <a:endParaRPr lang="en-US" sz="1400" kern="140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noFill/>
                  </a:tcPr>
                </a:tc>
                <a:tc>
                  <a:txBody>
                    <a:bodyPr/>
                    <a:lstStyle/>
                    <a:p>
                      <a:pPr marL="0" marR="0" algn="ctr">
                        <a:lnSpc>
                          <a:spcPct val="115000"/>
                        </a:lnSpc>
                        <a:buNone/>
                      </a:pPr>
                      <a:r>
                        <a:rPr lang="en-US" sz="1400" kern="0">
                          <a:solidFill>
                            <a:srgbClr val="000000"/>
                          </a:solidFill>
                          <a:effectLst/>
                          <a:latin typeface="Times New Roman" panose="02020603050405020304" pitchFamily="18" charset="0"/>
                          <a:ea typeface="Times New Roman" panose="02020603050405020304" pitchFamily="18" charset="0"/>
                        </a:rPr>
                        <a:t>(18.5%)</a:t>
                      </a:r>
                      <a:endParaRPr lang="en-US" sz="1400" kern="140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noFill/>
                  </a:tcPr>
                </a:tc>
                <a:tc>
                  <a:txBody>
                    <a:bodyPr/>
                    <a:lstStyle/>
                    <a:p>
                      <a:pPr marL="0" marR="0" algn="ctr">
                        <a:lnSpc>
                          <a:spcPct val="115000"/>
                        </a:lnSpc>
                        <a:buNone/>
                      </a:pPr>
                      <a:r>
                        <a:rPr lang="en-US" sz="1400" kern="0">
                          <a:solidFill>
                            <a:srgbClr val="000000"/>
                          </a:solidFill>
                          <a:effectLst/>
                          <a:latin typeface="Times New Roman" panose="02020603050405020304" pitchFamily="18" charset="0"/>
                          <a:ea typeface="Times New Roman" panose="02020603050405020304" pitchFamily="18" charset="0"/>
                        </a:rPr>
                        <a:t>(15.1%)</a:t>
                      </a:r>
                      <a:endParaRPr lang="en-US" sz="1400" kern="140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698659781"/>
                  </a:ext>
                </a:extLst>
              </a:tr>
              <a:tr h="0">
                <a:tc rowSpan="2">
                  <a:txBody>
                    <a:bodyPr/>
                    <a:lstStyle/>
                    <a:p>
                      <a:pPr marL="0" marR="0" algn="ctr">
                        <a:lnSpc>
                          <a:spcPct val="115000"/>
                        </a:lnSpc>
                        <a:buNone/>
                      </a:pPr>
                      <a:r>
                        <a:rPr lang="en-US" sz="1400" kern="0" dirty="0">
                          <a:solidFill>
                            <a:srgbClr val="000000"/>
                          </a:solidFill>
                          <a:effectLst/>
                          <a:latin typeface="Times New Roman" panose="02020603050405020304" pitchFamily="18" charset="0"/>
                          <a:ea typeface="Times New Roman" panose="02020603050405020304" pitchFamily="18" charset="0"/>
                        </a:rPr>
                        <a:t>2029</a:t>
                      </a:r>
                      <a:endParaRPr lang="en-US" sz="1400" kern="1400" dirty="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r>
                        <a:rPr lang="en-US" sz="1400" kern="0">
                          <a:solidFill>
                            <a:srgbClr val="000000"/>
                          </a:solidFill>
                          <a:effectLst/>
                          <a:latin typeface="Times New Roman" panose="02020603050405020304" pitchFamily="18" charset="0"/>
                          <a:ea typeface="Times New Roman" panose="02020603050405020304" pitchFamily="18" charset="0"/>
                        </a:rPr>
                        <a:t>9,664</a:t>
                      </a:r>
                      <a:endParaRPr lang="en-US"/>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noFill/>
                  </a:tcPr>
                </a:tc>
                <a:tc>
                  <a:txBody>
                    <a:bodyPr/>
                    <a:lstStyle/>
                    <a:p>
                      <a:pPr algn="ctr"/>
                      <a:r>
                        <a:rPr lang="en-US" sz="1400" kern="0">
                          <a:solidFill>
                            <a:srgbClr val="000000"/>
                          </a:solidFill>
                          <a:effectLst/>
                          <a:latin typeface="Times New Roman" panose="02020603050405020304" pitchFamily="18" charset="0"/>
                          <a:ea typeface="Times New Roman" panose="02020603050405020304" pitchFamily="18" charset="0"/>
                        </a:rPr>
                        <a:t>30,282</a:t>
                      </a:r>
                      <a:endParaRPr lang="en-US"/>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noFill/>
                  </a:tcPr>
                </a:tc>
                <a:tc>
                  <a:txBody>
                    <a:bodyPr/>
                    <a:lstStyle/>
                    <a:p>
                      <a:pPr marL="0" marR="0" algn="ctr">
                        <a:lnSpc>
                          <a:spcPct val="115000"/>
                        </a:lnSpc>
                        <a:buNone/>
                      </a:pPr>
                      <a:r>
                        <a:rPr lang="en-US" sz="1400" kern="0">
                          <a:solidFill>
                            <a:srgbClr val="000000"/>
                          </a:solidFill>
                          <a:effectLst/>
                          <a:latin typeface="Times New Roman" panose="02020603050405020304" pitchFamily="18" charset="0"/>
                          <a:ea typeface="Times New Roman" panose="02020603050405020304" pitchFamily="18" charset="0"/>
                        </a:rPr>
                        <a:t>34,229</a:t>
                      </a:r>
                      <a:endParaRPr lang="en-US" sz="1400" kern="140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noFill/>
                  </a:tcPr>
                </a:tc>
                <a:tc>
                  <a:txBody>
                    <a:bodyPr/>
                    <a:lstStyle/>
                    <a:p>
                      <a:pPr marL="0" marR="0" algn="ctr">
                        <a:lnSpc>
                          <a:spcPct val="115000"/>
                        </a:lnSpc>
                        <a:buNone/>
                      </a:pPr>
                      <a:r>
                        <a:rPr lang="en-US" sz="1400" kern="0">
                          <a:solidFill>
                            <a:srgbClr val="000000"/>
                          </a:solidFill>
                          <a:effectLst/>
                          <a:latin typeface="Times New Roman" panose="02020603050405020304" pitchFamily="18" charset="0"/>
                          <a:ea typeface="Times New Roman" panose="02020603050405020304" pitchFamily="18" charset="0"/>
                        </a:rPr>
                        <a:t>34,454</a:t>
                      </a:r>
                      <a:endParaRPr lang="en-US" sz="1400" kern="140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noFill/>
                  </a:tcPr>
                </a:tc>
                <a:tc>
                  <a:txBody>
                    <a:bodyPr/>
                    <a:lstStyle/>
                    <a:p>
                      <a:pPr marL="0" marR="0" algn="ctr">
                        <a:lnSpc>
                          <a:spcPct val="115000"/>
                        </a:lnSpc>
                        <a:buNone/>
                      </a:pPr>
                      <a:r>
                        <a:rPr lang="en-US" sz="1400" kern="0">
                          <a:solidFill>
                            <a:srgbClr val="000000"/>
                          </a:solidFill>
                          <a:effectLst/>
                          <a:latin typeface="Times New Roman" panose="02020603050405020304" pitchFamily="18" charset="0"/>
                          <a:ea typeface="Times New Roman" panose="02020603050405020304" pitchFamily="18" charset="0"/>
                        </a:rPr>
                        <a:t>38,723</a:t>
                      </a:r>
                      <a:endParaRPr lang="en-US" sz="1400" kern="140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noFill/>
                  </a:tcPr>
                </a:tc>
                <a:tc>
                  <a:txBody>
                    <a:bodyPr/>
                    <a:lstStyle/>
                    <a:p>
                      <a:pPr marL="0" marR="0" algn="ctr">
                        <a:lnSpc>
                          <a:spcPct val="115000"/>
                        </a:lnSpc>
                        <a:buNone/>
                      </a:pPr>
                      <a:r>
                        <a:rPr lang="en-US" sz="1400" kern="0">
                          <a:solidFill>
                            <a:srgbClr val="000000"/>
                          </a:solidFill>
                          <a:effectLst/>
                          <a:latin typeface="Times New Roman" panose="02020603050405020304" pitchFamily="18" charset="0"/>
                          <a:ea typeface="Times New Roman" panose="02020603050405020304" pitchFamily="18" charset="0"/>
                        </a:rPr>
                        <a:t>44,045</a:t>
                      </a:r>
                      <a:endParaRPr lang="en-US" sz="1400" kern="140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noFill/>
                  </a:tcPr>
                </a:tc>
                <a:tc>
                  <a:txBody>
                    <a:bodyPr/>
                    <a:lstStyle/>
                    <a:p>
                      <a:pPr marL="0" marR="0" algn="ctr">
                        <a:lnSpc>
                          <a:spcPct val="115000"/>
                        </a:lnSpc>
                        <a:buNone/>
                      </a:pPr>
                      <a:r>
                        <a:rPr lang="en-US" sz="1400" kern="0">
                          <a:solidFill>
                            <a:srgbClr val="000000"/>
                          </a:solidFill>
                          <a:effectLst/>
                          <a:latin typeface="Times New Roman" panose="02020603050405020304" pitchFamily="18" charset="0"/>
                          <a:ea typeface="Times New Roman" panose="02020603050405020304" pitchFamily="18" charset="0"/>
                        </a:rPr>
                        <a:t>40,543</a:t>
                      </a:r>
                      <a:endParaRPr lang="en-US" sz="1400" kern="140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noFill/>
                  </a:tcPr>
                </a:tc>
                <a:extLst>
                  <a:ext uri="{0D108BD9-81ED-4DB2-BD59-A6C34878D82A}">
                    <a16:rowId xmlns:a16="http://schemas.microsoft.com/office/drawing/2014/main" val="1174404370"/>
                  </a:ext>
                </a:extLst>
              </a:tr>
              <a:tr h="0">
                <a:tc vMerge="1">
                  <a:txBody>
                    <a:bodyPr/>
                    <a:lstStyle/>
                    <a:p>
                      <a:endParaRPr lang="en-US"/>
                    </a:p>
                  </a:txBody>
                  <a:tcPr/>
                </a:tc>
                <a:tc>
                  <a:txBody>
                    <a:bodyPr/>
                    <a:lstStyle/>
                    <a:p>
                      <a:pPr algn="ctr"/>
                      <a:r>
                        <a:rPr lang="en-US" sz="1400" kern="0">
                          <a:solidFill>
                            <a:srgbClr val="000000"/>
                          </a:solidFill>
                          <a:effectLst/>
                          <a:latin typeface="Times New Roman" panose="02020603050405020304" pitchFamily="18" charset="0"/>
                          <a:ea typeface="Times New Roman" panose="02020603050405020304" pitchFamily="18" charset="0"/>
                        </a:rPr>
                        <a:t>(4.2%)</a:t>
                      </a:r>
                      <a:endParaRPr lang="en-US"/>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noFill/>
                  </a:tcPr>
                </a:tc>
                <a:tc>
                  <a:txBody>
                    <a:bodyPr/>
                    <a:lstStyle/>
                    <a:p>
                      <a:pPr algn="ctr"/>
                      <a:r>
                        <a:rPr lang="en-US" sz="1400" kern="0">
                          <a:solidFill>
                            <a:srgbClr val="000000"/>
                          </a:solidFill>
                          <a:effectLst/>
                          <a:latin typeface="Times New Roman" panose="02020603050405020304" pitchFamily="18" charset="0"/>
                          <a:ea typeface="Times New Roman" panose="02020603050405020304" pitchFamily="18" charset="0"/>
                        </a:rPr>
                        <a:t>(13.1%)</a:t>
                      </a:r>
                      <a:endParaRPr lang="en-US"/>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noFill/>
                  </a:tcPr>
                </a:tc>
                <a:tc>
                  <a:txBody>
                    <a:bodyPr/>
                    <a:lstStyle/>
                    <a:p>
                      <a:pPr marL="0" marR="0" algn="ctr">
                        <a:lnSpc>
                          <a:spcPct val="115000"/>
                        </a:lnSpc>
                        <a:buNone/>
                      </a:pPr>
                      <a:r>
                        <a:rPr lang="en-US" sz="1400" kern="0">
                          <a:solidFill>
                            <a:srgbClr val="000000"/>
                          </a:solidFill>
                          <a:effectLst/>
                          <a:latin typeface="Times New Roman" panose="02020603050405020304" pitchFamily="18" charset="0"/>
                          <a:ea typeface="Times New Roman" panose="02020603050405020304" pitchFamily="18" charset="0"/>
                        </a:rPr>
                        <a:t>(14.8%)</a:t>
                      </a:r>
                      <a:endParaRPr lang="en-US" sz="1400" kern="140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noFill/>
                  </a:tcPr>
                </a:tc>
                <a:tc>
                  <a:txBody>
                    <a:bodyPr/>
                    <a:lstStyle/>
                    <a:p>
                      <a:pPr marL="0" marR="0" algn="ctr">
                        <a:lnSpc>
                          <a:spcPct val="115000"/>
                        </a:lnSpc>
                        <a:buNone/>
                      </a:pPr>
                      <a:r>
                        <a:rPr lang="en-US" sz="1400" kern="0">
                          <a:solidFill>
                            <a:srgbClr val="000000"/>
                          </a:solidFill>
                          <a:effectLst/>
                          <a:latin typeface="Times New Roman" panose="02020603050405020304" pitchFamily="18" charset="0"/>
                          <a:ea typeface="Times New Roman" panose="02020603050405020304" pitchFamily="18" charset="0"/>
                        </a:rPr>
                        <a:t>(14.9%)</a:t>
                      </a:r>
                      <a:endParaRPr lang="en-US" sz="1400" kern="140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noFill/>
                  </a:tcPr>
                </a:tc>
                <a:tc>
                  <a:txBody>
                    <a:bodyPr/>
                    <a:lstStyle/>
                    <a:p>
                      <a:pPr marL="0" marR="0" algn="ctr">
                        <a:lnSpc>
                          <a:spcPct val="115000"/>
                        </a:lnSpc>
                        <a:buNone/>
                      </a:pPr>
                      <a:r>
                        <a:rPr lang="en-US" sz="1400" kern="0">
                          <a:solidFill>
                            <a:srgbClr val="000000"/>
                          </a:solidFill>
                          <a:effectLst/>
                          <a:latin typeface="Times New Roman" panose="02020603050405020304" pitchFamily="18" charset="0"/>
                          <a:ea typeface="Times New Roman" panose="02020603050405020304" pitchFamily="18" charset="0"/>
                        </a:rPr>
                        <a:t>(16.7%)</a:t>
                      </a:r>
                      <a:endParaRPr lang="en-US" sz="1400" kern="140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noFill/>
                  </a:tcPr>
                </a:tc>
                <a:tc>
                  <a:txBody>
                    <a:bodyPr/>
                    <a:lstStyle/>
                    <a:p>
                      <a:pPr marL="0" marR="0" algn="ctr">
                        <a:lnSpc>
                          <a:spcPct val="115000"/>
                        </a:lnSpc>
                        <a:buNone/>
                      </a:pPr>
                      <a:r>
                        <a:rPr lang="en-US" sz="1400" kern="0">
                          <a:solidFill>
                            <a:srgbClr val="000000"/>
                          </a:solidFill>
                          <a:effectLst/>
                          <a:latin typeface="Times New Roman" panose="02020603050405020304" pitchFamily="18" charset="0"/>
                          <a:ea typeface="Times New Roman" panose="02020603050405020304" pitchFamily="18" charset="0"/>
                        </a:rPr>
                        <a:t>(19.0%)</a:t>
                      </a:r>
                      <a:endParaRPr lang="en-US" sz="1400" kern="140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noFill/>
                  </a:tcPr>
                </a:tc>
                <a:tc>
                  <a:txBody>
                    <a:bodyPr/>
                    <a:lstStyle/>
                    <a:p>
                      <a:pPr marL="0" marR="0" algn="ctr">
                        <a:lnSpc>
                          <a:spcPct val="115000"/>
                        </a:lnSpc>
                        <a:buNone/>
                      </a:pPr>
                      <a:r>
                        <a:rPr lang="en-US" sz="1400" kern="0">
                          <a:solidFill>
                            <a:srgbClr val="000000"/>
                          </a:solidFill>
                          <a:effectLst/>
                          <a:latin typeface="Times New Roman" panose="02020603050405020304" pitchFamily="18" charset="0"/>
                          <a:ea typeface="Times New Roman" panose="02020603050405020304" pitchFamily="18" charset="0"/>
                        </a:rPr>
                        <a:t>(17.5%)</a:t>
                      </a:r>
                      <a:endParaRPr lang="en-US" sz="1400" kern="140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656632545"/>
                  </a:ext>
                </a:extLst>
              </a:tr>
              <a:tr h="0">
                <a:tc rowSpan="2">
                  <a:txBody>
                    <a:bodyPr/>
                    <a:lstStyle/>
                    <a:p>
                      <a:pPr marL="0" marR="0" algn="ctr">
                        <a:lnSpc>
                          <a:spcPct val="115000"/>
                        </a:lnSpc>
                        <a:buNone/>
                      </a:pPr>
                      <a:r>
                        <a:rPr lang="en-US" sz="1400" kern="0">
                          <a:solidFill>
                            <a:srgbClr val="000000"/>
                          </a:solidFill>
                          <a:effectLst/>
                          <a:latin typeface="Times New Roman" panose="02020603050405020304" pitchFamily="18" charset="0"/>
                          <a:ea typeface="Times New Roman" panose="02020603050405020304" pitchFamily="18" charset="0"/>
                        </a:rPr>
                        <a:t>Change 2024-2029</a:t>
                      </a:r>
                      <a:endParaRPr lang="en-US" sz="1400" kern="140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r>
                        <a:rPr lang="en-US" sz="1400" b="1" kern="0" dirty="0">
                          <a:solidFill>
                            <a:srgbClr val="FF0000"/>
                          </a:solidFill>
                          <a:effectLst/>
                          <a:latin typeface="Times New Roman" panose="02020603050405020304" pitchFamily="18" charset="0"/>
                          <a:ea typeface="Times New Roman" panose="02020603050405020304" pitchFamily="18" charset="0"/>
                        </a:rPr>
                        <a:t>-674</a:t>
                      </a:r>
                      <a:endParaRPr lang="en-US" dirty="0"/>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noFill/>
                  </a:tcPr>
                </a:tc>
                <a:tc>
                  <a:txBody>
                    <a:bodyPr/>
                    <a:lstStyle/>
                    <a:p>
                      <a:pPr algn="ctr"/>
                      <a:r>
                        <a:rPr lang="en-US" sz="1400" b="1" kern="0" dirty="0">
                          <a:solidFill>
                            <a:srgbClr val="FF0000"/>
                          </a:solidFill>
                          <a:effectLst/>
                          <a:latin typeface="Times New Roman" panose="02020603050405020304" pitchFamily="18" charset="0"/>
                          <a:ea typeface="Times New Roman" panose="02020603050405020304" pitchFamily="18" charset="0"/>
                        </a:rPr>
                        <a:t>-9</a:t>
                      </a:r>
                      <a:endParaRPr lang="en-US" dirty="0"/>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noFill/>
                  </a:tcPr>
                </a:tc>
                <a:tc>
                  <a:txBody>
                    <a:bodyPr/>
                    <a:lstStyle/>
                    <a:p>
                      <a:pPr marL="0" marR="0" algn="ctr">
                        <a:lnSpc>
                          <a:spcPct val="115000"/>
                        </a:lnSpc>
                        <a:buNone/>
                      </a:pPr>
                      <a:r>
                        <a:rPr lang="en-US" sz="1400" b="1" kern="0" dirty="0">
                          <a:solidFill>
                            <a:srgbClr val="00B050"/>
                          </a:solidFill>
                          <a:effectLst/>
                          <a:latin typeface="Times New Roman" panose="02020603050405020304" pitchFamily="18" charset="0"/>
                          <a:ea typeface="Times New Roman" panose="02020603050405020304" pitchFamily="18" charset="0"/>
                        </a:rPr>
                        <a:t>800</a:t>
                      </a:r>
                      <a:endParaRPr lang="en-US" sz="1400" kern="1400" dirty="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noFill/>
                  </a:tcPr>
                </a:tc>
                <a:tc>
                  <a:txBody>
                    <a:bodyPr/>
                    <a:lstStyle/>
                    <a:p>
                      <a:pPr marL="0" marR="0" algn="ctr">
                        <a:lnSpc>
                          <a:spcPct val="115000"/>
                        </a:lnSpc>
                        <a:buNone/>
                      </a:pPr>
                      <a:r>
                        <a:rPr lang="en-US" sz="1400" b="1" kern="0" dirty="0">
                          <a:solidFill>
                            <a:srgbClr val="FF0000"/>
                          </a:solidFill>
                          <a:effectLst/>
                          <a:latin typeface="Times New Roman" panose="02020603050405020304" pitchFamily="18" charset="0"/>
                          <a:ea typeface="Times New Roman" panose="02020603050405020304" pitchFamily="18" charset="0"/>
                        </a:rPr>
                        <a:t>-384</a:t>
                      </a:r>
                      <a:endParaRPr lang="en-US" sz="1400" kern="1400" dirty="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noFill/>
                  </a:tcPr>
                </a:tc>
                <a:tc>
                  <a:txBody>
                    <a:bodyPr/>
                    <a:lstStyle/>
                    <a:p>
                      <a:pPr marL="0" marR="0" algn="ctr">
                        <a:lnSpc>
                          <a:spcPct val="115000"/>
                        </a:lnSpc>
                        <a:buNone/>
                      </a:pPr>
                      <a:r>
                        <a:rPr lang="en-US" sz="1400" b="1" kern="0" dirty="0">
                          <a:solidFill>
                            <a:srgbClr val="FF0000"/>
                          </a:solidFill>
                          <a:effectLst/>
                          <a:latin typeface="Times New Roman" panose="02020603050405020304" pitchFamily="18" charset="0"/>
                          <a:ea typeface="Times New Roman" panose="02020603050405020304" pitchFamily="18" charset="0"/>
                        </a:rPr>
                        <a:t>-4,998</a:t>
                      </a:r>
                      <a:endParaRPr lang="en-US" sz="1400" kern="1400" dirty="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noFill/>
                  </a:tcPr>
                </a:tc>
                <a:tc>
                  <a:txBody>
                    <a:bodyPr/>
                    <a:lstStyle/>
                    <a:p>
                      <a:pPr marL="0" marR="0" algn="ctr">
                        <a:lnSpc>
                          <a:spcPct val="115000"/>
                        </a:lnSpc>
                        <a:buNone/>
                      </a:pPr>
                      <a:r>
                        <a:rPr lang="en-US" sz="1400" b="1" kern="0" dirty="0">
                          <a:solidFill>
                            <a:srgbClr val="00B050"/>
                          </a:solidFill>
                          <a:effectLst/>
                          <a:latin typeface="Times New Roman" panose="02020603050405020304" pitchFamily="18" charset="0"/>
                          <a:ea typeface="Times New Roman" panose="02020603050405020304" pitchFamily="18" charset="0"/>
                        </a:rPr>
                        <a:t>1,450</a:t>
                      </a:r>
                      <a:endParaRPr lang="en-US" sz="1400" kern="1400" dirty="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noFill/>
                  </a:tcPr>
                </a:tc>
                <a:tc>
                  <a:txBody>
                    <a:bodyPr/>
                    <a:lstStyle/>
                    <a:p>
                      <a:pPr marL="0" marR="0" algn="ctr">
                        <a:lnSpc>
                          <a:spcPct val="115000"/>
                        </a:lnSpc>
                        <a:buNone/>
                      </a:pPr>
                      <a:r>
                        <a:rPr lang="en-US" sz="1400" b="1" kern="0" dirty="0">
                          <a:solidFill>
                            <a:srgbClr val="00B050"/>
                          </a:solidFill>
                          <a:effectLst/>
                          <a:latin typeface="Times New Roman" panose="02020603050405020304" pitchFamily="18" charset="0"/>
                          <a:ea typeface="Times New Roman" panose="02020603050405020304" pitchFamily="18" charset="0"/>
                        </a:rPr>
                        <a:t>5,893</a:t>
                      </a:r>
                      <a:endParaRPr lang="en-US" sz="1400" kern="1400" dirty="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noFill/>
                  </a:tcPr>
                </a:tc>
                <a:extLst>
                  <a:ext uri="{0D108BD9-81ED-4DB2-BD59-A6C34878D82A}">
                    <a16:rowId xmlns:a16="http://schemas.microsoft.com/office/drawing/2014/main" val="4101397473"/>
                  </a:ext>
                </a:extLst>
              </a:tr>
              <a:tr h="50800">
                <a:tc vMerge="1">
                  <a:txBody>
                    <a:bodyPr/>
                    <a:lstStyle/>
                    <a:p>
                      <a:endParaRPr lang="en-US"/>
                    </a:p>
                  </a:txBody>
                  <a:tcPr/>
                </a:tc>
                <a:tc>
                  <a:txBody>
                    <a:bodyPr/>
                    <a:lstStyle/>
                    <a:p>
                      <a:pPr algn="ctr"/>
                      <a:r>
                        <a:rPr lang="en-US" sz="1400" b="1" kern="0" dirty="0">
                          <a:solidFill>
                            <a:srgbClr val="FF0000"/>
                          </a:solidFill>
                          <a:effectLst/>
                          <a:latin typeface="Times New Roman" panose="02020603050405020304" pitchFamily="18" charset="0"/>
                          <a:ea typeface="Times New Roman" panose="02020603050405020304" pitchFamily="18" charset="0"/>
                        </a:rPr>
                        <a:t>(-6.5%)</a:t>
                      </a:r>
                      <a:endParaRPr lang="en-US" dirty="0"/>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noFill/>
                  </a:tcPr>
                </a:tc>
                <a:tc>
                  <a:txBody>
                    <a:bodyPr/>
                    <a:lstStyle/>
                    <a:p>
                      <a:pPr algn="ctr"/>
                      <a:r>
                        <a:rPr lang="en-US" sz="1400" b="1" kern="0" dirty="0">
                          <a:solidFill>
                            <a:srgbClr val="FF0000"/>
                          </a:solidFill>
                          <a:effectLst/>
                          <a:latin typeface="Times New Roman" panose="02020603050405020304" pitchFamily="18" charset="0"/>
                          <a:ea typeface="Times New Roman" panose="02020603050405020304" pitchFamily="18" charset="0"/>
                        </a:rPr>
                        <a:t>(0.0%)</a:t>
                      </a:r>
                      <a:endParaRPr lang="en-US" dirty="0"/>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noFill/>
                  </a:tcPr>
                </a:tc>
                <a:tc>
                  <a:txBody>
                    <a:bodyPr/>
                    <a:lstStyle/>
                    <a:p>
                      <a:pPr marL="0" marR="0" algn="ctr">
                        <a:lnSpc>
                          <a:spcPct val="115000"/>
                        </a:lnSpc>
                        <a:buNone/>
                      </a:pPr>
                      <a:r>
                        <a:rPr lang="en-US" sz="1400" b="1" kern="0">
                          <a:solidFill>
                            <a:srgbClr val="00B050"/>
                          </a:solidFill>
                          <a:effectLst/>
                          <a:latin typeface="Times New Roman" panose="02020603050405020304" pitchFamily="18" charset="0"/>
                          <a:ea typeface="Times New Roman" panose="02020603050405020304" pitchFamily="18" charset="0"/>
                        </a:rPr>
                        <a:t>(2.4%)</a:t>
                      </a:r>
                      <a:endParaRPr lang="en-US" sz="1400" kern="140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noFill/>
                  </a:tcPr>
                </a:tc>
                <a:tc>
                  <a:txBody>
                    <a:bodyPr/>
                    <a:lstStyle/>
                    <a:p>
                      <a:pPr marL="0" marR="0" algn="ctr">
                        <a:lnSpc>
                          <a:spcPct val="115000"/>
                        </a:lnSpc>
                        <a:buNone/>
                      </a:pPr>
                      <a:r>
                        <a:rPr lang="en-US" sz="1400" b="1" kern="0" dirty="0">
                          <a:solidFill>
                            <a:srgbClr val="FF0000"/>
                          </a:solidFill>
                          <a:effectLst/>
                          <a:latin typeface="Times New Roman" panose="02020603050405020304" pitchFamily="18" charset="0"/>
                          <a:ea typeface="Times New Roman" panose="02020603050405020304" pitchFamily="18" charset="0"/>
                        </a:rPr>
                        <a:t>(-1.1%)</a:t>
                      </a:r>
                      <a:endParaRPr lang="en-US" sz="1400" kern="1400" dirty="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noFill/>
                  </a:tcPr>
                </a:tc>
                <a:tc>
                  <a:txBody>
                    <a:bodyPr/>
                    <a:lstStyle/>
                    <a:p>
                      <a:pPr marL="0" marR="0" algn="ctr">
                        <a:lnSpc>
                          <a:spcPct val="115000"/>
                        </a:lnSpc>
                        <a:buNone/>
                      </a:pPr>
                      <a:r>
                        <a:rPr lang="en-US" sz="1400" b="1" kern="0">
                          <a:solidFill>
                            <a:srgbClr val="FF0000"/>
                          </a:solidFill>
                          <a:effectLst/>
                          <a:latin typeface="Times New Roman" panose="02020603050405020304" pitchFamily="18" charset="0"/>
                          <a:ea typeface="Times New Roman" panose="02020603050405020304" pitchFamily="18" charset="0"/>
                        </a:rPr>
                        <a:t>(-11.4%)</a:t>
                      </a:r>
                      <a:endParaRPr lang="en-US" sz="1400" kern="140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noFill/>
                  </a:tcPr>
                </a:tc>
                <a:tc>
                  <a:txBody>
                    <a:bodyPr/>
                    <a:lstStyle/>
                    <a:p>
                      <a:pPr marL="0" marR="0" algn="ctr">
                        <a:lnSpc>
                          <a:spcPct val="115000"/>
                        </a:lnSpc>
                        <a:buNone/>
                      </a:pPr>
                      <a:r>
                        <a:rPr lang="en-US" sz="1400" b="1" kern="0">
                          <a:solidFill>
                            <a:srgbClr val="00B050"/>
                          </a:solidFill>
                          <a:effectLst/>
                          <a:latin typeface="Times New Roman" panose="02020603050405020304" pitchFamily="18" charset="0"/>
                          <a:ea typeface="Times New Roman" panose="02020603050405020304" pitchFamily="18" charset="0"/>
                        </a:rPr>
                        <a:t>(3.4%)</a:t>
                      </a:r>
                      <a:endParaRPr lang="en-US" sz="1400" kern="140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noFill/>
                  </a:tcPr>
                </a:tc>
                <a:tc>
                  <a:txBody>
                    <a:bodyPr/>
                    <a:lstStyle/>
                    <a:p>
                      <a:pPr marL="0" marR="0" algn="ctr">
                        <a:lnSpc>
                          <a:spcPct val="115000"/>
                        </a:lnSpc>
                        <a:buNone/>
                      </a:pPr>
                      <a:r>
                        <a:rPr lang="en-US" sz="1400" b="1" kern="0" dirty="0">
                          <a:solidFill>
                            <a:srgbClr val="00B050"/>
                          </a:solidFill>
                          <a:effectLst/>
                          <a:latin typeface="Times New Roman" panose="02020603050405020304" pitchFamily="18" charset="0"/>
                          <a:ea typeface="Times New Roman" panose="02020603050405020304" pitchFamily="18" charset="0"/>
                        </a:rPr>
                        <a:t>(17.0%)</a:t>
                      </a:r>
                      <a:endParaRPr lang="en-US" sz="1400" kern="1400" dirty="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812803720"/>
                  </a:ext>
                </a:extLst>
              </a:tr>
            </a:tbl>
          </a:graphicData>
        </a:graphic>
      </p:graphicFrame>
    </p:spTree>
    <p:extLst>
      <p:ext uri="{BB962C8B-B14F-4D97-AF65-F5344CB8AC3E}">
        <p14:creationId xmlns:p14="http://schemas.microsoft.com/office/powerpoint/2010/main" val="6798996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6CD0507-B658-8F54-1307-13E38DCAD24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13A5D46-ED16-F635-9C7B-A841FB2836AD}"/>
              </a:ext>
            </a:extLst>
          </p:cNvPr>
          <p:cNvSpPr txBox="1">
            <a:spLocks/>
          </p:cNvSpPr>
          <p:nvPr/>
        </p:nvSpPr>
        <p:spPr>
          <a:xfrm>
            <a:off x="457200" y="565760"/>
            <a:ext cx="11271379" cy="429338"/>
          </a:xfrm>
          <a:prstGeom prst="rect">
            <a:avLst/>
          </a:prstGeom>
          <a:solidFill>
            <a:schemeClr val="accent1">
              <a:lumMod val="75000"/>
            </a:schemeClr>
          </a:solidFill>
        </p:spPr>
        <p:txBody>
          <a:bodyPr anchor="b">
            <a:normAutofit/>
          </a:bodyPr>
          <a:lstStyle>
            <a:lvl1pPr algn="l" defTabSz="914400" rtl="0" eaLnBrk="1" latinLnBrk="0" hangingPunct="1">
              <a:lnSpc>
                <a:spcPct val="85000"/>
              </a:lnSpc>
              <a:spcBef>
                <a:spcPct val="0"/>
              </a:spcBef>
              <a:buNone/>
              <a:defRPr sz="4000" kern="1200" cap="all" baseline="0">
                <a:solidFill>
                  <a:schemeClr val="bg2"/>
                </a:solidFill>
                <a:latin typeface="+mj-lt"/>
                <a:ea typeface="+mj-ea"/>
                <a:cs typeface="+mj-cs"/>
              </a:defRPr>
            </a:lvl1pPr>
          </a:lstStyle>
          <a:p>
            <a:r>
              <a:rPr lang="en-US" sz="2400" cap="none" dirty="0">
                <a:solidFill>
                  <a:schemeClr val="bg1"/>
                </a:solidFill>
              </a:rPr>
              <a:t>Demographics – Change in RENTER Households by Income</a:t>
            </a:r>
            <a:endParaRPr lang="en-US" sz="2400" dirty="0">
              <a:solidFill>
                <a:schemeClr val="bg1"/>
              </a:solidFill>
            </a:endParaRPr>
          </a:p>
        </p:txBody>
      </p:sp>
      <p:graphicFrame>
        <p:nvGraphicFramePr>
          <p:cNvPr id="4" name="Table 3">
            <a:extLst>
              <a:ext uri="{FF2B5EF4-FFF2-40B4-BE49-F238E27FC236}">
                <a16:creationId xmlns:a16="http://schemas.microsoft.com/office/drawing/2014/main" id="{46CE97B1-7AA7-E37F-29D9-018B509B6311}"/>
              </a:ext>
            </a:extLst>
          </p:cNvPr>
          <p:cNvGraphicFramePr>
            <a:graphicFrameLocks noGrp="1"/>
          </p:cNvGraphicFramePr>
          <p:nvPr>
            <p:extLst>
              <p:ext uri="{D42A27DB-BD31-4B8C-83A1-F6EECF244321}">
                <p14:modId xmlns:p14="http://schemas.microsoft.com/office/powerpoint/2010/main" val="2617503767"/>
              </p:ext>
            </p:extLst>
          </p:nvPr>
        </p:nvGraphicFramePr>
        <p:xfrm>
          <a:off x="1037066" y="1126499"/>
          <a:ext cx="9898864" cy="2714880"/>
        </p:xfrm>
        <a:graphic>
          <a:graphicData uri="http://schemas.openxmlformats.org/drawingml/2006/table">
            <a:tbl>
              <a:tblPr firstRow="1" firstCol="1" bandRow="1"/>
              <a:tblGrid>
                <a:gridCol w="1131735">
                  <a:extLst>
                    <a:ext uri="{9D8B030D-6E8A-4147-A177-3AD203B41FA5}">
                      <a16:colId xmlns:a16="http://schemas.microsoft.com/office/drawing/2014/main" val="768598250"/>
                    </a:ext>
                  </a:extLst>
                </a:gridCol>
                <a:gridCol w="1091061">
                  <a:extLst>
                    <a:ext uri="{9D8B030D-6E8A-4147-A177-3AD203B41FA5}">
                      <a16:colId xmlns:a16="http://schemas.microsoft.com/office/drawing/2014/main" val="2481908036"/>
                    </a:ext>
                  </a:extLst>
                </a:gridCol>
                <a:gridCol w="1091061">
                  <a:extLst>
                    <a:ext uri="{9D8B030D-6E8A-4147-A177-3AD203B41FA5}">
                      <a16:colId xmlns:a16="http://schemas.microsoft.com/office/drawing/2014/main" val="257549322"/>
                    </a:ext>
                  </a:extLst>
                </a:gridCol>
                <a:gridCol w="1091061">
                  <a:extLst>
                    <a:ext uri="{9D8B030D-6E8A-4147-A177-3AD203B41FA5}">
                      <a16:colId xmlns:a16="http://schemas.microsoft.com/office/drawing/2014/main" val="3431911890"/>
                    </a:ext>
                  </a:extLst>
                </a:gridCol>
                <a:gridCol w="1091061">
                  <a:extLst>
                    <a:ext uri="{9D8B030D-6E8A-4147-A177-3AD203B41FA5}">
                      <a16:colId xmlns:a16="http://schemas.microsoft.com/office/drawing/2014/main" val="3651536062"/>
                    </a:ext>
                  </a:extLst>
                </a:gridCol>
                <a:gridCol w="1091061">
                  <a:extLst>
                    <a:ext uri="{9D8B030D-6E8A-4147-A177-3AD203B41FA5}">
                      <a16:colId xmlns:a16="http://schemas.microsoft.com/office/drawing/2014/main" val="1970115492"/>
                    </a:ext>
                  </a:extLst>
                </a:gridCol>
                <a:gridCol w="1103264">
                  <a:extLst>
                    <a:ext uri="{9D8B030D-6E8A-4147-A177-3AD203B41FA5}">
                      <a16:colId xmlns:a16="http://schemas.microsoft.com/office/drawing/2014/main" val="4161457815"/>
                    </a:ext>
                  </a:extLst>
                </a:gridCol>
                <a:gridCol w="1104280">
                  <a:extLst>
                    <a:ext uri="{9D8B030D-6E8A-4147-A177-3AD203B41FA5}">
                      <a16:colId xmlns:a16="http://schemas.microsoft.com/office/drawing/2014/main" val="828288116"/>
                    </a:ext>
                  </a:extLst>
                </a:gridCol>
                <a:gridCol w="1104280">
                  <a:extLst>
                    <a:ext uri="{9D8B030D-6E8A-4147-A177-3AD203B41FA5}">
                      <a16:colId xmlns:a16="http://schemas.microsoft.com/office/drawing/2014/main" val="1930370669"/>
                    </a:ext>
                  </a:extLst>
                </a:gridCol>
              </a:tblGrid>
              <a:tr h="0">
                <a:tc rowSpan="2">
                  <a:txBody>
                    <a:bodyPr/>
                    <a:lstStyle/>
                    <a:p>
                      <a:pPr marL="0" marR="0">
                        <a:lnSpc>
                          <a:spcPct val="107000"/>
                        </a:lnSpc>
                      </a:pPr>
                      <a:r>
                        <a:rPr lang="en-US" sz="1600" kern="0">
                          <a:effectLst/>
                          <a:latin typeface="Times New Roman" panose="02020603050405020304" pitchFamily="18" charset="0"/>
                          <a:ea typeface="Times New Roman" panose="02020603050405020304" pitchFamily="18" charset="0"/>
                        </a:rPr>
                        <a:t> </a:t>
                      </a:r>
                      <a:endParaRPr lang="en-US" sz="1600" kern="1400">
                        <a:effectLst/>
                        <a:latin typeface="Times New Roman" panose="02020603050405020304" pitchFamily="18" charset="0"/>
                        <a:ea typeface="Times New Roman" panose="02020603050405020304" pitchFamily="18" charset="0"/>
                      </a:endParaRPr>
                    </a:p>
                  </a:txBody>
                  <a:tcPr marL="68580" marR="68580" marT="0" marB="0" anchor="ctr">
                    <a:lnL>
                      <a:noFill/>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noFill/>
                  </a:tcPr>
                </a:tc>
                <a:tc gridSpan="8">
                  <a:txBody>
                    <a:bodyPr/>
                    <a:lstStyle/>
                    <a:p>
                      <a:pPr marL="0" marR="0" algn="ctr">
                        <a:lnSpc>
                          <a:spcPct val="107000"/>
                        </a:lnSpc>
                      </a:pPr>
                      <a:r>
                        <a:rPr lang="en-US" sz="1600" b="1" kern="0" dirty="0">
                          <a:solidFill>
                            <a:srgbClr val="FFFFFF"/>
                          </a:solidFill>
                          <a:effectLst/>
                          <a:latin typeface="Times New Roman" panose="02020603050405020304" pitchFamily="18" charset="0"/>
                          <a:ea typeface="Times New Roman" panose="02020603050405020304" pitchFamily="18" charset="0"/>
                        </a:rPr>
                        <a:t>Renter Households by Income</a:t>
                      </a:r>
                      <a:endParaRPr lang="en-US" sz="1600" kern="1400" dirty="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25597D"/>
                    </a:solid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42746034"/>
                  </a:ext>
                </a:extLst>
              </a:tr>
              <a:tr h="0">
                <a:tc vMerge="1">
                  <a:txBody>
                    <a:bodyPr/>
                    <a:lstStyle/>
                    <a:p>
                      <a:endParaRPr lang="en-US"/>
                    </a:p>
                  </a:txBody>
                  <a:tcPr/>
                </a:tc>
                <a:tc>
                  <a:txBody>
                    <a:bodyPr/>
                    <a:lstStyle/>
                    <a:p>
                      <a:pPr marL="0" marR="0" algn="ctr">
                        <a:lnSpc>
                          <a:spcPct val="107000"/>
                        </a:lnSpc>
                      </a:pPr>
                      <a:r>
                        <a:rPr lang="en-US" sz="1600" b="1" kern="0" dirty="0">
                          <a:solidFill>
                            <a:srgbClr val="FFFFFF"/>
                          </a:solidFill>
                          <a:effectLst/>
                          <a:latin typeface="Times New Roman" panose="02020603050405020304" pitchFamily="18" charset="0"/>
                          <a:ea typeface="Times New Roman" panose="02020603050405020304" pitchFamily="18" charset="0"/>
                        </a:rPr>
                        <a:t>Less Than $15,000</a:t>
                      </a:r>
                      <a:endParaRPr lang="en-US" sz="1600" kern="1400" dirty="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25597D"/>
                    </a:solidFill>
                  </a:tcPr>
                </a:tc>
                <a:tc>
                  <a:txBody>
                    <a:bodyPr/>
                    <a:lstStyle/>
                    <a:p>
                      <a:pPr marL="0" marR="0" algn="ctr">
                        <a:lnSpc>
                          <a:spcPct val="107000"/>
                        </a:lnSpc>
                      </a:pPr>
                      <a:r>
                        <a:rPr lang="en-US" sz="1600" b="1" kern="0" dirty="0">
                          <a:solidFill>
                            <a:srgbClr val="FFFFFF"/>
                          </a:solidFill>
                          <a:effectLst/>
                          <a:latin typeface="Times New Roman" panose="02020603050405020304" pitchFamily="18" charset="0"/>
                          <a:ea typeface="Times New Roman" panose="02020603050405020304" pitchFamily="18" charset="0"/>
                        </a:rPr>
                        <a:t>$15,000 - $24,999</a:t>
                      </a:r>
                      <a:endParaRPr lang="en-US" sz="1600" kern="1400" dirty="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25597D"/>
                    </a:solidFill>
                  </a:tcPr>
                </a:tc>
                <a:tc>
                  <a:txBody>
                    <a:bodyPr/>
                    <a:lstStyle/>
                    <a:p>
                      <a:pPr marL="0" marR="0" algn="ctr">
                        <a:lnSpc>
                          <a:spcPct val="107000"/>
                        </a:lnSpc>
                      </a:pPr>
                      <a:r>
                        <a:rPr lang="en-US" sz="1600" b="1" kern="0" dirty="0">
                          <a:solidFill>
                            <a:srgbClr val="FFFFFF"/>
                          </a:solidFill>
                          <a:effectLst/>
                          <a:latin typeface="Times New Roman" panose="02020603050405020304" pitchFamily="18" charset="0"/>
                          <a:ea typeface="Times New Roman" panose="02020603050405020304" pitchFamily="18" charset="0"/>
                        </a:rPr>
                        <a:t>$25,000 - $34,999</a:t>
                      </a:r>
                      <a:endParaRPr lang="en-US" sz="1600" kern="1400" dirty="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25597D"/>
                    </a:solidFill>
                  </a:tcPr>
                </a:tc>
                <a:tc>
                  <a:txBody>
                    <a:bodyPr/>
                    <a:lstStyle/>
                    <a:p>
                      <a:pPr marL="0" marR="0" algn="ctr">
                        <a:lnSpc>
                          <a:spcPct val="107000"/>
                        </a:lnSpc>
                      </a:pPr>
                      <a:r>
                        <a:rPr lang="en-US" sz="1600" b="1" kern="0" dirty="0">
                          <a:solidFill>
                            <a:srgbClr val="FFFFFF"/>
                          </a:solidFill>
                          <a:effectLst/>
                          <a:latin typeface="Times New Roman" panose="02020603050405020304" pitchFamily="18" charset="0"/>
                          <a:ea typeface="Times New Roman" panose="02020603050405020304" pitchFamily="18" charset="0"/>
                        </a:rPr>
                        <a:t>$35,000 - $49,999</a:t>
                      </a:r>
                      <a:endParaRPr lang="en-US" sz="1600" kern="1400" dirty="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25597D"/>
                    </a:solidFill>
                  </a:tcPr>
                </a:tc>
                <a:tc>
                  <a:txBody>
                    <a:bodyPr/>
                    <a:lstStyle/>
                    <a:p>
                      <a:pPr marL="0" marR="0" algn="ctr">
                        <a:lnSpc>
                          <a:spcPct val="107000"/>
                        </a:lnSpc>
                      </a:pPr>
                      <a:r>
                        <a:rPr lang="en-US" sz="1600" b="1" kern="0">
                          <a:solidFill>
                            <a:srgbClr val="FFFFFF"/>
                          </a:solidFill>
                          <a:effectLst/>
                          <a:latin typeface="Times New Roman" panose="02020603050405020304" pitchFamily="18" charset="0"/>
                          <a:ea typeface="Times New Roman" panose="02020603050405020304" pitchFamily="18" charset="0"/>
                        </a:rPr>
                        <a:t>$50,000 - $74,999</a:t>
                      </a:r>
                      <a:endParaRPr lang="en-US" sz="1600" kern="140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25597D"/>
                    </a:solidFill>
                  </a:tcPr>
                </a:tc>
                <a:tc>
                  <a:txBody>
                    <a:bodyPr/>
                    <a:lstStyle/>
                    <a:p>
                      <a:pPr marL="0" marR="0" algn="ctr">
                        <a:lnSpc>
                          <a:spcPct val="107000"/>
                        </a:lnSpc>
                      </a:pPr>
                      <a:r>
                        <a:rPr lang="en-US" sz="1600" b="1" kern="0">
                          <a:solidFill>
                            <a:srgbClr val="FFFFFF"/>
                          </a:solidFill>
                          <a:effectLst/>
                          <a:latin typeface="Times New Roman" panose="02020603050405020304" pitchFamily="18" charset="0"/>
                          <a:ea typeface="Times New Roman" panose="02020603050405020304" pitchFamily="18" charset="0"/>
                        </a:rPr>
                        <a:t>$75,000 - $99,999</a:t>
                      </a:r>
                      <a:endParaRPr lang="en-US" sz="1600" kern="140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25597D"/>
                    </a:solidFill>
                  </a:tcPr>
                </a:tc>
                <a:tc>
                  <a:txBody>
                    <a:bodyPr/>
                    <a:lstStyle/>
                    <a:p>
                      <a:pPr marL="0" marR="0" algn="ctr">
                        <a:lnSpc>
                          <a:spcPct val="107000"/>
                        </a:lnSpc>
                      </a:pPr>
                      <a:r>
                        <a:rPr lang="en-US" sz="1600" b="1" kern="0">
                          <a:solidFill>
                            <a:srgbClr val="FFFFFF"/>
                          </a:solidFill>
                          <a:effectLst/>
                          <a:latin typeface="Times New Roman" panose="02020603050405020304" pitchFamily="18" charset="0"/>
                          <a:ea typeface="Times New Roman" panose="02020603050405020304" pitchFamily="18" charset="0"/>
                        </a:rPr>
                        <a:t>$100,000 - $149,999</a:t>
                      </a:r>
                      <a:endParaRPr lang="en-US" sz="1600" kern="140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25597D"/>
                    </a:solidFill>
                  </a:tcPr>
                </a:tc>
                <a:tc>
                  <a:txBody>
                    <a:bodyPr/>
                    <a:lstStyle/>
                    <a:p>
                      <a:pPr marL="0" marR="0" algn="ctr">
                        <a:lnSpc>
                          <a:spcPct val="107000"/>
                        </a:lnSpc>
                      </a:pPr>
                      <a:r>
                        <a:rPr lang="en-US" sz="1600" b="1" kern="0" dirty="0">
                          <a:solidFill>
                            <a:srgbClr val="FFFFFF"/>
                          </a:solidFill>
                          <a:effectLst/>
                          <a:latin typeface="Times New Roman" panose="02020603050405020304" pitchFamily="18" charset="0"/>
                          <a:ea typeface="Times New Roman" panose="02020603050405020304" pitchFamily="18" charset="0"/>
                        </a:rPr>
                        <a:t>$150,000 &amp; Higher</a:t>
                      </a:r>
                      <a:endParaRPr lang="en-US" sz="1600" kern="1400" dirty="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25597D"/>
                    </a:solidFill>
                  </a:tcPr>
                </a:tc>
                <a:extLst>
                  <a:ext uri="{0D108BD9-81ED-4DB2-BD59-A6C34878D82A}">
                    <a16:rowId xmlns:a16="http://schemas.microsoft.com/office/drawing/2014/main" val="2662895485"/>
                  </a:ext>
                </a:extLst>
              </a:tr>
              <a:tr h="0">
                <a:tc rowSpan="2">
                  <a:txBody>
                    <a:bodyPr/>
                    <a:lstStyle/>
                    <a:p>
                      <a:pPr marL="0" marR="0" algn="ctr">
                        <a:lnSpc>
                          <a:spcPct val="107000"/>
                        </a:lnSpc>
                      </a:pPr>
                      <a:r>
                        <a:rPr lang="en-US" sz="1600" kern="0">
                          <a:effectLst/>
                          <a:latin typeface="Times New Roman" panose="02020603050405020304" pitchFamily="18" charset="0"/>
                          <a:ea typeface="Times New Roman" panose="02020603050405020304" pitchFamily="18" charset="0"/>
                        </a:rPr>
                        <a:t>2020</a:t>
                      </a:r>
                      <a:endParaRPr lang="en-US" sz="1600" kern="140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buNone/>
                      </a:pPr>
                      <a:r>
                        <a:rPr lang="en-US" sz="1600" kern="0">
                          <a:solidFill>
                            <a:srgbClr val="000000"/>
                          </a:solidFill>
                          <a:effectLst/>
                          <a:latin typeface="Times New Roman" panose="02020603050405020304" pitchFamily="18" charset="0"/>
                          <a:ea typeface="Times New Roman" panose="02020603050405020304" pitchFamily="18" charset="0"/>
                        </a:rPr>
                        <a:t>17,214</a:t>
                      </a:r>
                      <a:endParaRPr lang="en-US" sz="1600" kern="140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noFill/>
                  </a:tcPr>
                </a:tc>
                <a:tc>
                  <a:txBody>
                    <a:bodyPr/>
                    <a:lstStyle/>
                    <a:p>
                      <a:pPr marL="0" marR="0" algn="ctr">
                        <a:buNone/>
                      </a:pPr>
                      <a:r>
                        <a:rPr lang="en-US" sz="1600" kern="0">
                          <a:solidFill>
                            <a:srgbClr val="000000"/>
                          </a:solidFill>
                          <a:effectLst/>
                          <a:latin typeface="Times New Roman" panose="02020603050405020304" pitchFamily="18" charset="0"/>
                          <a:ea typeface="Times New Roman" panose="02020603050405020304" pitchFamily="18" charset="0"/>
                        </a:rPr>
                        <a:t>10,242</a:t>
                      </a:r>
                      <a:endParaRPr lang="en-US" sz="1600" kern="140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noFill/>
                  </a:tcPr>
                </a:tc>
                <a:tc>
                  <a:txBody>
                    <a:bodyPr/>
                    <a:lstStyle/>
                    <a:p>
                      <a:pPr marL="0" marR="0" algn="ctr">
                        <a:buNone/>
                      </a:pPr>
                      <a:r>
                        <a:rPr lang="en-US" sz="1600" kern="0">
                          <a:solidFill>
                            <a:srgbClr val="000000"/>
                          </a:solidFill>
                          <a:effectLst/>
                          <a:latin typeface="Times New Roman" panose="02020603050405020304" pitchFamily="18" charset="0"/>
                          <a:ea typeface="Times New Roman" panose="02020603050405020304" pitchFamily="18" charset="0"/>
                        </a:rPr>
                        <a:t>8,966</a:t>
                      </a:r>
                      <a:endParaRPr lang="en-US" sz="1600" kern="140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noFill/>
                  </a:tcPr>
                </a:tc>
                <a:tc>
                  <a:txBody>
                    <a:bodyPr/>
                    <a:lstStyle/>
                    <a:p>
                      <a:pPr marL="0" marR="0" algn="ctr">
                        <a:buNone/>
                      </a:pPr>
                      <a:r>
                        <a:rPr lang="en-US" sz="1600" kern="0">
                          <a:solidFill>
                            <a:srgbClr val="000000"/>
                          </a:solidFill>
                          <a:effectLst/>
                          <a:latin typeface="Times New Roman" panose="02020603050405020304" pitchFamily="18" charset="0"/>
                          <a:ea typeface="Times New Roman" panose="02020603050405020304" pitchFamily="18" charset="0"/>
                        </a:rPr>
                        <a:t>9,379</a:t>
                      </a:r>
                      <a:endParaRPr lang="en-US" sz="1600" kern="140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noFill/>
                  </a:tcPr>
                </a:tc>
                <a:tc>
                  <a:txBody>
                    <a:bodyPr/>
                    <a:lstStyle/>
                    <a:p>
                      <a:pPr marL="0" marR="0" algn="ctr">
                        <a:buNone/>
                      </a:pPr>
                      <a:r>
                        <a:rPr lang="en-US" sz="1600" kern="0">
                          <a:solidFill>
                            <a:srgbClr val="000000"/>
                          </a:solidFill>
                          <a:effectLst/>
                          <a:latin typeface="Times New Roman" panose="02020603050405020304" pitchFamily="18" charset="0"/>
                          <a:ea typeface="Times New Roman" panose="02020603050405020304" pitchFamily="18" charset="0"/>
                        </a:rPr>
                        <a:t>8,642</a:t>
                      </a:r>
                      <a:endParaRPr lang="en-US" sz="1600" kern="140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noFill/>
                  </a:tcPr>
                </a:tc>
                <a:tc>
                  <a:txBody>
                    <a:bodyPr/>
                    <a:lstStyle/>
                    <a:p>
                      <a:pPr marL="0" marR="0" algn="ctr">
                        <a:buNone/>
                      </a:pPr>
                      <a:r>
                        <a:rPr lang="en-US" sz="1600" kern="0">
                          <a:solidFill>
                            <a:srgbClr val="000000"/>
                          </a:solidFill>
                          <a:effectLst/>
                          <a:latin typeface="Times New Roman" panose="02020603050405020304" pitchFamily="18" charset="0"/>
                          <a:ea typeface="Times New Roman" panose="02020603050405020304" pitchFamily="18" charset="0"/>
                        </a:rPr>
                        <a:t>3,619</a:t>
                      </a:r>
                      <a:endParaRPr lang="en-US" sz="1600" kern="140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noFill/>
                  </a:tcPr>
                </a:tc>
                <a:tc>
                  <a:txBody>
                    <a:bodyPr/>
                    <a:lstStyle/>
                    <a:p>
                      <a:pPr marL="0" marR="0" algn="ctr">
                        <a:buNone/>
                      </a:pPr>
                      <a:r>
                        <a:rPr lang="en-US" sz="1600" kern="0">
                          <a:solidFill>
                            <a:srgbClr val="000000"/>
                          </a:solidFill>
                          <a:effectLst/>
                          <a:latin typeface="Times New Roman" panose="02020603050405020304" pitchFamily="18" charset="0"/>
                          <a:ea typeface="Times New Roman" panose="02020603050405020304" pitchFamily="18" charset="0"/>
                        </a:rPr>
                        <a:t>2,086</a:t>
                      </a:r>
                      <a:endParaRPr lang="en-US" sz="1600" kern="140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noFill/>
                  </a:tcPr>
                </a:tc>
                <a:tc>
                  <a:txBody>
                    <a:bodyPr/>
                    <a:lstStyle/>
                    <a:p>
                      <a:pPr marL="0" marR="0" algn="ctr">
                        <a:buNone/>
                      </a:pPr>
                      <a:r>
                        <a:rPr lang="en-US" sz="1600" kern="0">
                          <a:solidFill>
                            <a:srgbClr val="000000"/>
                          </a:solidFill>
                          <a:effectLst/>
                          <a:latin typeface="Times New Roman" panose="02020603050405020304" pitchFamily="18" charset="0"/>
                          <a:ea typeface="Times New Roman" panose="02020603050405020304" pitchFamily="18" charset="0"/>
                        </a:rPr>
                        <a:t>998</a:t>
                      </a:r>
                      <a:endParaRPr lang="en-US" sz="1600" kern="140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noFill/>
                  </a:tcPr>
                </a:tc>
                <a:extLst>
                  <a:ext uri="{0D108BD9-81ED-4DB2-BD59-A6C34878D82A}">
                    <a16:rowId xmlns:a16="http://schemas.microsoft.com/office/drawing/2014/main" val="2971416782"/>
                  </a:ext>
                </a:extLst>
              </a:tr>
              <a:tr h="0">
                <a:tc vMerge="1">
                  <a:txBody>
                    <a:bodyPr/>
                    <a:lstStyle/>
                    <a:p>
                      <a:endParaRPr lang="en-US"/>
                    </a:p>
                  </a:txBody>
                  <a:tcPr/>
                </a:tc>
                <a:tc>
                  <a:txBody>
                    <a:bodyPr/>
                    <a:lstStyle/>
                    <a:p>
                      <a:pPr marL="0" marR="0" algn="ctr">
                        <a:buNone/>
                      </a:pPr>
                      <a:r>
                        <a:rPr lang="en-US" sz="1600" kern="0">
                          <a:solidFill>
                            <a:srgbClr val="000000"/>
                          </a:solidFill>
                          <a:effectLst/>
                          <a:latin typeface="Times New Roman" panose="02020603050405020304" pitchFamily="18" charset="0"/>
                          <a:ea typeface="Times New Roman" panose="02020603050405020304" pitchFamily="18" charset="0"/>
                        </a:rPr>
                        <a:t>(28.2%)</a:t>
                      </a:r>
                      <a:endParaRPr lang="en-US" sz="1600" kern="140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noFill/>
                  </a:tcPr>
                </a:tc>
                <a:tc>
                  <a:txBody>
                    <a:bodyPr/>
                    <a:lstStyle/>
                    <a:p>
                      <a:pPr marL="0" marR="0" algn="ctr">
                        <a:buNone/>
                      </a:pPr>
                      <a:r>
                        <a:rPr lang="en-US" sz="1600" kern="0">
                          <a:solidFill>
                            <a:srgbClr val="000000"/>
                          </a:solidFill>
                          <a:effectLst/>
                          <a:latin typeface="Times New Roman" panose="02020603050405020304" pitchFamily="18" charset="0"/>
                          <a:ea typeface="Times New Roman" panose="02020603050405020304" pitchFamily="18" charset="0"/>
                        </a:rPr>
                        <a:t>(16.8%)</a:t>
                      </a:r>
                      <a:endParaRPr lang="en-US" sz="1600" kern="140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noFill/>
                  </a:tcPr>
                </a:tc>
                <a:tc>
                  <a:txBody>
                    <a:bodyPr/>
                    <a:lstStyle/>
                    <a:p>
                      <a:pPr marL="0" marR="0" algn="ctr">
                        <a:buNone/>
                      </a:pPr>
                      <a:r>
                        <a:rPr lang="en-US" sz="1600" kern="0">
                          <a:solidFill>
                            <a:srgbClr val="000000"/>
                          </a:solidFill>
                          <a:effectLst/>
                          <a:latin typeface="Times New Roman" panose="02020603050405020304" pitchFamily="18" charset="0"/>
                          <a:ea typeface="Times New Roman" panose="02020603050405020304" pitchFamily="18" charset="0"/>
                        </a:rPr>
                        <a:t>(14.7%)</a:t>
                      </a:r>
                      <a:endParaRPr lang="en-US" sz="1600" kern="140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noFill/>
                  </a:tcPr>
                </a:tc>
                <a:tc>
                  <a:txBody>
                    <a:bodyPr/>
                    <a:lstStyle/>
                    <a:p>
                      <a:pPr marL="0" marR="0" algn="ctr">
                        <a:buNone/>
                      </a:pPr>
                      <a:r>
                        <a:rPr lang="en-US" sz="1600" kern="0">
                          <a:solidFill>
                            <a:srgbClr val="000000"/>
                          </a:solidFill>
                          <a:effectLst/>
                          <a:latin typeface="Times New Roman" panose="02020603050405020304" pitchFamily="18" charset="0"/>
                          <a:ea typeface="Times New Roman" panose="02020603050405020304" pitchFamily="18" charset="0"/>
                        </a:rPr>
                        <a:t>(15.3%)</a:t>
                      </a:r>
                      <a:endParaRPr lang="en-US" sz="1600" kern="140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noFill/>
                  </a:tcPr>
                </a:tc>
                <a:tc>
                  <a:txBody>
                    <a:bodyPr/>
                    <a:lstStyle/>
                    <a:p>
                      <a:pPr marL="0" marR="0" algn="ctr">
                        <a:buNone/>
                      </a:pPr>
                      <a:r>
                        <a:rPr lang="en-US" sz="1600" kern="0">
                          <a:solidFill>
                            <a:srgbClr val="000000"/>
                          </a:solidFill>
                          <a:effectLst/>
                          <a:latin typeface="Times New Roman" panose="02020603050405020304" pitchFamily="18" charset="0"/>
                          <a:ea typeface="Times New Roman" panose="02020603050405020304" pitchFamily="18" charset="0"/>
                        </a:rPr>
                        <a:t>(14.1%)</a:t>
                      </a:r>
                      <a:endParaRPr lang="en-US" sz="1600" kern="140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noFill/>
                  </a:tcPr>
                </a:tc>
                <a:tc>
                  <a:txBody>
                    <a:bodyPr/>
                    <a:lstStyle/>
                    <a:p>
                      <a:pPr marL="0" marR="0" algn="ctr">
                        <a:buNone/>
                      </a:pPr>
                      <a:r>
                        <a:rPr lang="en-US" sz="1600" kern="0">
                          <a:solidFill>
                            <a:srgbClr val="000000"/>
                          </a:solidFill>
                          <a:effectLst/>
                          <a:latin typeface="Times New Roman" panose="02020603050405020304" pitchFamily="18" charset="0"/>
                          <a:ea typeface="Times New Roman" panose="02020603050405020304" pitchFamily="18" charset="0"/>
                        </a:rPr>
                        <a:t>(5.9%)</a:t>
                      </a:r>
                      <a:endParaRPr lang="en-US" sz="1600" kern="140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noFill/>
                  </a:tcPr>
                </a:tc>
                <a:tc>
                  <a:txBody>
                    <a:bodyPr/>
                    <a:lstStyle/>
                    <a:p>
                      <a:pPr marL="0" marR="0" algn="ctr">
                        <a:buNone/>
                      </a:pPr>
                      <a:r>
                        <a:rPr lang="en-US" sz="1600" kern="0">
                          <a:solidFill>
                            <a:srgbClr val="000000"/>
                          </a:solidFill>
                          <a:effectLst/>
                          <a:latin typeface="Times New Roman" panose="02020603050405020304" pitchFamily="18" charset="0"/>
                          <a:ea typeface="Times New Roman" panose="02020603050405020304" pitchFamily="18" charset="0"/>
                        </a:rPr>
                        <a:t>(3.4%)</a:t>
                      </a:r>
                      <a:endParaRPr lang="en-US" sz="1600" kern="140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noFill/>
                  </a:tcPr>
                </a:tc>
                <a:tc>
                  <a:txBody>
                    <a:bodyPr/>
                    <a:lstStyle/>
                    <a:p>
                      <a:pPr marL="0" marR="0" algn="ctr">
                        <a:buNone/>
                      </a:pPr>
                      <a:r>
                        <a:rPr lang="en-US" sz="1600" kern="0">
                          <a:solidFill>
                            <a:srgbClr val="000000"/>
                          </a:solidFill>
                          <a:effectLst/>
                          <a:latin typeface="Times New Roman" panose="02020603050405020304" pitchFamily="18" charset="0"/>
                          <a:ea typeface="Times New Roman" panose="02020603050405020304" pitchFamily="18" charset="0"/>
                        </a:rPr>
                        <a:t>(1.6%)</a:t>
                      </a:r>
                      <a:endParaRPr lang="en-US" sz="1600" kern="140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458744340"/>
                  </a:ext>
                </a:extLst>
              </a:tr>
              <a:tr h="0">
                <a:tc rowSpan="2">
                  <a:txBody>
                    <a:bodyPr/>
                    <a:lstStyle/>
                    <a:p>
                      <a:pPr marL="0" marR="0" algn="ctr">
                        <a:lnSpc>
                          <a:spcPct val="107000"/>
                        </a:lnSpc>
                      </a:pPr>
                      <a:r>
                        <a:rPr lang="en-US" sz="1600" kern="0" dirty="0">
                          <a:effectLst/>
                          <a:latin typeface="Times New Roman" panose="02020603050405020304" pitchFamily="18" charset="0"/>
                          <a:ea typeface="Times New Roman" panose="02020603050405020304" pitchFamily="18" charset="0"/>
                        </a:rPr>
                        <a:t>2024</a:t>
                      </a:r>
                      <a:endParaRPr lang="en-US" sz="1600" kern="1400" dirty="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buNone/>
                      </a:pPr>
                      <a:r>
                        <a:rPr lang="en-US" sz="1600" kern="0">
                          <a:solidFill>
                            <a:srgbClr val="000000"/>
                          </a:solidFill>
                          <a:effectLst/>
                          <a:latin typeface="Times New Roman" panose="02020603050405020304" pitchFamily="18" charset="0"/>
                          <a:ea typeface="Times New Roman" panose="02020603050405020304" pitchFamily="18" charset="0"/>
                        </a:rPr>
                        <a:t>14,629</a:t>
                      </a:r>
                      <a:endParaRPr lang="en-US" sz="1600" kern="140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noFill/>
                  </a:tcPr>
                </a:tc>
                <a:tc>
                  <a:txBody>
                    <a:bodyPr/>
                    <a:lstStyle/>
                    <a:p>
                      <a:pPr marL="0" marR="0" algn="ctr">
                        <a:buNone/>
                      </a:pPr>
                      <a:r>
                        <a:rPr lang="en-US" sz="1600" kern="0">
                          <a:solidFill>
                            <a:srgbClr val="000000"/>
                          </a:solidFill>
                          <a:effectLst/>
                          <a:latin typeface="Times New Roman" panose="02020603050405020304" pitchFamily="18" charset="0"/>
                          <a:ea typeface="Times New Roman" panose="02020603050405020304" pitchFamily="18" charset="0"/>
                        </a:rPr>
                        <a:t>8,651</a:t>
                      </a:r>
                      <a:endParaRPr lang="en-US" sz="1600" kern="140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noFill/>
                  </a:tcPr>
                </a:tc>
                <a:tc>
                  <a:txBody>
                    <a:bodyPr/>
                    <a:lstStyle/>
                    <a:p>
                      <a:pPr marL="0" marR="0" algn="ctr">
                        <a:buNone/>
                      </a:pPr>
                      <a:r>
                        <a:rPr lang="en-US" sz="1600" kern="0">
                          <a:solidFill>
                            <a:srgbClr val="000000"/>
                          </a:solidFill>
                          <a:effectLst/>
                          <a:latin typeface="Times New Roman" panose="02020603050405020304" pitchFamily="18" charset="0"/>
                          <a:ea typeface="Times New Roman" panose="02020603050405020304" pitchFamily="18" charset="0"/>
                        </a:rPr>
                        <a:t>7,281</a:t>
                      </a:r>
                      <a:endParaRPr lang="en-US" sz="1600" kern="140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noFill/>
                  </a:tcPr>
                </a:tc>
                <a:tc>
                  <a:txBody>
                    <a:bodyPr/>
                    <a:lstStyle/>
                    <a:p>
                      <a:pPr marL="0" marR="0" algn="ctr">
                        <a:buNone/>
                      </a:pPr>
                      <a:r>
                        <a:rPr lang="en-US" sz="1600" kern="0">
                          <a:solidFill>
                            <a:srgbClr val="000000"/>
                          </a:solidFill>
                          <a:effectLst/>
                          <a:latin typeface="Times New Roman" panose="02020603050405020304" pitchFamily="18" charset="0"/>
                          <a:ea typeface="Times New Roman" panose="02020603050405020304" pitchFamily="18" charset="0"/>
                        </a:rPr>
                        <a:t>8,174</a:t>
                      </a:r>
                      <a:endParaRPr lang="en-US" sz="1600" kern="140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noFill/>
                  </a:tcPr>
                </a:tc>
                <a:tc>
                  <a:txBody>
                    <a:bodyPr/>
                    <a:lstStyle/>
                    <a:p>
                      <a:pPr marL="0" marR="0" algn="ctr">
                        <a:buNone/>
                      </a:pPr>
                      <a:r>
                        <a:rPr lang="en-US" sz="1600" kern="0">
                          <a:solidFill>
                            <a:srgbClr val="000000"/>
                          </a:solidFill>
                          <a:effectLst/>
                          <a:latin typeface="Times New Roman" panose="02020603050405020304" pitchFamily="18" charset="0"/>
                          <a:ea typeface="Times New Roman" panose="02020603050405020304" pitchFamily="18" charset="0"/>
                        </a:rPr>
                        <a:t>8,211</a:t>
                      </a:r>
                      <a:endParaRPr lang="en-US" sz="1600" kern="140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noFill/>
                  </a:tcPr>
                </a:tc>
                <a:tc>
                  <a:txBody>
                    <a:bodyPr/>
                    <a:lstStyle/>
                    <a:p>
                      <a:pPr marL="0" marR="0" algn="ctr">
                        <a:buNone/>
                      </a:pPr>
                      <a:r>
                        <a:rPr lang="en-US" sz="1600" kern="0">
                          <a:solidFill>
                            <a:srgbClr val="000000"/>
                          </a:solidFill>
                          <a:effectLst/>
                          <a:latin typeface="Times New Roman" panose="02020603050405020304" pitchFamily="18" charset="0"/>
                          <a:ea typeface="Times New Roman" panose="02020603050405020304" pitchFamily="18" charset="0"/>
                        </a:rPr>
                        <a:t>5,230</a:t>
                      </a:r>
                      <a:endParaRPr lang="en-US" sz="1600" kern="140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noFill/>
                  </a:tcPr>
                </a:tc>
                <a:tc>
                  <a:txBody>
                    <a:bodyPr/>
                    <a:lstStyle/>
                    <a:p>
                      <a:pPr marL="0" marR="0" algn="ctr">
                        <a:buNone/>
                      </a:pPr>
                      <a:r>
                        <a:rPr lang="en-US" sz="1600" kern="0">
                          <a:solidFill>
                            <a:srgbClr val="000000"/>
                          </a:solidFill>
                          <a:effectLst/>
                          <a:latin typeface="Times New Roman" panose="02020603050405020304" pitchFamily="18" charset="0"/>
                          <a:ea typeface="Times New Roman" panose="02020603050405020304" pitchFamily="18" charset="0"/>
                        </a:rPr>
                        <a:t>2,610</a:t>
                      </a:r>
                      <a:endParaRPr lang="en-US" sz="1600" kern="140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noFill/>
                  </a:tcPr>
                </a:tc>
                <a:tc>
                  <a:txBody>
                    <a:bodyPr/>
                    <a:lstStyle/>
                    <a:p>
                      <a:pPr marL="0" marR="0" algn="ctr">
                        <a:buNone/>
                      </a:pPr>
                      <a:r>
                        <a:rPr lang="en-US" sz="1600" kern="0">
                          <a:solidFill>
                            <a:srgbClr val="000000"/>
                          </a:solidFill>
                          <a:effectLst/>
                          <a:latin typeface="Times New Roman" panose="02020603050405020304" pitchFamily="18" charset="0"/>
                          <a:ea typeface="Times New Roman" panose="02020603050405020304" pitchFamily="18" charset="0"/>
                        </a:rPr>
                        <a:t>1,756</a:t>
                      </a:r>
                      <a:endParaRPr lang="en-US" sz="1600" kern="140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noFill/>
                  </a:tcPr>
                </a:tc>
                <a:extLst>
                  <a:ext uri="{0D108BD9-81ED-4DB2-BD59-A6C34878D82A}">
                    <a16:rowId xmlns:a16="http://schemas.microsoft.com/office/drawing/2014/main" val="2475268500"/>
                  </a:ext>
                </a:extLst>
              </a:tr>
              <a:tr h="0">
                <a:tc vMerge="1">
                  <a:txBody>
                    <a:bodyPr/>
                    <a:lstStyle/>
                    <a:p>
                      <a:endParaRPr lang="en-US"/>
                    </a:p>
                  </a:txBody>
                  <a:tcPr/>
                </a:tc>
                <a:tc>
                  <a:txBody>
                    <a:bodyPr/>
                    <a:lstStyle/>
                    <a:p>
                      <a:pPr marL="0" marR="0" algn="ctr">
                        <a:buNone/>
                      </a:pPr>
                      <a:r>
                        <a:rPr lang="en-US" sz="1600" kern="0">
                          <a:solidFill>
                            <a:srgbClr val="000000"/>
                          </a:solidFill>
                          <a:effectLst/>
                          <a:latin typeface="Times New Roman" panose="02020603050405020304" pitchFamily="18" charset="0"/>
                          <a:ea typeface="Times New Roman" panose="02020603050405020304" pitchFamily="18" charset="0"/>
                        </a:rPr>
                        <a:t>(25.9%)</a:t>
                      </a:r>
                      <a:endParaRPr lang="en-US" sz="1600" kern="140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noFill/>
                  </a:tcPr>
                </a:tc>
                <a:tc>
                  <a:txBody>
                    <a:bodyPr/>
                    <a:lstStyle/>
                    <a:p>
                      <a:pPr marL="0" marR="0" algn="ctr">
                        <a:buNone/>
                      </a:pPr>
                      <a:r>
                        <a:rPr lang="en-US" sz="1600" kern="0">
                          <a:solidFill>
                            <a:srgbClr val="000000"/>
                          </a:solidFill>
                          <a:effectLst/>
                          <a:latin typeface="Times New Roman" panose="02020603050405020304" pitchFamily="18" charset="0"/>
                          <a:ea typeface="Times New Roman" panose="02020603050405020304" pitchFamily="18" charset="0"/>
                        </a:rPr>
                        <a:t>(15.3%)</a:t>
                      </a:r>
                      <a:endParaRPr lang="en-US" sz="1600" kern="140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noFill/>
                  </a:tcPr>
                </a:tc>
                <a:tc>
                  <a:txBody>
                    <a:bodyPr/>
                    <a:lstStyle/>
                    <a:p>
                      <a:pPr marL="0" marR="0" algn="ctr">
                        <a:buNone/>
                      </a:pPr>
                      <a:r>
                        <a:rPr lang="en-US" sz="1600" kern="0">
                          <a:solidFill>
                            <a:srgbClr val="000000"/>
                          </a:solidFill>
                          <a:effectLst/>
                          <a:latin typeface="Times New Roman" panose="02020603050405020304" pitchFamily="18" charset="0"/>
                          <a:ea typeface="Times New Roman" panose="02020603050405020304" pitchFamily="18" charset="0"/>
                        </a:rPr>
                        <a:t>(12.9%)</a:t>
                      </a:r>
                      <a:endParaRPr lang="en-US" sz="1600" kern="140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noFill/>
                  </a:tcPr>
                </a:tc>
                <a:tc>
                  <a:txBody>
                    <a:bodyPr/>
                    <a:lstStyle/>
                    <a:p>
                      <a:pPr marL="0" marR="0" algn="ctr">
                        <a:buNone/>
                      </a:pPr>
                      <a:r>
                        <a:rPr lang="en-US" sz="1600" kern="0">
                          <a:solidFill>
                            <a:srgbClr val="000000"/>
                          </a:solidFill>
                          <a:effectLst/>
                          <a:latin typeface="Times New Roman" panose="02020603050405020304" pitchFamily="18" charset="0"/>
                          <a:ea typeface="Times New Roman" panose="02020603050405020304" pitchFamily="18" charset="0"/>
                        </a:rPr>
                        <a:t>(14.5%)</a:t>
                      </a:r>
                      <a:endParaRPr lang="en-US" sz="1600" kern="140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noFill/>
                  </a:tcPr>
                </a:tc>
                <a:tc>
                  <a:txBody>
                    <a:bodyPr/>
                    <a:lstStyle/>
                    <a:p>
                      <a:pPr marL="0" marR="0" algn="ctr">
                        <a:buNone/>
                      </a:pPr>
                      <a:r>
                        <a:rPr lang="en-US" sz="1600" kern="0">
                          <a:solidFill>
                            <a:srgbClr val="000000"/>
                          </a:solidFill>
                          <a:effectLst/>
                          <a:latin typeface="Times New Roman" panose="02020603050405020304" pitchFamily="18" charset="0"/>
                          <a:ea typeface="Times New Roman" panose="02020603050405020304" pitchFamily="18" charset="0"/>
                        </a:rPr>
                        <a:t>(14.5%)</a:t>
                      </a:r>
                      <a:endParaRPr lang="en-US" sz="1600" kern="140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noFill/>
                  </a:tcPr>
                </a:tc>
                <a:tc>
                  <a:txBody>
                    <a:bodyPr/>
                    <a:lstStyle/>
                    <a:p>
                      <a:pPr marL="0" marR="0" algn="ctr">
                        <a:buNone/>
                      </a:pPr>
                      <a:r>
                        <a:rPr lang="en-US" sz="1600" kern="0">
                          <a:solidFill>
                            <a:srgbClr val="000000"/>
                          </a:solidFill>
                          <a:effectLst/>
                          <a:latin typeface="Times New Roman" panose="02020603050405020304" pitchFamily="18" charset="0"/>
                          <a:ea typeface="Times New Roman" panose="02020603050405020304" pitchFamily="18" charset="0"/>
                        </a:rPr>
                        <a:t>(9.2%)</a:t>
                      </a:r>
                      <a:endParaRPr lang="en-US" sz="1600" kern="140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noFill/>
                  </a:tcPr>
                </a:tc>
                <a:tc>
                  <a:txBody>
                    <a:bodyPr/>
                    <a:lstStyle/>
                    <a:p>
                      <a:pPr marL="0" marR="0" algn="ctr">
                        <a:buNone/>
                      </a:pPr>
                      <a:r>
                        <a:rPr lang="en-US" sz="1600" kern="0">
                          <a:solidFill>
                            <a:srgbClr val="000000"/>
                          </a:solidFill>
                          <a:effectLst/>
                          <a:latin typeface="Times New Roman" panose="02020603050405020304" pitchFamily="18" charset="0"/>
                          <a:ea typeface="Times New Roman" panose="02020603050405020304" pitchFamily="18" charset="0"/>
                        </a:rPr>
                        <a:t>(4.6%)</a:t>
                      </a:r>
                      <a:endParaRPr lang="en-US" sz="1600" kern="140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noFill/>
                  </a:tcPr>
                </a:tc>
                <a:tc>
                  <a:txBody>
                    <a:bodyPr/>
                    <a:lstStyle/>
                    <a:p>
                      <a:pPr marL="0" marR="0" algn="ctr">
                        <a:buNone/>
                      </a:pPr>
                      <a:r>
                        <a:rPr lang="en-US" sz="1600" kern="0">
                          <a:solidFill>
                            <a:srgbClr val="000000"/>
                          </a:solidFill>
                          <a:effectLst/>
                          <a:latin typeface="Times New Roman" panose="02020603050405020304" pitchFamily="18" charset="0"/>
                          <a:ea typeface="Times New Roman" panose="02020603050405020304" pitchFamily="18" charset="0"/>
                        </a:rPr>
                        <a:t>(3.1%)</a:t>
                      </a:r>
                      <a:endParaRPr lang="en-US" sz="1600" kern="140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011625037"/>
                  </a:ext>
                </a:extLst>
              </a:tr>
              <a:tr h="0">
                <a:tc rowSpan="2">
                  <a:txBody>
                    <a:bodyPr/>
                    <a:lstStyle/>
                    <a:p>
                      <a:pPr marL="0" marR="0" algn="ctr">
                        <a:lnSpc>
                          <a:spcPct val="107000"/>
                        </a:lnSpc>
                      </a:pPr>
                      <a:r>
                        <a:rPr lang="en-US" sz="1600" kern="0">
                          <a:effectLst/>
                          <a:latin typeface="Times New Roman" panose="02020603050405020304" pitchFamily="18" charset="0"/>
                          <a:ea typeface="Times New Roman" panose="02020603050405020304" pitchFamily="18" charset="0"/>
                        </a:rPr>
                        <a:t>2029</a:t>
                      </a:r>
                      <a:endParaRPr lang="en-US" sz="1600" kern="140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buNone/>
                      </a:pPr>
                      <a:r>
                        <a:rPr lang="en-US" sz="1600" kern="0">
                          <a:solidFill>
                            <a:srgbClr val="000000"/>
                          </a:solidFill>
                          <a:effectLst/>
                          <a:latin typeface="Times New Roman" panose="02020603050405020304" pitchFamily="18" charset="0"/>
                          <a:ea typeface="Times New Roman" panose="02020603050405020304" pitchFamily="18" charset="0"/>
                        </a:rPr>
                        <a:t>13,117</a:t>
                      </a:r>
                      <a:endParaRPr lang="en-US" sz="1600" kern="140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noFill/>
                  </a:tcPr>
                </a:tc>
                <a:tc>
                  <a:txBody>
                    <a:bodyPr/>
                    <a:lstStyle/>
                    <a:p>
                      <a:pPr marL="0" marR="0" algn="ctr">
                        <a:buNone/>
                      </a:pPr>
                      <a:r>
                        <a:rPr lang="en-US" sz="1600" kern="0">
                          <a:solidFill>
                            <a:srgbClr val="000000"/>
                          </a:solidFill>
                          <a:effectLst/>
                          <a:latin typeface="Times New Roman" panose="02020603050405020304" pitchFamily="18" charset="0"/>
                          <a:ea typeface="Times New Roman" panose="02020603050405020304" pitchFamily="18" charset="0"/>
                        </a:rPr>
                        <a:t>7,177</a:t>
                      </a:r>
                      <a:endParaRPr lang="en-US" sz="1600" kern="140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noFill/>
                  </a:tcPr>
                </a:tc>
                <a:tc>
                  <a:txBody>
                    <a:bodyPr/>
                    <a:lstStyle/>
                    <a:p>
                      <a:pPr marL="0" marR="0" algn="ctr">
                        <a:buNone/>
                      </a:pPr>
                      <a:r>
                        <a:rPr lang="en-US" sz="1600" kern="0">
                          <a:solidFill>
                            <a:srgbClr val="000000"/>
                          </a:solidFill>
                          <a:effectLst/>
                          <a:latin typeface="Times New Roman" panose="02020603050405020304" pitchFamily="18" charset="0"/>
                          <a:ea typeface="Times New Roman" panose="02020603050405020304" pitchFamily="18" charset="0"/>
                        </a:rPr>
                        <a:t>6,326</a:t>
                      </a:r>
                      <a:endParaRPr lang="en-US" sz="1600" kern="140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noFill/>
                  </a:tcPr>
                </a:tc>
                <a:tc>
                  <a:txBody>
                    <a:bodyPr/>
                    <a:lstStyle/>
                    <a:p>
                      <a:pPr marL="0" marR="0" algn="ctr">
                        <a:buNone/>
                      </a:pPr>
                      <a:r>
                        <a:rPr lang="en-US" sz="1600" kern="0">
                          <a:solidFill>
                            <a:srgbClr val="000000"/>
                          </a:solidFill>
                          <a:effectLst/>
                          <a:latin typeface="Times New Roman" panose="02020603050405020304" pitchFamily="18" charset="0"/>
                          <a:ea typeface="Times New Roman" panose="02020603050405020304" pitchFamily="18" charset="0"/>
                        </a:rPr>
                        <a:t>7,297</a:t>
                      </a:r>
                      <a:endParaRPr lang="en-US" sz="1600" kern="140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noFill/>
                  </a:tcPr>
                </a:tc>
                <a:tc>
                  <a:txBody>
                    <a:bodyPr/>
                    <a:lstStyle/>
                    <a:p>
                      <a:pPr marL="0" marR="0" algn="ctr">
                        <a:buNone/>
                      </a:pPr>
                      <a:r>
                        <a:rPr lang="en-US" sz="1600" kern="0">
                          <a:solidFill>
                            <a:srgbClr val="000000"/>
                          </a:solidFill>
                          <a:effectLst/>
                          <a:latin typeface="Times New Roman" panose="02020603050405020304" pitchFamily="18" charset="0"/>
                          <a:ea typeface="Times New Roman" panose="02020603050405020304" pitchFamily="18" charset="0"/>
                        </a:rPr>
                        <a:t>8,137</a:t>
                      </a:r>
                      <a:endParaRPr lang="en-US" sz="1600" kern="140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noFill/>
                  </a:tcPr>
                </a:tc>
                <a:tc>
                  <a:txBody>
                    <a:bodyPr/>
                    <a:lstStyle/>
                    <a:p>
                      <a:pPr marL="0" marR="0" algn="ctr">
                        <a:buNone/>
                      </a:pPr>
                      <a:r>
                        <a:rPr lang="en-US" sz="1600" kern="0">
                          <a:solidFill>
                            <a:srgbClr val="000000"/>
                          </a:solidFill>
                          <a:effectLst/>
                          <a:latin typeface="Times New Roman" panose="02020603050405020304" pitchFamily="18" charset="0"/>
                          <a:ea typeface="Times New Roman" panose="02020603050405020304" pitchFamily="18" charset="0"/>
                        </a:rPr>
                        <a:t>5,526</a:t>
                      </a:r>
                      <a:endParaRPr lang="en-US" sz="1600" kern="140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noFill/>
                  </a:tcPr>
                </a:tc>
                <a:tc>
                  <a:txBody>
                    <a:bodyPr/>
                    <a:lstStyle/>
                    <a:p>
                      <a:pPr marL="0" marR="0" algn="ctr">
                        <a:buNone/>
                      </a:pPr>
                      <a:r>
                        <a:rPr lang="en-US" sz="1600" kern="0">
                          <a:solidFill>
                            <a:srgbClr val="000000"/>
                          </a:solidFill>
                          <a:effectLst/>
                          <a:latin typeface="Times New Roman" panose="02020603050405020304" pitchFamily="18" charset="0"/>
                          <a:ea typeface="Times New Roman" panose="02020603050405020304" pitchFamily="18" charset="0"/>
                        </a:rPr>
                        <a:t>3,120</a:t>
                      </a:r>
                      <a:endParaRPr lang="en-US" sz="1600" kern="140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noFill/>
                  </a:tcPr>
                </a:tc>
                <a:tc>
                  <a:txBody>
                    <a:bodyPr/>
                    <a:lstStyle/>
                    <a:p>
                      <a:pPr marL="0" marR="0" algn="ctr">
                        <a:buNone/>
                      </a:pPr>
                      <a:r>
                        <a:rPr lang="en-US" sz="1600" kern="0">
                          <a:solidFill>
                            <a:srgbClr val="000000"/>
                          </a:solidFill>
                          <a:effectLst/>
                          <a:latin typeface="Times New Roman" panose="02020603050405020304" pitchFamily="18" charset="0"/>
                          <a:ea typeface="Times New Roman" panose="02020603050405020304" pitchFamily="18" charset="0"/>
                        </a:rPr>
                        <a:t>2,328</a:t>
                      </a:r>
                      <a:endParaRPr lang="en-US" sz="1600" kern="140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noFill/>
                  </a:tcPr>
                </a:tc>
                <a:extLst>
                  <a:ext uri="{0D108BD9-81ED-4DB2-BD59-A6C34878D82A}">
                    <a16:rowId xmlns:a16="http://schemas.microsoft.com/office/drawing/2014/main" val="186826720"/>
                  </a:ext>
                </a:extLst>
              </a:tr>
              <a:tr h="0">
                <a:tc vMerge="1">
                  <a:txBody>
                    <a:bodyPr/>
                    <a:lstStyle/>
                    <a:p>
                      <a:endParaRPr lang="en-US"/>
                    </a:p>
                  </a:txBody>
                  <a:tcPr/>
                </a:tc>
                <a:tc>
                  <a:txBody>
                    <a:bodyPr/>
                    <a:lstStyle/>
                    <a:p>
                      <a:pPr marL="0" marR="0" algn="ctr">
                        <a:buNone/>
                      </a:pPr>
                      <a:r>
                        <a:rPr lang="en-US" sz="1600" kern="0">
                          <a:solidFill>
                            <a:srgbClr val="000000"/>
                          </a:solidFill>
                          <a:effectLst/>
                          <a:latin typeface="Times New Roman" panose="02020603050405020304" pitchFamily="18" charset="0"/>
                          <a:ea typeface="Times New Roman" panose="02020603050405020304" pitchFamily="18" charset="0"/>
                        </a:rPr>
                        <a:t>(24.7%)</a:t>
                      </a:r>
                      <a:endParaRPr lang="en-US" sz="1600" kern="140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noFill/>
                  </a:tcPr>
                </a:tc>
                <a:tc>
                  <a:txBody>
                    <a:bodyPr/>
                    <a:lstStyle/>
                    <a:p>
                      <a:pPr marL="0" marR="0" algn="ctr">
                        <a:buNone/>
                      </a:pPr>
                      <a:r>
                        <a:rPr lang="en-US" sz="1600" kern="0">
                          <a:solidFill>
                            <a:srgbClr val="000000"/>
                          </a:solidFill>
                          <a:effectLst/>
                          <a:latin typeface="Times New Roman" panose="02020603050405020304" pitchFamily="18" charset="0"/>
                          <a:ea typeface="Times New Roman" panose="02020603050405020304" pitchFamily="18" charset="0"/>
                        </a:rPr>
                        <a:t>(13.5%)</a:t>
                      </a:r>
                      <a:endParaRPr lang="en-US" sz="1600" kern="140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noFill/>
                  </a:tcPr>
                </a:tc>
                <a:tc>
                  <a:txBody>
                    <a:bodyPr/>
                    <a:lstStyle/>
                    <a:p>
                      <a:pPr marL="0" marR="0" algn="ctr">
                        <a:buNone/>
                      </a:pPr>
                      <a:r>
                        <a:rPr lang="en-US" sz="1600" kern="0">
                          <a:solidFill>
                            <a:srgbClr val="000000"/>
                          </a:solidFill>
                          <a:effectLst/>
                          <a:latin typeface="Times New Roman" panose="02020603050405020304" pitchFamily="18" charset="0"/>
                          <a:ea typeface="Times New Roman" panose="02020603050405020304" pitchFamily="18" charset="0"/>
                        </a:rPr>
                        <a:t>(11.9%)</a:t>
                      </a:r>
                      <a:endParaRPr lang="en-US" sz="1600" kern="140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noFill/>
                  </a:tcPr>
                </a:tc>
                <a:tc>
                  <a:txBody>
                    <a:bodyPr/>
                    <a:lstStyle/>
                    <a:p>
                      <a:pPr marL="0" marR="0" algn="ctr">
                        <a:buNone/>
                      </a:pPr>
                      <a:r>
                        <a:rPr lang="en-US" sz="1600" kern="0">
                          <a:solidFill>
                            <a:srgbClr val="000000"/>
                          </a:solidFill>
                          <a:effectLst/>
                          <a:latin typeface="Times New Roman" panose="02020603050405020304" pitchFamily="18" charset="0"/>
                          <a:ea typeface="Times New Roman" panose="02020603050405020304" pitchFamily="18" charset="0"/>
                        </a:rPr>
                        <a:t>(13.8%)</a:t>
                      </a:r>
                      <a:endParaRPr lang="en-US" sz="1600" kern="140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noFill/>
                  </a:tcPr>
                </a:tc>
                <a:tc>
                  <a:txBody>
                    <a:bodyPr/>
                    <a:lstStyle/>
                    <a:p>
                      <a:pPr marL="0" marR="0" algn="ctr">
                        <a:buNone/>
                      </a:pPr>
                      <a:r>
                        <a:rPr lang="en-US" sz="1600" kern="0">
                          <a:solidFill>
                            <a:srgbClr val="000000"/>
                          </a:solidFill>
                          <a:effectLst/>
                          <a:latin typeface="Times New Roman" panose="02020603050405020304" pitchFamily="18" charset="0"/>
                          <a:ea typeface="Times New Roman" panose="02020603050405020304" pitchFamily="18" charset="0"/>
                        </a:rPr>
                        <a:t>(15.3%)</a:t>
                      </a:r>
                      <a:endParaRPr lang="en-US" sz="1600" kern="140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noFill/>
                  </a:tcPr>
                </a:tc>
                <a:tc>
                  <a:txBody>
                    <a:bodyPr/>
                    <a:lstStyle/>
                    <a:p>
                      <a:pPr marL="0" marR="0" algn="ctr">
                        <a:buNone/>
                      </a:pPr>
                      <a:r>
                        <a:rPr lang="en-US" sz="1600" kern="0">
                          <a:solidFill>
                            <a:srgbClr val="000000"/>
                          </a:solidFill>
                          <a:effectLst/>
                          <a:latin typeface="Times New Roman" panose="02020603050405020304" pitchFamily="18" charset="0"/>
                          <a:ea typeface="Times New Roman" panose="02020603050405020304" pitchFamily="18" charset="0"/>
                        </a:rPr>
                        <a:t>(10.4%)</a:t>
                      </a:r>
                      <a:endParaRPr lang="en-US" sz="1600" kern="140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noFill/>
                  </a:tcPr>
                </a:tc>
                <a:tc>
                  <a:txBody>
                    <a:bodyPr/>
                    <a:lstStyle/>
                    <a:p>
                      <a:pPr marL="0" marR="0" algn="ctr">
                        <a:buNone/>
                      </a:pPr>
                      <a:r>
                        <a:rPr lang="en-US" sz="1600" kern="0">
                          <a:solidFill>
                            <a:srgbClr val="000000"/>
                          </a:solidFill>
                          <a:effectLst/>
                          <a:latin typeface="Times New Roman" panose="02020603050405020304" pitchFamily="18" charset="0"/>
                          <a:ea typeface="Times New Roman" panose="02020603050405020304" pitchFamily="18" charset="0"/>
                        </a:rPr>
                        <a:t>(5.9%)</a:t>
                      </a:r>
                      <a:endParaRPr lang="en-US" sz="1600" kern="140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noFill/>
                  </a:tcPr>
                </a:tc>
                <a:tc>
                  <a:txBody>
                    <a:bodyPr/>
                    <a:lstStyle/>
                    <a:p>
                      <a:pPr marL="0" marR="0" algn="ctr">
                        <a:buNone/>
                      </a:pPr>
                      <a:r>
                        <a:rPr lang="en-US" sz="1600" kern="0">
                          <a:solidFill>
                            <a:srgbClr val="000000"/>
                          </a:solidFill>
                          <a:effectLst/>
                          <a:latin typeface="Times New Roman" panose="02020603050405020304" pitchFamily="18" charset="0"/>
                          <a:ea typeface="Times New Roman" panose="02020603050405020304" pitchFamily="18" charset="0"/>
                        </a:rPr>
                        <a:t>(4.4%)</a:t>
                      </a:r>
                      <a:endParaRPr lang="en-US" sz="1600" kern="140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349490449"/>
                  </a:ext>
                </a:extLst>
              </a:tr>
              <a:tr h="0">
                <a:tc rowSpan="2">
                  <a:txBody>
                    <a:bodyPr/>
                    <a:lstStyle/>
                    <a:p>
                      <a:pPr marL="0" marR="0" algn="ctr">
                        <a:lnSpc>
                          <a:spcPct val="107000"/>
                        </a:lnSpc>
                      </a:pPr>
                      <a:r>
                        <a:rPr lang="en-US" sz="1600" kern="0">
                          <a:effectLst/>
                          <a:latin typeface="Times New Roman" panose="02020603050405020304" pitchFamily="18" charset="0"/>
                          <a:ea typeface="Times New Roman" panose="02020603050405020304" pitchFamily="18" charset="0"/>
                        </a:rPr>
                        <a:t>Change 2024-2029</a:t>
                      </a:r>
                      <a:endParaRPr lang="en-US" sz="1600" kern="140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buNone/>
                      </a:pPr>
                      <a:r>
                        <a:rPr lang="en-US" sz="1600" b="1" kern="0">
                          <a:solidFill>
                            <a:srgbClr val="FF0000"/>
                          </a:solidFill>
                          <a:effectLst/>
                          <a:latin typeface="Times New Roman" panose="02020603050405020304" pitchFamily="18" charset="0"/>
                          <a:ea typeface="Times New Roman" panose="02020603050405020304" pitchFamily="18" charset="0"/>
                        </a:rPr>
                        <a:t>-1,512</a:t>
                      </a:r>
                      <a:endParaRPr lang="en-US" sz="1600" kern="140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noFill/>
                  </a:tcPr>
                </a:tc>
                <a:tc>
                  <a:txBody>
                    <a:bodyPr/>
                    <a:lstStyle/>
                    <a:p>
                      <a:pPr marL="0" marR="0" algn="ctr">
                        <a:buNone/>
                      </a:pPr>
                      <a:r>
                        <a:rPr lang="en-US" sz="1600" b="1" kern="0">
                          <a:solidFill>
                            <a:srgbClr val="FF0000"/>
                          </a:solidFill>
                          <a:effectLst/>
                          <a:latin typeface="Times New Roman" panose="02020603050405020304" pitchFamily="18" charset="0"/>
                          <a:ea typeface="Times New Roman" panose="02020603050405020304" pitchFamily="18" charset="0"/>
                        </a:rPr>
                        <a:t>-1,474</a:t>
                      </a:r>
                      <a:endParaRPr lang="en-US" sz="1600" kern="140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noFill/>
                  </a:tcPr>
                </a:tc>
                <a:tc>
                  <a:txBody>
                    <a:bodyPr/>
                    <a:lstStyle/>
                    <a:p>
                      <a:pPr marL="0" marR="0" algn="ctr">
                        <a:buNone/>
                      </a:pPr>
                      <a:r>
                        <a:rPr lang="en-US" sz="1600" b="1" kern="0">
                          <a:solidFill>
                            <a:srgbClr val="FF0000"/>
                          </a:solidFill>
                          <a:effectLst/>
                          <a:latin typeface="Times New Roman" panose="02020603050405020304" pitchFamily="18" charset="0"/>
                          <a:ea typeface="Times New Roman" panose="02020603050405020304" pitchFamily="18" charset="0"/>
                        </a:rPr>
                        <a:t>-955</a:t>
                      </a:r>
                      <a:endParaRPr lang="en-US" sz="1600" kern="140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noFill/>
                  </a:tcPr>
                </a:tc>
                <a:tc>
                  <a:txBody>
                    <a:bodyPr/>
                    <a:lstStyle/>
                    <a:p>
                      <a:pPr marL="0" marR="0" algn="ctr">
                        <a:buNone/>
                      </a:pPr>
                      <a:r>
                        <a:rPr lang="en-US" sz="1600" b="1" kern="0">
                          <a:solidFill>
                            <a:srgbClr val="FF0000"/>
                          </a:solidFill>
                          <a:effectLst/>
                          <a:latin typeface="Times New Roman" panose="02020603050405020304" pitchFamily="18" charset="0"/>
                          <a:ea typeface="Times New Roman" panose="02020603050405020304" pitchFamily="18" charset="0"/>
                        </a:rPr>
                        <a:t>-877</a:t>
                      </a:r>
                      <a:endParaRPr lang="en-US" sz="1600" kern="140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noFill/>
                  </a:tcPr>
                </a:tc>
                <a:tc>
                  <a:txBody>
                    <a:bodyPr/>
                    <a:lstStyle/>
                    <a:p>
                      <a:pPr marL="0" marR="0" algn="ctr">
                        <a:buNone/>
                      </a:pPr>
                      <a:r>
                        <a:rPr lang="en-US" sz="1600" b="1" kern="0">
                          <a:solidFill>
                            <a:srgbClr val="FF0000"/>
                          </a:solidFill>
                          <a:effectLst/>
                          <a:latin typeface="Times New Roman" panose="02020603050405020304" pitchFamily="18" charset="0"/>
                          <a:ea typeface="Times New Roman" panose="02020603050405020304" pitchFamily="18" charset="0"/>
                        </a:rPr>
                        <a:t>-74</a:t>
                      </a:r>
                      <a:endParaRPr lang="en-US" sz="1600" kern="140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noFill/>
                  </a:tcPr>
                </a:tc>
                <a:tc>
                  <a:txBody>
                    <a:bodyPr/>
                    <a:lstStyle/>
                    <a:p>
                      <a:pPr marL="0" marR="0" algn="ctr">
                        <a:buNone/>
                      </a:pPr>
                      <a:r>
                        <a:rPr lang="en-US" sz="1600" b="1" kern="0">
                          <a:solidFill>
                            <a:srgbClr val="00B050"/>
                          </a:solidFill>
                          <a:effectLst/>
                          <a:latin typeface="Times New Roman" panose="02020603050405020304" pitchFamily="18" charset="0"/>
                          <a:ea typeface="Times New Roman" panose="02020603050405020304" pitchFamily="18" charset="0"/>
                        </a:rPr>
                        <a:t>296</a:t>
                      </a:r>
                      <a:endParaRPr lang="en-US" sz="1600" kern="140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noFill/>
                  </a:tcPr>
                </a:tc>
                <a:tc>
                  <a:txBody>
                    <a:bodyPr/>
                    <a:lstStyle/>
                    <a:p>
                      <a:pPr marL="0" marR="0" algn="ctr">
                        <a:buNone/>
                      </a:pPr>
                      <a:r>
                        <a:rPr lang="en-US" sz="1600" b="1" kern="0">
                          <a:solidFill>
                            <a:srgbClr val="00B050"/>
                          </a:solidFill>
                          <a:effectLst/>
                          <a:latin typeface="Times New Roman" panose="02020603050405020304" pitchFamily="18" charset="0"/>
                          <a:ea typeface="Times New Roman" panose="02020603050405020304" pitchFamily="18" charset="0"/>
                        </a:rPr>
                        <a:t>510</a:t>
                      </a:r>
                      <a:endParaRPr lang="en-US" sz="1600" kern="140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noFill/>
                  </a:tcPr>
                </a:tc>
                <a:tc>
                  <a:txBody>
                    <a:bodyPr/>
                    <a:lstStyle/>
                    <a:p>
                      <a:pPr marL="0" marR="0" algn="ctr">
                        <a:buNone/>
                      </a:pPr>
                      <a:r>
                        <a:rPr lang="en-US" sz="1600" b="1" kern="0">
                          <a:solidFill>
                            <a:srgbClr val="00B050"/>
                          </a:solidFill>
                          <a:effectLst/>
                          <a:latin typeface="Times New Roman" panose="02020603050405020304" pitchFamily="18" charset="0"/>
                          <a:ea typeface="Times New Roman" panose="02020603050405020304" pitchFamily="18" charset="0"/>
                        </a:rPr>
                        <a:t>572</a:t>
                      </a:r>
                      <a:endParaRPr lang="en-US" sz="1600" kern="140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noFill/>
                  </a:tcPr>
                </a:tc>
                <a:extLst>
                  <a:ext uri="{0D108BD9-81ED-4DB2-BD59-A6C34878D82A}">
                    <a16:rowId xmlns:a16="http://schemas.microsoft.com/office/drawing/2014/main" val="3948611764"/>
                  </a:ext>
                </a:extLst>
              </a:tr>
              <a:tr h="0">
                <a:tc vMerge="1">
                  <a:txBody>
                    <a:bodyPr/>
                    <a:lstStyle/>
                    <a:p>
                      <a:endParaRPr lang="en-US"/>
                    </a:p>
                  </a:txBody>
                  <a:tcPr/>
                </a:tc>
                <a:tc>
                  <a:txBody>
                    <a:bodyPr/>
                    <a:lstStyle/>
                    <a:p>
                      <a:pPr marL="0" marR="0" algn="ctr">
                        <a:buNone/>
                      </a:pPr>
                      <a:r>
                        <a:rPr lang="en-US" sz="1600" b="1" kern="0">
                          <a:solidFill>
                            <a:srgbClr val="FF0000"/>
                          </a:solidFill>
                          <a:effectLst/>
                          <a:latin typeface="Times New Roman" panose="02020603050405020304" pitchFamily="18" charset="0"/>
                          <a:ea typeface="Times New Roman" panose="02020603050405020304" pitchFamily="18" charset="0"/>
                        </a:rPr>
                        <a:t>(-10.3%)</a:t>
                      </a:r>
                      <a:endParaRPr lang="en-US" sz="1600" kern="140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noFill/>
                  </a:tcPr>
                </a:tc>
                <a:tc>
                  <a:txBody>
                    <a:bodyPr/>
                    <a:lstStyle/>
                    <a:p>
                      <a:pPr marL="0" marR="0" algn="ctr">
                        <a:buNone/>
                      </a:pPr>
                      <a:r>
                        <a:rPr lang="en-US" sz="1600" b="1" kern="0">
                          <a:solidFill>
                            <a:srgbClr val="FF0000"/>
                          </a:solidFill>
                          <a:effectLst/>
                          <a:latin typeface="Times New Roman" panose="02020603050405020304" pitchFamily="18" charset="0"/>
                          <a:ea typeface="Times New Roman" panose="02020603050405020304" pitchFamily="18" charset="0"/>
                        </a:rPr>
                        <a:t>(-17.0%)</a:t>
                      </a:r>
                      <a:endParaRPr lang="en-US" sz="1600" kern="140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noFill/>
                  </a:tcPr>
                </a:tc>
                <a:tc>
                  <a:txBody>
                    <a:bodyPr/>
                    <a:lstStyle/>
                    <a:p>
                      <a:pPr marL="0" marR="0" algn="ctr">
                        <a:buNone/>
                      </a:pPr>
                      <a:r>
                        <a:rPr lang="en-US" sz="1600" b="1" kern="0">
                          <a:solidFill>
                            <a:srgbClr val="FF0000"/>
                          </a:solidFill>
                          <a:effectLst/>
                          <a:latin typeface="Times New Roman" panose="02020603050405020304" pitchFamily="18" charset="0"/>
                          <a:ea typeface="Times New Roman" panose="02020603050405020304" pitchFamily="18" charset="0"/>
                        </a:rPr>
                        <a:t>(-13.1%)</a:t>
                      </a:r>
                      <a:endParaRPr lang="en-US" sz="1600" kern="140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noFill/>
                  </a:tcPr>
                </a:tc>
                <a:tc>
                  <a:txBody>
                    <a:bodyPr/>
                    <a:lstStyle/>
                    <a:p>
                      <a:pPr marL="0" marR="0" algn="ctr">
                        <a:buNone/>
                      </a:pPr>
                      <a:r>
                        <a:rPr lang="en-US" sz="1600" b="1" kern="0">
                          <a:solidFill>
                            <a:srgbClr val="FF0000"/>
                          </a:solidFill>
                          <a:effectLst/>
                          <a:latin typeface="Times New Roman" panose="02020603050405020304" pitchFamily="18" charset="0"/>
                          <a:ea typeface="Times New Roman" panose="02020603050405020304" pitchFamily="18" charset="0"/>
                        </a:rPr>
                        <a:t>(-10.7%)</a:t>
                      </a:r>
                      <a:endParaRPr lang="en-US" sz="1600" kern="140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noFill/>
                  </a:tcPr>
                </a:tc>
                <a:tc>
                  <a:txBody>
                    <a:bodyPr/>
                    <a:lstStyle/>
                    <a:p>
                      <a:pPr marL="0" marR="0" algn="ctr">
                        <a:buNone/>
                      </a:pPr>
                      <a:r>
                        <a:rPr lang="en-US" sz="1600" b="1" kern="0">
                          <a:solidFill>
                            <a:srgbClr val="FF0000"/>
                          </a:solidFill>
                          <a:effectLst/>
                          <a:latin typeface="Times New Roman" panose="02020603050405020304" pitchFamily="18" charset="0"/>
                          <a:ea typeface="Times New Roman" panose="02020603050405020304" pitchFamily="18" charset="0"/>
                        </a:rPr>
                        <a:t>(-0.9%)</a:t>
                      </a:r>
                      <a:endParaRPr lang="en-US" sz="1600" kern="140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noFill/>
                  </a:tcPr>
                </a:tc>
                <a:tc>
                  <a:txBody>
                    <a:bodyPr/>
                    <a:lstStyle/>
                    <a:p>
                      <a:pPr marL="0" marR="0" algn="ctr">
                        <a:buNone/>
                      </a:pPr>
                      <a:r>
                        <a:rPr lang="en-US" sz="1600" b="1" kern="0">
                          <a:solidFill>
                            <a:srgbClr val="00B050"/>
                          </a:solidFill>
                          <a:effectLst/>
                          <a:latin typeface="Times New Roman" panose="02020603050405020304" pitchFamily="18" charset="0"/>
                          <a:ea typeface="Times New Roman" panose="02020603050405020304" pitchFamily="18" charset="0"/>
                        </a:rPr>
                        <a:t>(5.7%)</a:t>
                      </a:r>
                      <a:endParaRPr lang="en-US" sz="1600" kern="140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noFill/>
                  </a:tcPr>
                </a:tc>
                <a:tc>
                  <a:txBody>
                    <a:bodyPr/>
                    <a:lstStyle/>
                    <a:p>
                      <a:pPr marL="0" marR="0" algn="ctr">
                        <a:buNone/>
                      </a:pPr>
                      <a:r>
                        <a:rPr lang="en-US" sz="1600" b="1" kern="0">
                          <a:solidFill>
                            <a:srgbClr val="00B050"/>
                          </a:solidFill>
                          <a:effectLst/>
                          <a:latin typeface="Times New Roman" panose="02020603050405020304" pitchFamily="18" charset="0"/>
                          <a:ea typeface="Times New Roman" panose="02020603050405020304" pitchFamily="18" charset="0"/>
                        </a:rPr>
                        <a:t>(19.5%)</a:t>
                      </a:r>
                      <a:endParaRPr lang="en-US" sz="1600" kern="140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noFill/>
                  </a:tcPr>
                </a:tc>
                <a:tc>
                  <a:txBody>
                    <a:bodyPr/>
                    <a:lstStyle/>
                    <a:p>
                      <a:pPr marL="0" marR="0" algn="ctr">
                        <a:buNone/>
                      </a:pPr>
                      <a:r>
                        <a:rPr lang="en-US" sz="1600" b="1" kern="0" dirty="0">
                          <a:solidFill>
                            <a:srgbClr val="00B050"/>
                          </a:solidFill>
                          <a:effectLst/>
                          <a:latin typeface="Times New Roman" panose="02020603050405020304" pitchFamily="18" charset="0"/>
                          <a:ea typeface="Times New Roman" panose="02020603050405020304" pitchFamily="18" charset="0"/>
                        </a:rPr>
                        <a:t>(32.6%)</a:t>
                      </a:r>
                      <a:endParaRPr lang="en-US" sz="1600" kern="1400" dirty="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514733445"/>
                  </a:ext>
                </a:extLst>
              </a:tr>
            </a:tbl>
          </a:graphicData>
        </a:graphic>
      </p:graphicFrame>
      <p:sp>
        <p:nvSpPr>
          <p:cNvPr id="5" name="TextBox 4">
            <a:extLst>
              <a:ext uri="{FF2B5EF4-FFF2-40B4-BE49-F238E27FC236}">
                <a16:creationId xmlns:a16="http://schemas.microsoft.com/office/drawing/2014/main" id="{E9D24E80-A28C-E1D1-C1F4-0DCB100DB0E2}"/>
              </a:ext>
            </a:extLst>
          </p:cNvPr>
          <p:cNvSpPr txBox="1"/>
          <p:nvPr/>
        </p:nvSpPr>
        <p:spPr>
          <a:xfrm>
            <a:off x="144850" y="3972780"/>
            <a:ext cx="11896077" cy="2828916"/>
          </a:xfrm>
          <a:prstGeom prst="rect">
            <a:avLst/>
          </a:prstGeom>
          <a:solidFill>
            <a:srgbClr val="39A0ED"/>
          </a:solidFill>
        </p:spPr>
        <p:txBody>
          <a:bodyPr wrap="square">
            <a:spAutoFit/>
          </a:bodyPr>
          <a:lstStyle/>
          <a:p>
            <a:pPr marL="0" marR="0" lvl="2" algn="just">
              <a:lnSpc>
                <a:spcPct val="107000"/>
              </a:lnSpc>
              <a:spcBef>
                <a:spcPts val="0"/>
              </a:spcBef>
              <a:spcAft>
                <a:spcPts val="0"/>
              </a:spcAft>
            </a:pPr>
            <a:r>
              <a:rPr lang="en-US" sz="2800" dirty="0">
                <a:solidFill>
                  <a:schemeClr val="bg1"/>
                </a:solidFill>
                <a:ea typeface="Calibri" panose="020F0502020204030204" pitchFamily="34" charset="0"/>
                <a:cs typeface="Times New Roman" panose="02020603050405020304" pitchFamily="18" charset="0"/>
              </a:rPr>
              <a:t>Despite the significant </a:t>
            </a:r>
            <a:r>
              <a:rPr lang="en-US" sz="2800" b="1" dirty="0">
                <a:solidFill>
                  <a:schemeClr val="bg1"/>
                </a:solidFill>
                <a:ea typeface="Calibri" panose="020F0502020204030204" pitchFamily="34" charset="0"/>
                <a:cs typeface="Times New Roman" panose="02020603050405020304" pitchFamily="18" charset="0"/>
              </a:rPr>
              <a:t>projected increase in the higher-income </a:t>
            </a:r>
            <a:r>
              <a:rPr lang="en-US" sz="2800" dirty="0">
                <a:solidFill>
                  <a:schemeClr val="bg1"/>
                </a:solidFill>
                <a:ea typeface="Calibri" panose="020F0502020204030204" pitchFamily="34" charset="0"/>
                <a:cs typeface="Times New Roman" panose="02020603050405020304" pitchFamily="18" charset="0"/>
              </a:rPr>
              <a:t>(earning $75,000+) renter households, it is important to note that </a:t>
            </a:r>
            <a:r>
              <a:rPr lang="en-US" sz="2800" b="1" dirty="0">
                <a:solidFill>
                  <a:schemeClr val="bg1"/>
                </a:solidFill>
                <a:ea typeface="Calibri" panose="020F0502020204030204" pitchFamily="34" charset="0"/>
                <a:cs typeface="Times New Roman" panose="02020603050405020304" pitchFamily="18" charset="0"/>
              </a:rPr>
              <a:t>over one-half (50.1%) of renter households</a:t>
            </a:r>
            <a:r>
              <a:rPr lang="en-US" sz="2800" dirty="0">
                <a:solidFill>
                  <a:schemeClr val="bg1"/>
                </a:solidFill>
                <a:ea typeface="Calibri" panose="020F0502020204030204" pitchFamily="34" charset="0"/>
                <a:cs typeface="Times New Roman" panose="02020603050405020304" pitchFamily="18" charset="0"/>
              </a:rPr>
              <a:t> in the region are projected to </a:t>
            </a:r>
            <a:r>
              <a:rPr lang="en-US" sz="2800" b="1" dirty="0">
                <a:solidFill>
                  <a:schemeClr val="bg1"/>
                </a:solidFill>
                <a:ea typeface="Calibri" panose="020F0502020204030204" pitchFamily="34" charset="0"/>
                <a:cs typeface="Times New Roman" panose="02020603050405020304" pitchFamily="18" charset="0"/>
              </a:rPr>
              <a:t>continue earning less than $35,000 annually</a:t>
            </a:r>
            <a:r>
              <a:rPr lang="en-US" sz="2800" dirty="0">
                <a:solidFill>
                  <a:schemeClr val="bg1"/>
                </a:solidFill>
                <a:ea typeface="Calibri" panose="020F0502020204030204" pitchFamily="34" charset="0"/>
                <a:cs typeface="Times New Roman" panose="02020603050405020304" pitchFamily="18" charset="0"/>
              </a:rPr>
              <a:t>. As such, </a:t>
            </a:r>
            <a:r>
              <a:rPr lang="en-US" sz="2800" b="1" dirty="0">
                <a:solidFill>
                  <a:schemeClr val="bg1"/>
                </a:solidFill>
                <a:ea typeface="Calibri" panose="020F0502020204030204" pitchFamily="34" charset="0"/>
                <a:cs typeface="Times New Roman" panose="02020603050405020304" pitchFamily="18" charset="0"/>
              </a:rPr>
              <a:t>demand will likely increase for moderate and higher-priced rentals,</a:t>
            </a:r>
            <a:r>
              <a:rPr lang="en-US" sz="2800" dirty="0">
                <a:solidFill>
                  <a:schemeClr val="bg1"/>
                </a:solidFill>
                <a:ea typeface="Calibri" panose="020F0502020204030204" pitchFamily="34" charset="0"/>
                <a:cs typeface="Times New Roman" panose="02020603050405020304" pitchFamily="18" charset="0"/>
              </a:rPr>
              <a:t> but substantial </a:t>
            </a:r>
            <a:r>
              <a:rPr lang="en-US" sz="2800" b="1" dirty="0">
                <a:solidFill>
                  <a:schemeClr val="bg1"/>
                </a:solidFill>
                <a:ea typeface="Calibri" panose="020F0502020204030204" pitchFamily="34" charset="0"/>
                <a:cs typeface="Times New Roman" panose="02020603050405020304" pitchFamily="18" charset="0"/>
              </a:rPr>
              <a:t>demand will persist for affordably priced rentals </a:t>
            </a:r>
            <a:r>
              <a:rPr lang="en-US" sz="2800" dirty="0">
                <a:solidFill>
                  <a:schemeClr val="bg1"/>
                </a:solidFill>
                <a:ea typeface="Calibri" panose="020F0502020204030204" pitchFamily="34" charset="0"/>
                <a:cs typeface="Times New Roman" panose="02020603050405020304" pitchFamily="18" charset="0"/>
              </a:rPr>
              <a:t>in Region G. </a:t>
            </a:r>
          </a:p>
        </p:txBody>
      </p:sp>
      <p:sp>
        <p:nvSpPr>
          <p:cNvPr id="3" name="Rectangle 2">
            <a:extLst>
              <a:ext uri="{FF2B5EF4-FFF2-40B4-BE49-F238E27FC236}">
                <a16:creationId xmlns:a16="http://schemas.microsoft.com/office/drawing/2014/main" id="{1EA99B3A-E173-5E7F-E869-A7FFC8893E47}"/>
              </a:ext>
            </a:extLst>
          </p:cNvPr>
          <p:cNvSpPr/>
          <p:nvPr/>
        </p:nvSpPr>
        <p:spPr>
          <a:xfrm>
            <a:off x="2171700" y="2841057"/>
            <a:ext cx="3271971" cy="474359"/>
          </a:xfrm>
          <a:prstGeom prst="rect">
            <a:avLst/>
          </a:prstGeom>
          <a:noFill/>
          <a:ln w="508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74223077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A0EFC1C-7681-7E8F-DF47-89E43AAD2C1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8A067C6-3322-4D1E-C1B5-41D6D481C4E9}"/>
              </a:ext>
            </a:extLst>
          </p:cNvPr>
          <p:cNvSpPr txBox="1">
            <a:spLocks/>
          </p:cNvSpPr>
          <p:nvPr/>
        </p:nvSpPr>
        <p:spPr>
          <a:xfrm>
            <a:off x="457200" y="565760"/>
            <a:ext cx="11271379" cy="429338"/>
          </a:xfrm>
          <a:prstGeom prst="rect">
            <a:avLst/>
          </a:prstGeom>
          <a:solidFill>
            <a:schemeClr val="accent1">
              <a:lumMod val="75000"/>
            </a:schemeClr>
          </a:solidFill>
        </p:spPr>
        <p:txBody>
          <a:bodyPr anchor="b">
            <a:normAutofit/>
          </a:bodyPr>
          <a:lstStyle>
            <a:lvl1pPr algn="l" defTabSz="914400" rtl="0" eaLnBrk="1" latinLnBrk="0" hangingPunct="1">
              <a:lnSpc>
                <a:spcPct val="85000"/>
              </a:lnSpc>
              <a:spcBef>
                <a:spcPct val="0"/>
              </a:spcBef>
              <a:buNone/>
              <a:defRPr sz="4000" kern="1200" cap="all" baseline="0">
                <a:solidFill>
                  <a:schemeClr val="bg2"/>
                </a:solidFill>
                <a:latin typeface="+mj-lt"/>
                <a:ea typeface="+mj-ea"/>
                <a:cs typeface="+mj-cs"/>
              </a:defRPr>
            </a:lvl1pPr>
          </a:lstStyle>
          <a:p>
            <a:r>
              <a:rPr lang="en-US" sz="2400" cap="none" dirty="0">
                <a:solidFill>
                  <a:schemeClr val="bg1"/>
                </a:solidFill>
              </a:rPr>
              <a:t>Demographics – Change in OWNER Households by Income</a:t>
            </a:r>
            <a:endParaRPr lang="en-US" sz="2400" dirty="0">
              <a:solidFill>
                <a:schemeClr val="bg1"/>
              </a:solidFill>
            </a:endParaRPr>
          </a:p>
        </p:txBody>
      </p:sp>
      <p:graphicFrame>
        <p:nvGraphicFramePr>
          <p:cNvPr id="4" name="Table 3">
            <a:extLst>
              <a:ext uri="{FF2B5EF4-FFF2-40B4-BE49-F238E27FC236}">
                <a16:creationId xmlns:a16="http://schemas.microsoft.com/office/drawing/2014/main" id="{C6BD02F6-4E7F-F5C4-977A-AA1EAABC75DA}"/>
              </a:ext>
            </a:extLst>
          </p:cNvPr>
          <p:cNvGraphicFramePr>
            <a:graphicFrameLocks noGrp="1"/>
          </p:cNvGraphicFramePr>
          <p:nvPr>
            <p:extLst>
              <p:ext uri="{D42A27DB-BD31-4B8C-83A1-F6EECF244321}">
                <p14:modId xmlns:p14="http://schemas.microsoft.com/office/powerpoint/2010/main" val="1910837994"/>
              </p:ext>
            </p:extLst>
          </p:nvPr>
        </p:nvGraphicFramePr>
        <p:xfrm>
          <a:off x="1037066" y="1126499"/>
          <a:ext cx="9898864" cy="2714880"/>
        </p:xfrm>
        <a:graphic>
          <a:graphicData uri="http://schemas.openxmlformats.org/drawingml/2006/table">
            <a:tbl>
              <a:tblPr firstRow="1" firstCol="1" bandRow="1"/>
              <a:tblGrid>
                <a:gridCol w="1131735">
                  <a:extLst>
                    <a:ext uri="{9D8B030D-6E8A-4147-A177-3AD203B41FA5}">
                      <a16:colId xmlns:a16="http://schemas.microsoft.com/office/drawing/2014/main" val="768598250"/>
                    </a:ext>
                  </a:extLst>
                </a:gridCol>
                <a:gridCol w="1091061">
                  <a:extLst>
                    <a:ext uri="{9D8B030D-6E8A-4147-A177-3AD203B41FA5}">
                      <a16:colId xmlns:a16="http://schemas.microsoft.com/office/drawing/2014/main" val="2481908036"/>
                    </a:ext>
                  </a:extLst>
                </a:gridCol>
                <a:gridCol w="1091061">
                  <a:extLst>
                    <a:ext uri="{9D8B030D-6E8A-4147-A177-3AD203B41FA5}">
                      <a16:colId xmlns:a16="http://schemas.microsoft.com/office/drawing/2014/main" val="257549322"/>
                    </a:ext>
                  </a:extLst>
                </a:gridCol>
                <a:gridCol w="1091061">
                  <a:extLst>
                    <a:ext uri="{9D8B030D-6E8A-4147-A177-3AD203B41FA5}">
                      <a16:colId xmlns:a16="http://schemas.microsoft.com/office/drawing/2014/main" val="3431911890"/>
                    </a:ext>
                  </a:extLst>
                </a:gridCol>
                <a:gridCol w="1091061">
                  <a:extLst>
                    <a:ext uri="{9D8B030D-6E8A-4147-A177-3AD203B41FA5}">
                      <a16:colId xmlns:a16="http://schemas.microsoft.com/office/drawing/2014/main" val="3651536062"/>
                    </a:ext>
                  </a:extLst>
                </a:gridCol>
                <a:gridCol w="1091061">
                  <a:extLst>
                    <a:ext uri="{9D8B030D-6E8A-4147-A177-3AD203B41FA5}">
                      <a16:colId xmlns:a16="http://schemas.microsoft.com/office/drawing/2014/main" val="1970115492"/>
                    </a:ext>
                  </a:extLst>
                </a:gridCol>
                <a:gridCol w="1103264">
                  <a:extLst>
                    <a:ext uri="{9D8B030D-6E8A-4147-A177-3AD203B41FA5}">
                      <a16:colId xmlns:a16="http://schemas.microsoft.com/office/drawing/2014/main" val="4161457815"/>
                    </a:ext>
                  </a:extLst>
                </a:gridCol>
                <a:gridCol w="1104280">
                  <a:extLst>
                    <a:ext uri="{9D8B030D-6E8A-4147-A177-3AD203B41FA5}">
                      <a16:colId xmlns:a16="http://schemas.microsoft.com/office/drawing/2014/main" val="828288116"/>
                    </a:ext>
                  </a:extLst>
                </a:gridCol>
                <a:gridCol w="1104280">
                  <a:extLst>
                    <a:ext uri="{9D8B030D-6E8A-4147-A177-3AD203B41FA5}">
                      <a16:colId xmlns:a16="http://schemas.microsoft.com/office/drawing/2014/main" val="1930370669"/>
                    </a:ext>
                  </a:extLst>
                </a:gridCol>
              </a:tblGrid>
              <a:tr h="0">
                <a:tc rowSpan="2">
                  <a:txBody>
                    <a:bodyPr/>
                    <a:lstStyle/>
                    <a:p>
                      <a:pPr marL="0" marR="0">
                        <a:lnSpc>
                          <a:spcPct val="107000"/>
                        </a:lnSpc>
                      </a:pPr>
                      <a:r>
                        <a:rPr lang="en-US" sz="1600" kern="0">
                          <a:effectLst/>
                          <a:latin typeface="Times New Roman" panose="02020603050405020304" pitchFamily="18" charset="0"/>
                          <a:ea typeface="Times New Roman" panose="02020603050405020304" pitchFamily="18" charset="0"/>
                        </a:rPr>
                        <a:t> </a:t>
                      </a:r>
                      <a:endParaRPr lang="en-US" sz="1600" kern="1400">
                        <a:effectLst/>
                        <a:latin typeface="Times New Roman" panose="02020603050405020304" pitchFamily="18" charset="0"/>
                        <a:ea typeface="Times New Roman" panose="02020603050405020304" pitchFamily="18" charset="0"/>
                      </a:endParaRPr>
                    </a:p>
                  </a:txBody>
                  <a:tcPr marL="68580" marR="68580" marT="0" marB="0" anchor="ctr">
                    <a:lnL>
                      <a:noFill/>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noFill/>
                  </a:tcPr>
                </a:tc>
                <a:tc gridSpan="8">
                  <a:txBody>
                    <a:bodyPr/>
                    <a:lstStyle/>
                    <a:p>
                      <a:pPr marL="0" marR="0" algn="ctr">
                        <a:lnSpc>
                          <a:spcPct val="107000"/>
                        </a:lnSpc>
                      </a:pPr>
                      <a:r>
                        <a:rPr lang="en-US" sz="1600" b="1" kern="0" dirty="0">
                          <a:solidFill>
                            <a:srgbClr val="FFFFFF"/>
                          </a:solidFill>
                          <a:effectLst/>
                          <a:latin typeface="Times New Roman" panose="02020603050405020304" pitchFamily="18" charset="0"/>
                          <a:ea typeface="Times New Roman" panose="02020603050405020304" pitchFamily="18" charset="0"/>
                        </a:rPr>
                        <a:t>Owner Households by Income</a:t>
                      </a:r>
                      <a:endParaRPr lang="en-US" sz="1600" kern="1400" dirty="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25597D"/>
                    </a:solid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42746034"/>
                  </a:ext>
                </a:extLst>
              </a:tr>
              <a:tr h="0">
                <a:tc vMerge="1">
                  <a:txBody>
                    <a:bodyPr/>
                    <a:lstStyle/>
                    <a:p>
                      <a:endParaRPr lang="en-US"/>
                    </a:p>
                  </a:txBody>
                  <a:tcPr/>
                </a:tc>
                <a:tc>
                  <a:txBody>
                    <a:bodyPr/>
                    <a:lstStyle/>
                    <a:p>
                      <a:pPr marL="0" marR="0" algn="ctr">
                        <a:lnSpc>
                          <a:spcPct val="107000"/>
                        </a:lnSpc>
                      </a:pPr>
                      <a:r>
                        <a:rPr lang="en-US" sz="1600" b="1" kern="0">
                          <a:solidFill>
                            <a:srgbClr val="FFFFFF"/>
                          </a:solidFill>
                          <a:effectLst/>
                          <a:latin typeface="Times New Roman" panose="02020603050405020304" pitchFamily="18" charset="0"/>
                          <a:ea typeface="Times New Roman" panose="02020603050405020304" pitchFamily="18" charset="0"/>
                        </a:rPr>
                        <a:t>Less Than $15,000</a:t>
                      </a:r>
                      <a:endParaRPr lang="en-US" sz="1600" kern="140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25597D"/>
                    </a:solidFill>
                  </a:tcPr>
                </a:tc>
                <a:tc>
                  <a:txBody>
                    <a:bodyPr/>
                    <a:lstStyle/>
                    <a:p>
                      <a:pPr marL="0" marR="0" algn="ctr">
                        <a:lnSpc>
                          <a:spcPct val="107000"/>
                        </a:lnSpc>
                      </a:pPr>
                      <a:r>
                        <a:rPr lang="en-US" sz="1600" b="1" kern="0">
                          <a:solidFill>
                            <a:srgbClr val="FFFFFF"/>
                          </a:solidFill>
                          <a:effectLst/>
                          <a:latin typeface="Times New Roman" panose="02020603050405020304" pitchFamily="18" charset="0"/>
                          <a:ea typeface="Times New Roman" panose="02020603050405020304" pitchFamily="18" charset="0"/>
                        </a:rPr>
                        <a:t>$15,000 - $24,999</a:t>
                      </a:r>
                      <a:endParaRPr lang="en-US" sz="1600" kern="140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25597D"/>
                    </a:solidFill>
                  </a:tcPr>
                </a:tc>
                <a:tc>
                  <a:txBody>
                    <a:bodyPr/>
                    <a:lstStyle/>
                    <a:p>
                      <a:pPr marL="0" marR="0" algn="ctr">
                        <a:lnSpc>
                          <a:spcPct val="107000"/>
                        </a:lnSpc>
                      </a:pPr>
                      <a:r>
                        <a:rPr lang="en-US" sz="1600" b="1" kern="0">
                          <a:solidFill>
                            <a:srgbClr val="FFFFFF"/>
                          </a:solidFill>
                          <a:effectLst/>
                          <a:latin typeface="Times New Roman" panose="02020603050405020304" pitchFamily="18" charset="0"/>
                          <a:ea typeface="Times New Roman" panose="02020603050405020304" pitchFamily="18" charset="0"/>
                        </a:rPr>
                        <a:t>$25,000 - $34,999</a:t>
                      </a:r>
                      <a:endParaRPr lang="en-US" sz="1600" kern="140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25597D"/>
                    </a:solidFill>
                  </a:tcPr>
                </a:tc>
                <a:tc>
                  <a:txBody>
                    <a:bodyPr/>
                    <a:lstStyle/>
                    <a:p>
                      <a:pPr marL="0" marR="0" algn="ctr">
                        <a:lnSpc>
                          <a:spcPct val="107000"/>
                        </a:lnSpc>
                      </a:pPr>
                      <a:r>
                        <a:rPr lang="en-US" sz="1600" b="1" kern="0">
                          <a:solidFill>
                            <a:srgbClr val="FFFFFF"/>
                          </a:solidFill>
                          <a:effectLst/>
                          <a:latin typeface="Times New Roman" panose="02020603050405020304" pitchFamily="18" charset="0"/>
                          <a:ea typeface="Times New Roman" panose="02020603050405020304" pitchFamily="18" charset="0"/>
                        </a:rPr>
                        <a:t>$35,000 - $49,999</a:t>
                      </a:r>
                      <a:endParaRPr lang="en-US" sz="1600" kern="140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25597D"/>
                    </a:solidFill>
                  </a:tcPr>
                </a:tc>
                <a:tc>
                  <a:txBody>
                    <a:bodyPr/>
                    <a:lstStyle/>
                    <a:p>
                      <a:pPr marL="0" marR="0" algn="ctr">
                        <a:lnSpc>
                          <a:spcPct val="107000"/>
                        </a:lnSpc>
                      </a:pPr>
                      <a:r>
                        <a:rPr lang="en-US" sz="1600" b="1" kern="0">
                          <a:solidFill>
                            <a:srgbClr val="FFFFFF"/>
                          </a:solidFill>
                          <a:effectLst/>
                          <a:latin typeface="Times New Roman" panose="02020603050405020304" pitchFamily="18" charset="0"/>
                          <a:ea typeface="Times New Roman" panose="02020603050405020304" pitchFamily="18" charset="0"/>
                        </a:rPr>
                        <a:t>$50,000 - $74,999</a:t>
                      </a:r>
                      <a:endParaRPr lang="en-US" sz="1600" kern="140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25597D"/>
                    </a:solidFill>
                  </a:tcPr>
                </a:tc>
                <a:tc>
                  <a:txBody>
                    <a:bodyPr/>
                    <a:lstStyle/>
                    <a:p>
                      <a:pPr marL="0" marR="0" algn="ctr">
                        <a:lnSpc>
                          <a:spcPct val="107000"/>
                        </a:lnSpc>
                      </a:pPr>
                      <a:r>
                        <a:rPr lang="en-US" sz="1600" b="1" kern="0">
                          <a:solidFill>
                            <a:srgbClr val="FFFFFF"/>
                          </a:solidFill>
                          <a:effectLst/>
                          <a:latin typeface="Times New Roman" panose="02020603050405020304" pitchFamily="18" charset="0"/>
                          <a:ea typeface="Times New Roman" panose="02020603050405020304" pitchFamily="18" charset="0"/>
                        </a:rPr>
                        <a:t>$75,000 - $99,999</a:t>
                      </a:r>
                      <a:endParaRPr lang="en-US" sz="1600" kern="140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25597D"/>
                    </a:solidFill>
                  </a:tcPr>
                </a:tc>
                <a:tc>
                  <a:txBody>
                    <a:bodyPr/>
                    <a:lstStyle/>
                    <a:p>
                      <a:pPr marL="0" marR="0" algn="ctr">
                        <a:lnSpc>
                          <a:spcPct val="107000"/>
                        </a:lnSpc>
                      </a:pPr>
                      <a:r>
                        <a:rPr lang="en-US" sz="1600" b="1" kern="0">
                          <a:solidFill>
                            <a:srgbClr val="FFFFFF"/>
                          </a:solidFill>
                          <a:effectLst/>
                          <a:latin typeface="Times New Roman" panose="02020603050405020304" pitchFamily="18" charset="0"/>
                          <a:ea typeface="Times New Roman" panose="02020603050405020304" pitchFamily="18" charset="0"/>
                        </a:rPr>
                        <a:t>$100,000 - $149,999</a:t>
                      </a:r>
                      <a:endParaRPr lang="en-US" sz="1600" kern="140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25597D"/>
                    </a:solidFill>
                  </a:tcPr>
                </a:tc>
                <a:tc>
                  <a:txBody>
                    <a:bodyPr/>
                    <a:lstStyle/>
                    <a:p>
                      <a:pPr marL="0" marR="0" algn="ctr">
                        <a:lnSpc>
                          <a:spcPct val="107000"/>
                        </a:lnSpc>
                      </a:pPr>
                      <a:r>
                        <a:rPr lang="en-US" sz="1600" b="1" kern="0" dirty="0">
                          <a:solidFill>
                            <a:srgbClr val="FFFFFF"/>
                          </a:solidFill>
                          <a:effectLst/>
                          <a:latin typeface="Times New Roman" panose="02020603050405020304" pitchFamily="18" charset="0"/>
                          <a:ea typeface="Times New Roman" panose="02020603050405020304" pitchFamily="18" charset="0"/>
                        </a:rPr>
                        <a:t>$150,000 &amp; Higher</a:t>
                      </a:r>
                      <a:endParaRPr lang="en-US" sz="1600" kern="1400" dirty="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25597D"/>
                    </a:solidFill>
                  </a:tcPr>
                </a:tc>
                <a:extLst>
                  <a:ext uri="{0D108BD9-81ED-4DB2-BD59-A6C34878D82A}">
                    <a16:rowId xmlns:a16="http://schemas.microsoft.com/office/drawing/2014/main" val="2662895485"/>
                  </a:ext>
                </a:extLst>
              </a:tr>
              <a:tr h="0">
                <a:tc rowSpan="2">
                  <a:txBody>
                    <a:bodyPr/>
                    <a:lstStyle/>
                    <a:p>
                      <a:pPr marL="0" marR="0" algn="ctr">
                        <a:lnSpc>
                          <a:spcPct val="107000"/>
                        </a:lnSpc>
                      </a:pPr>
                      <a:r>
                        <a:rPr lang="en-US" sz="1600" kern="0" dirty="0">
                          <a:effectLst/>
                          <a:latin typeface="Times New Roman" panose="02020603050405020304" pitchFamily="18" charset="0"/>
                          <a:ea typeface="Times New Roman" panose="02020603050405020304" pitchFamily="18" charset="0"/>
                        </a:rPr>
                        <a:t>2020</a:t>
                      </a:r>
                      <a:endParaRPr lang="en-US" sz="1600" kern="1400" dirty="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buNone/>
                      </a:pPr>
                      <a:r>
                        <a:rPr lang="en-US" sz="1600" kern="0">
                          <a:solidFill>
                            <a:srgbClr val="000000"/>
                          </a:solidFill>
                          <a:effectLst/>
                          <a:latin typeface="Times New Roman" panose="02020603050405020304" pitchFamily="18" charset="0"/>
                          <a:ea typeface="Times New Roman" panose="02020603050405020304" pitchFamily="18" charset="0"/>
                        </a:rPr>
                        <a:t>11,814</a:t>
                      </a:r>
                      <a:endParaRPr lang="en-US" sz="1600" kern="140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noFill/>
                  </a:tcPr>
                </a:tc>
                <a:tc>
                  <a:txBody>
                    <a:bodyPr/>
                    <a:lstStyle/>
                    <a:p>
                      <a:pPr marL="0" marR="0" algn="ctr">
                        <a:buNone/>
                      </a:pPr>
                      <a:r>
                        <a:rPr lang="en-US" sz="1600" kern="0">
                          <a:solidFill>
                            <a:srgbClr val="000000"/>
                          </a:solidFill>
                          <a:effectLst/>
                          <a:latin typeface="Times New Roman" panose="02020603050405020304" pitchFamily="18" charset="0"/>
                          <a:ea typeface="Times New Roman" panose="02020603050405020304" pitchFamily="18" charset="0"/>
                        </a:rPr>
                        <a:t>14,436</a:t>
                      </a:r>
                      <a:endParaRPr lang="en-US" sz="1600" kern="140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noFill/>
                  </a:tcPr>
                </a:tc>
                <a:tc>
                  <a:txBody>
                    <a:bodyPr/>
                    <a:lstStyle/>
                    <a:p>
                      <a:pPr marL="0" marR="0" algn="ctr">
                        <a:buNone/>
                      </a:pPr>
                      <a:r>
                        <a:rPr lang="en-US" sz="1600" kern="0">
                          <a:solidFill>
                            <a:srgbClr val="000000"/>
                          </a:solidFill>
                          <a:effectLst/>
                          <a:latin typeface="Times New Roman" panose="02020603050405020304" pitchFamily="18" charset="0"/>
                          <a:ea typeface="Times New Roman" panose="02020603050405020304" pitchFamily="18" charset="0"/>
                        </a:rPr>
                        <a:t>17,312</a:t>
                      </a:r>
                      <a:endParaRPr lang="en-US" sz="1600" kern="140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noFill/>
                  </a:tcPr>
                </a:tc>
                <a:tc>
                  <a:txBody>
                    <a:bodyPr/>
                    <a:lstStyle/>
                    <a:p>
                      <a:pPr marL="0" marR="0" algn="ctr">
                        <a:buNone/>
                      </a:pPr>
                      <a:r>
                        <a:rPr lang="en-US" sz="1600" kern="0">
                          <a:solidFill>
                            <a:srgbClr val="000000"/>
                          </a:solidFill>
                          <a:effectLst/>
                          <a:latin typeface="Times New Roman" panose="02020603050405020304" pitchFamily="18" charset="0"/>
                          <a:ea typeface="Times New Roman" panose="02020603050405020304" pitchFamily="18" charset="0"/>
                        </a:rPr>
                        <a:t>24,898</a:t>
                      </a:r>
                      <a:endParaRPr lang="en-US" sz="1600" kern="140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noFill/>
                  </a:tcPr>
                </a:tc>
                <a:tc>
                  <a:txBody>
                    <a:bodyPr/>
                    <a:lstStyle/>
                    <a:p>
                      <a:pPr marL="0" marR="0" algn="ctr">
                        <a:buNone/>
                      </a:pPr>
                      <a:r>
                        <a:rPr lang="en-US" sz="1600" kern="0">
                          <a:solidFill>
                            <a:srgbClr val="000000"/>
                          </a:solidFill>
                          <a:effectLst/>
                          <a:latin typeface="Times New Roman" panose="02020603050405020304" pitchFamily="18" charset="0"/>
                          <a:ea typeface="Times New Roman" panose="02020603050405020304" pitchFamily="18" charset="0"/>
                        </a:rPr>
                        <a:t>34,396</a:t>
                      </a:r>
                      <a:endParaRPr lang="en-US" sz="1600" kern="140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noFill/>
                  </a:tcPr>
                </a:tc>
                <a:tc>
                  <a:txBody>
                    <a:bodyPr/>
                    <a:lstStyle/>
                    <a:p>
                      <a:pPr marL="0" marR="0" algn="ctr">
                        <a:buNone/>
                      </a:pPr>
                      <a:r>
                        <a:rPr lang="en-US" sz="1600" kern="0">
                          <a:solidFill>
                            <a:srgbClr val="000000"/>
                          </a:solidFill>
                          <a:effectLst/>
                          <a:latin typeface="Times New Roman" panose="02020603050405020304" pitchFamily="18" charset="0"/>
                          <a:ea typeface="Times New Roman" panose="02020603050405020304" pitchFamily="18" charset="0"/>
                        </a:rPr>
                        <a:t>22,955</a:t>
                      </a:r>
                      <a:endParaRPr lang="en-US" sz="1600" kern="140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noFill/>
                  </a:tcPr>
                </a:tc>
                <a:tc>
                  <a:txBody>
                    <a:bodyPr/>
                    <a:lstStyle/>
                    <a:p>
                      <a:pPr marL="0" marR="0" algn="ctr">
                        <a:buNone/>
                      </a:pPr>
                      <a:r>
                        <a:rPr lang="en-US" sz="1600" kern="0">
                          <a:solidFill>
                            <a:srgbClr val="000000"/>
                          </a:solidFill>
                          <a:effectLst/>
                          <a:latin typeface="Times New Roman" panose="02020603050405020304" pitchFamily="18" charset="0"/>
                          <a:ea typeface="Times New Roman" panose="02020603050405020304" pitchFamily="18" charset="0"/>
                        </a:rPr>
                        <a:t>25,038</a:t>
                      </a:r>
                      <a:endParaRPr lang="en-US" sz="1600" kern="140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noFill/>
                  </a:tcPr>
                </a:tc>
                <a:tc>
                  <a:txBody>
                    <a:bodyPr/>
                    <a:lstStyle/>
                    <a:p>
                      <a:pPr marL="0" marR="0" algn="ctr">
                        <a:buNone/>
                      </a:pPr>
                      <a:r>
                        <a:rPr lang="en-US" sz="1600" kern="0">
                          <a:solidFill>
                            <a:srgbClr val="000000"/>
                          </a:solidFill>
                          <a:effectLst/>
                          <a:latin typeface="Times New Roman" panose="02020603050405020304" pitchFamily="18" charset="0"/>
                          <a:ea typeface="Times New Roman" panose="02020603050405020304" pitchFamily="18" charset="0"/>
                        </a:rPr>
                        <a:t>16,602</a:t>
                      </a:r>
                      <a:endParaRPr lang="en-US" sz="1600" kern="140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noFill/>
                  </a:tcPr>
                </a:tc>
                <a:extLst>
                  <a:ext uri="{0D108BD9-81ED-4DB2-BD59-A6C34878D82A}">
                    <a16:rowId xmlns:a16="http://schemas.microsoft.com/office/drawing/2014/main" val="2971416782"/>
                  </a:ext>
                </a:extLst>
              </a:tr>
              <a:tr h="0">
                <a:tc vMerge="1">
                  <a:txBody>
                    <a:bodyPr/>
                    <a:lstStyle/>
                    <a:p>
                      <a:endParaRPr lang="en-US"/>
                    </a:p>
                  </a:txBody>
                  <a:tcPr/>
                </a:tc>
                <a:tc>
                  <a:txBody>
                    <a:bodyPr/>
                    <a:lstStyle/>
                    <a:p>
                      <a:pPr marL="0" marR="0" algn="ctr">
                        <a:buNone/>
                      </a:pPr>
                      <a:r>
                        <a:rPr lang="en-US" sz="1600" kern="0">
                          <a:solidFill>
                            <a:srgbClr val="000000"/>
                          </a:solidFill>
                          <a:effectLst/>
                          <a:latin typeface="Times New Roman" panose="02020603050405020304" pitchFamily="18" charset="0"/>
                          <a:ea typeface="Times New Roman" panose="02020603050405020304" pitchFamily="18" charset="0"/>
                        </a:rPr>
                        <a:t>(7.1%)</a:t>
                      </a:r>
                      <a:endParaRPr lang="en-US" sz="1600" kern="140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noFill/>
                  </a:tcPr>
                </a:tc>
                <a:tc>
                  <a:txBody>
                    <a:bodyPr/>
                    <a:lstStyle/>
                    <a:p>
                      <a:pPr marL="0" marR="0" algn="ctr">
                        <a:buNone/>
                      </a:pPr>
                      <a:r>
                        <a:rPr lang="en-US" sz="1600" kern="0">
                          <a:solidFill>
                            <a:srgbClr val="000000"/>
                          </a:solidFill>
                          <a:effectLst/>
                          <a:latin typeface="Times New Roman" panose="02020603050405020304" pitchFamily="18" charset="0"/>
                          <a:ea typeface="Times New Roman" panose="02020603050405020304" pitchFamily="18" charset="0"/>
                        </a:rPr>
                        <a:t>(8.6%)</a:t>
                      </a:r>
                      <a:endParaRPr lang="en-US" sz="1600" kern="140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noFill/>
                  </a:tcPr>
                </a:tc>
                <a:tc>
                  <a:txBody>
                    <a:bodyPr/>
                    <a:lstStyle/>
                    <a:p>
                      <a:pPr marL="0" marR="0" algn="ctr">
                        <a:buNone/>
                      </a:pPr>
                      <a:r>
                        <a:rPr lang="en-US" sz="1600" kern="0">
                          <a:solidFill>
                            <a:srgbClr val="000000"/>
                          </a:solidFill>
                          <a:effectLst/>
                          <a:latin typeface="Times New Roman" panose="02020603050405020304" pitchFamily="18" charset="0"/>
                          <a:ea typeface="Times New Roman" panose="02020603050405020304" pitchFamily="18" charset="0"/>
                        </a:rPr>
                        <a:t>(10.3%)</a:t>
                      </a:r>
                      <a:endParaRPr lang="en-US" sz="1600" kern="140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noFill/>
                  </a:tcPr>
                </a:tc>
                <a:tc>
                  <a:txBody>
                    <a:bodyPr/>
                    <a:lstStyle/>
                    <a:p>
                      <a:pPr marL="0" marR="0" algn="ctr">
                        <a:buNone/>
                      </a:pPr>
                      <a:r>
                        <a:rPr lang="en-US" sz="1600" kern="0">
                          <a:solidFill>
                            <a:srgbClr val="000000"/>
                          </a:solidFill>
                          <a:effectLst/>
                          <a:latin typeface="Times New Roman" panose="02020603050405020304" pitchFamily="18" charset="0"/>
                          <a:ea typeface="Times New Roman" panose="02020603050405020304" pitchFamily="18" charset="0"/>
                        </a:rPr>
                        <a:t>(14.9%)</a:t>
                      </a:r>
                      <a:endParaRPr lang="en-US" sz="1600" kern="140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noFill/>
                  </a:tcPr>
                </a:tc>
                <a:tc>
                  <a:txBody>
                    <a:bodyPr/>
                    <a:lstStyle/>
                    <a:p>
                      <a:pPr marL="0" marR="0" algn="ctr">
                        <a:buNone/>
                      </a:pPr>
                      <a:r>
                        <a:rPr lang="en-US" sz="1600" kern="0">
                          <a:solidFill>
                            <a:srgbClr val="000000"/>
                          </a:solidFill>
                          <a:effectLst/>
                          <a:latin typeface="Times New Roman" panose="02020603050405020304" pitchFamily="18" charset="0"/>
                          <a:ea typeface="Times New Roman" panose="02020603050405020304" pitchFamily="18" charset="0"/>
                        </a:rPr>
                        <a:t>(20.5%)</a:t>
                      </a:r>
                      <a:endParaRPr lang="en-US" sz="1600" kern="140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noFill/>
                  </a:tcPr>
                </a:tc>
                <a:tc>
                  <a:txBody>
                    <a:bodyPr/>
                    <a:lstStyle/>
                    <a:p>
                      <a:pPr marL="0" marR="0" algn="ctr">
                        <a:buNone/>
                      </a:pPr>
                      <a:r>
                        <a:rPr lang="en-US" sz="1600" kern="0">
                          <a:solidFill>
                            <a:srgbClr val="000000"/>
                          </a:solidFill>
                          <a:effectLst/>
                          <a:latin typeface="Times New Roman" panose="02020603050405020304" pitchFamily="18" charset="0"/>
                          <a:ea typeface="Times New Roman" panose="02020603050405020304" pitchFamily="18" charset="0"/>
                        </a:rPr>
                        <a:t>(13.7%)</a:t>
                      </a:r>
                      <a:endParaRPr lang="en-US" sz="1600" kern="140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noFill/>
                  </a:tcPr>
                </a:tc>
                <a:tc>
                  <a:txBody>
                    <a:bodyPr/>
                    <a:lstStyle/>
                    <a:p>
                      <a:pPr marL="0" marR="0" algn="ctr">
                        <a:buNone/>
                      </a:pPr>
                      <a:r>
                        <a:rPr lang="en-US" sz="1600" kern="0">
                          <a:solidFill>
                            <a:srgbClr val="000000"/>
                          </a:solidFill>
                          <a:effectLst/>
                          <a:latin typeface="Times New Roman" panose="02020603050405020304" pitchFamily="18" charset="0"/>
                          <a:ea typeface="Times New Roman" panose="02020603050405020304" pitchFamily="18" charset="0"/>
                        </a:rPr>
                        <a:t>(15.0%)</a:t>
                      </a:r>
                      <a:endParaRPr lang="en-US" sz="1600" kern="140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noFill/>
                  </a:tcPr>
                </a:tc>
                <a:tc>
                  <a:txBody>
                    <a:bodyPr/>
                    <a:lstStyle/>
                    <a:p>
                      <a:pPr marL="0" marR="0" algn="ctr">
                        <a:buNone/>
                      </a:pPr>
                      <a:r>
                        <a:rPr lang="en-US" sz="1600" kern="0">
                          <a:solidFill>
                            <a:srgbClr val="000000"/>
                          </a:solidFill>
                          <a:effectLst/>
                          <a:latin typeface="Times New Roman" panose="02020603050405020304" pitchFamily="18" charset="0"/>
                          <a:ea typeface="Times New Roman" panose="02020603050405020304" pitchFamily="18" charset="0"/>
                        </a:rPr>
                        <a:t>(9.9%)</a:t>
                      </a:r>
                      <a:endParaRPr lang="en-US" sz="1600" kern="140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458744340"/>
                  </a:ext>
                </a:extLst>
              </a:tr>
              <a:tr h="0">
                <a:tc rowSpan="2">
                  <a:txBody>
                    <a:bodyPr/>
                    <a:lstStyle/>
                    <a:p>
                      <a:pPr marL="0" marR="0" algn="ctr">
                        <a:lnSpc>
                          <a:spcPct val="107000"/>
                        </a:lnSpc>
                      </a:pPr>
                      <a:r>
                        <a:rPr lang="en-US" sz="1600" kern="0">
                          <a:effectLst/>
                          <a:latin typeface="Times New Roman" panose="02020603050405020304" pitchFamily="18" charset="0"/>
                          <a:ea typeface="Times New Roman" panose="02020603050405020304" pitchFamily="18" charset="0"/>
                        </a:rPr>
                        <a:t>2024</a:t>
                      </a:r>
                      <a:endParaRPr lang="en-US" sz="1600" kern="140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buNone/>
                      </a:pPr>
                      <a:r>
                        <a:rPr lang="en-US" sz="1600" kern="0">
                          <a:solidFill>
                            <a:srgbClr val="000000"/>
                          </a:solidFill>
                          <a:effectLst/>
                          <a:latin typeface="Times New Roman" panose="02020603050405020304" pitchFamily="18" charset="0"/>
                          <a:ea typeface="Times New Roman" panose="02020603050405020304" pitchFamily="18" charset="0"/>
                        </a:rPr>
                        <a:t>10,885</a:t>
                      </a:r>
                      <a:endParaRPr lang="en-US" sz="1600" kern="140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noFill/>
                  </a:tcPr>
                </a:tc>
                <a:tc>
                  <a:txBody>
                    <a:bodyPr/>
                    <a:lstStyle/>
                    <a:p>
                      <a:pPr marL="0" marR="0" algn="ctr">
                        <a:buNone/>
                      </a:pPr>
                      <a:r>
                        <a:rPr lang="en-US" sz="1600" kern="0">
                          <a:solidFill>
                            <a:srgbClr val="000000"/>
                          </a:solidFill>
                          <a:effectLst/>
                          <a:latin typeface="Times New Roman" panose="02020603050405020304" pitchFamily="18" charset="0"/>
                          <a:ea typeface="Times New Roman" panose="02020603050405020304" pitchFamily="18" charset="0"/>
                        </a:rPr>
                        <a:t>11,734</a:t>
                      </a:r>
                      <a:endParaRPr lang="en-US" sz="1600" kern="140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noFill/>
                  </a:tcPr>
                </a:tc>
                <a:tc>
                  <a:txBody>
                    <a:bodyPr/>
                    <a:lstStyle/>
                    <a:p>
                      <a:pPr marL="0" marR="0" algn="ctr">
                        <a:buNone/>
                      </a:pPr>
                      <a:r>
                        <a:rPr lang="en-US" sz="1600" kern="0">
                          <a:solidFill>
                            <a:srgbClr val="000000"/>
                          </a:solidFill>
                          <a:effectLst/>
                          <a:latin typeface="Times New Roman" panose="02020603050405020304" pitchFamily="18" charset="0"/>
                          <a:ea typeface="Times New Roman" panose="02020603050405020304" pitchFamily="18" charset="0"/>
                        </a:rPr>
                        <a:t>13,545</a:t>
                      </a:r>
                      <a:endParaRPr lang="en-US" sz="1600" kern="140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noFill/>
                  </a:tcPr>
                </a:tc>
                <a:tc>
                  <a:txBody>
                    <a:bodyPr/>
                    <a:lstStyle/>
                    <a:p>
                      <a:pPr marL="0" marR="0" algn="ctr">
                        <a:buNone/>
                      </a:pPr>
                      <a:r>
                        <a:rPr lang="en-US" sz="1600" kern="0">
                          <a:solidFill>
                            <a:srgbClr val="000000"/>
                          </a:solidFill>
                          <a:effectLst/>
                          <a:latin typeface="Times New Roman" panose="02020603050405020304" pitchFamily="18" charset="0"/>
                          <a:ea typeface="Times New Roman" panose="02020603050405020304" pitchFamily="18" charset="0"/>
                        </a:rPr>
                        <a:t>21,712</a:t>
                      </a:r>
                      <a:endParaRPr lang="en-US" sz="1600" kern="140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noFill/>
                  </a:tcPr>
                </a:tc>
                <a:tc>
                  <a:txBody>
                    <a:bodyPr/>
                    <a:lstStyle/>
                    <a:p>
                      <a:pPr marL="0" marR="0" algn="ctr">
                        <a:buNone/>
                      </a:pPr>
                      <a:r>
                        <a:rPr lang="en-US" sz="1600" kern="0">
                          <a:solidFill>
                            <a:srgbClr val="000000"/>
                          </a:solidFill>
                          <a:effectLst/>
                          <a:latin typeface="Times New Roman" panose="02020603050405020304" pitchFamily="18" charset="0"/>
                          <a:ea typeface="Times New Roman" panose="02020603050405020304" pitchFamily="18" charset="0"/>
                        </a:rPr>
                        <a:t>31,533</a:t>
                      </a:r>
                      <a:endParaRPr lang="en-US" sz="1600" kern="140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noFill/>
                  </a:tcPr>
                </a:tc>
                <a:tc>
                  <a:txBody>
                    <a:bodyPr/>
                    <a:lstStyle/>
                    <a:p>
                      <a:pPr marL="0" marR="0" algn="ctr">
                        <a:buNone/>
                      </a:pPr>
                      <a:r>
                        <a:rPr lang="en-US" sz="1600" kern="0">
                          <a:solidFill>
                            <a:srgbClr val="000000"/>
                          </a:solidFill>
                          <a:effectLst/>
                          <a:latin typeface="Times New Roman" panose="02020603050405020304" pitchFamily="18" charset="0"/>
                          <a:ea typeface="Times New Roman" panose="02020603050405020304" pitchFamily="18" charset="0"/>
                        </a:rPr>
                        <a:t>26,159</a:t>
                      </a:r>
                      <a:endParaRPr lang="en-US" sz="1600" kern="140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noFill/>
                  </a:tcPr>
                </a:tc>
                <a:tc>
                  <a:txBody>
                    <a:bodyPr/>
                    <a:lstStyle/>
                    <a:p>
                      <a:pPr marL="0" marR="0" algn="ctr">
                        <a:buNone/>
                      </a:pPr>
                      <a:r>
                        <a:rPr lang="en-US" sz="1600" kern="0">
                          <a:solidFill>
                            <a:srgbClr val="000000"/>
                          </a:solidFill>
                          <a:effectLst/>
                          <a:latin typeface="Times New Roman" panose="02020603050405020304" pitchFamily="18" charset="0"/>
                          <a:ea typeface="Times New Roman" panose="02020603050405020304" pitchFamily="18" charset="0"/>
                        </a:rPr>
                        <a:t>29,857</a:t>
                      </a:r>
                      <a:endParaRPr lang="en-US" sz="1600" kern="140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noFill/>
                  </a:tcPr>
                </a:tc>
                <a:tc>
                  <a:txBody>
                    <a:bodyPr/>
                    <a:lstStyle/>
                    <a:p>
                      <a:pPr marL="0" marR="0" algn="ctr">
                        <a:buNone/>
                      </a:pPr>
                      <a:r>
                        <a:rPr lang="en-US" sz="1600" kern="0">
                          <a:solidFill>
                            <a:srgbClr val="000000"/>
                          </a:solidFill>
                          <a:effectLst/>
                          <a:latin typeface="Times New Roman" panose="02020603050405020304" pitchFamily="18" charset="0"/>
                          <a:ea typeface="Times New Roman" panose="02020603050405020304" pitchFamily="18" charset="0"/>
                        </a:rPr>
                        <a:t>27,895</a:t>
                      </a:r>
                      <a:endParaRPr lang="en-US" sz="1600" kern="140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noFill/>
                  </a:tcPr>
                </a:tc>
                <a:extLst>
                  <a:ext uri="{0D108BD9-81ED-4DB2-BD59-A6C34878D82A}">
                    <a16:rowId xmlns:a16="http://schemas.microsoft.com/office/drawing/2014/main" val="2475268500"/>
                  </a:ext>
                </a:extLst>
              </a:tr>
              <a:tr h="0">
                <a:tc vMerge="1">
                  <a:txBody>
                    <a:bodyPr/>
                    <a:lstStyle/>
                    <a:p>
                      <a:endParaRPr lang="en-US"/>
                    </a:p>
                  </a:txBody>
                  <a:tcPr/>
                </a:tc>
                <a:tc>
                  <a:txBody>
                    <a:bodyPr/>
                    <a:lstStyle/>
                    <a:p>
                      <a:pPr marL="0" marR="0" algn="ctr">
                        <a:buNone/>
                      </a:pPr>
                      <a:r>
                        <a:rPr lang="en-US" sz="1600" kern="0">
                          <a:solidFill>
                            <a:srgbClr val="000000"/>
                          </a:solidFill>
                          <a:effectLst/>
                          <a:latin typeface="Times New Roman" panose="02020603050405020304" pitchFamily="18" charset="0"/>
                          <a:ea typeface="Times New Roman" panose="02020603050405020304" pitchFamily="18" charset="0"/>
                        </a:rPr>
                        <a:t>(6.3%)</a:t>
                      </a:r>
                      <a:endParaRPr lang="en-US" sz="1600" kern="140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noFill/>
                  </a:tcPr>
                </a:tc>
                <a:tc>
                  <a:txBody>
                    <a:bodyPr/>
                    <a:lstStyle/>
                    <a:p>
                      <a:pPr marL="0" marR="0" algn="ctr">
                        <a:buNone/>
                      </a:pPr>
                      <a:r>
                        <a:rPr lang="en-US" sz="1600" kern="0">
                          <a:solidFill>
                            <a:srgbClr val="000000"/>
                          </a:solidFill>
                          <a:effectLst/>
                          <a:latin typeface="Times New Roman" panose="02020603050405020304" pitchFamily="18" charset="0"/>
                          <a:ea typeface="Times New Roman" panose="02020603050405020304" pitchFamily="18" charset="0"/>
                        </a:rPr>
                        <a:t>(6.8%)</a:t>
                      </a:r>
                      <a:endParaRPr lang="en-US" sz="1600" kern="140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noFill/>
                  </a:tcPr>
                </a:tc>
                <a:tc>
                  <a:txBody>
                    <a:bodyPr/>
                    <a:lstStyle/>
                    <a:p>
                      <a:pPr marL="0" marR="0" algn="ctr">
                        <a:buNone/>
                      </a:pPr>
                      <a:r>
                        <a:rPr lang="en-US" sz="1600" kern="0">
                          <a:solidFill>
                            <a:srgbClr val="000000"/>
                          </a:solidFill>
                          <a:effectLst/>
                          <a:latin typeface="Times New Roman" panose="02020603050405020304" pitchFamily="18" charset="0"/>
                          <a:ea typeface="Times New Roman" panose="02020603050405020304" pitchFamily="18" charset="0"/>
                        </a:rPr>
                        <a:t>(7.8%)</a:t>
                      </a:r>
                      <a:endParaRPr lang="en-US" sz="1600" kern="140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noFill/>
                  </a:tcPr>
                </a:tc>
                <a:tc>
                  <a:txBody>
                    <a:bodyPr/>
                    <a:lstStyle/>
                    <a:p>
                      <a:pPr marL="0" marR="0" algn="ctr">
                        <a:buNone/>
                      </a:pPr>
                      <a:r>
                        <a:rPr lang="en-US" sz="1600" kern="0">
                          <a:solidFill>
                            <a:srgbClr val="000000"/>
                          </a:solidFill>
                          <a:effectLst/>
                          <a:latin typeface="Times New Roman" panose="02020603050405020304" pitchFamily="18" charset="0"/>
                          <a:ea typeface="Times New Roman" panose="02020603050405020304" pitchFamily="18" charset="0"/>
                        </a:rPr>
                        <a:t>(12.5%)</a:t>
                      </a:r>
                      <a:endParaRPr lang="en-US" sz="1600" kern="140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noFill/>
                  </a:tcPr>
                </a:tc>
                <a:tc>
                  <a:txBody>
                    <a:bodyPr/>
                    <a:lstStyle/>
                    <a:p>
                      <a:pPr marL="0" marR="0" algn="ctr">
                        <a:buNone/>
                      </a:pPr>
                      <a:r>
                        <a:rPr lang="en-US" sz="1600" kern="0">
                          <a:solidFill>
                            <a:srgbClr val="000000"/>
                          </a:solidFill>
                          <a:effectLst/>
                          <a:latin typeface="Times New Roman" panose="02020603050405020304" pitchFamily="18" charset="0"/>
                          <a:ea typeface="Times New Roman" panose="02020603050405020304" pitchFamily="18" charset="0"/>
                        </a:rPr>
                        <a:t>(18.2%)</a:t>
                      </a:r>
                      <a:endParaRPr lang="en-US" sz="1600" kern="140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noFill/>
                  </a:tcPr>
                </a:tc>
                <a:tc>
                  <a:txBody>
                    <a:bodyPr/>
                    <a:lstStyle/>
                    <a:p>
                      <a:pPr marL="0" marR="0" algn="ctr">
                        <a:buNone/>
                      </a:pPr>
                      <a:r>
                        <a:rPr lang="en-US" sz="1600" kern="0">
                          <a:solidFill>
                            <a:srgbClr val="000000"/>
                          </a:solidFill>
                          <a:effectLst/>
                          <a:latin typeface="Times New Roman" panose="02020603050405020304" pitchFamily="18" charset="0"/>
                          <a:ea typeface="Times New Roman" panose="02020603050405020304" pitchFamily="18" charset="0"/>
                        </a:rPr>
                        <a:t>(15.1%)</a:t>
                      </a:r>
                      <a:endParaRPr lang="en-US" sz="1600" kern="140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noFill/>
                  </a:tcPr>
                </a:tc>
                <a:tc>
                  <a:txBody>
                    <a:bodyPr/>
                    <a:lstStyle/>
                    <a:p>
                      <a:pPr marL="0" marR="0" algn="ctr">
                        <a:buNone/>
                      </a:pPr>
                      <a:r>
                        <a:rPr lang="en-US" sz="1600" kern="0" dirty="0">
                          <a:solidFill>
                            <a:srgbClr val="000000"/>
                          </a:solidFill>
                          <a:effectLst/>
                          <a:latin typeface="Times New Roman" panose="02020603050405020304" pitchFamily="18" charset="0"/>
                          <a:ea typeface="Times New Roman" panose="02020603050405020304" pitchFamily="18" charset="0"/>
                        </a:rPr>
                        <a:t>(17.2%)</a:t>
                      </a:r>
                      <a:endParaRPr lang="en-US" sz="1600" kern="1400" dirty="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noFill/>
                  </a:tcPr>
                </a:tc>
                <a:tc>
                  <a:txBody>
                    <a:bodyPr/>
                    <a:lstStyle/>
                    <a:p>
                      <a:pPr marL="0" marR="0" algn="ctr">
                        <a:buNone/>
                      </a:pPr>
                      <a:r>
                        <a:rPr lang="en-US" sz="1600" kern="0">
                          <a:solidFill>
                            <a:srgbClr val="000000"/>
                          </a:solidFill>
                          <a:effectLst/>
                          <a:latin typeface="Times New Roman" panose="02020603050405020304" pitchFamily="18" charset="0"/>
                          <a:ea typeface="Times New Roman" panose="02020603050405020304" pitchFamily="18" charset="0"/>
                        </a:rPr>
                        <a:t>(16.1%)</a:t>
                      </a:r>
                      <a:endParaRPr lang="en-US" sz="1600" kern="140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011625037"/>
                  </a:ext>
                </a:extLst>
              </a:tr>
              <a:tr h="0">
                <a:tc rowSpan="2">
                  <a:txBody>
                    <a:bodyPr/>
                    <a:lstStyle/>
                    <a:p>
                      <a:pPr marL="0" marR="0" algn="ctr">
                        <a:lnSpc>
                          <a:spcPct val="107000"/>
                        </a:lnSpc>
                      </a:pPr>
                      <a:r>
                        <a:rPr lang="en-US" sz="1600" kern="0">
                          <a:effectLst/>
                          <a:latin typeface="Times New Roman" panose="02020603050405020304" pitchFamily="18" charset="0"/>
                          <a:ea typeface="Times New Roman" panose="02020603050405020304" pitchFamily="18" charset="0"/>
                        </a:rPr>
                        <a:t>2029</a:t>
                      </a:r>
                      <a:endParaRPr lang="en-US" sz="1600" kern="140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buNone/>
                      </a:pPr>
                      <a:r>
                        <a:rPr lang="en-US" sz="1600" kern="0">
                          <a:solidFill>
                            <a:srgbClr val="000000"/>
                          </a:solidFill>
                          <a:effectLst/>
                          <a:latin typeface="Times New Roman" panose="02020603050405020304" pitchFamily="18" charset="0"/>
                          <a:ea typeface="Times New Roman" panose="02020603050405020304" pitchFamily="18" charset="0"/>
                        </a:rPr>
                        <a:t>9,596</a:t>
                      </a:r>
                      <a:endParaRPr lang="en-US" sz="1600" kern="140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noFill/>
                  </a:tcPr>
                </a:tc>
                <a:tc>
                  <a:txBody>
                    <a:bodyPr/>
                    <a:lstStyle/>
                    <a:p>
                      <a:pPr marL="0" marR="0" algn="ctr">
                        <a:buNone/>
                      </a:pPr>
                      <a:r>
                        <a:rPr lang="en-US" sz="1600" kern="0">
                          <a:solidFill>
                            <a:srgbClr val="000000"/>
                          </a:solidFill>
                          <a:effectLst/>
                          <a:latin typeface="Times New Roman" panose="02020603050405020304" pitchFamily="18" charset="0"/>
                          <a:ea typeface="Times New Roman" panose="02020603050405020304" pitchFamily="18" charset="0"/>
                        </a:rPr>
                        <a:t>9,584</a:t>
                      </a:r>
                      <a:endParaRPr lang="en-US" sz="1600" kern="140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noFill/>
                  </a:tcPr>
                </a:tc>
                <a:tc>
                  <a:txBody>
                    <a:bodyPr/>
                    <a:lstStyle/>
                    <a:p>
                      <a:pPr marL="0" marR="0" algn="ctr">
                        <a:buNone/>
                      </a:pPr>
                      <a:r>
                        <a:rPr lang="en-US" sz="1600" kern="0">
                          <a:solidFill>
                            <a:srgbClr val="000000"/>
                          </a:solidFill>
                          <a:effectLst/>
                          <a:latin typeface="Times New Roman" panose="02020603050405020304" pitchFamily="18" charset="0"/>
                          <a:ea typeface="Times New Roman" panose="02020603050405020304" pitchFamily="18" charset="0"/>
                        </a:rPr>
                        <a:t>11,695</a:t>
                      </a:r>
                      <a:endParaRPr lang="en-US" sz="1600" kern="140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noFill/>
                  </a:tcPr>
                </a:tc>
                <a:tc>
                  <a:txBody>
                    <a:bodyPr/>
                    <a:lstStyle/>
                    <a:p>
                      <a:pPr marL="0" marR="0" algn="ctr">
                        <a:buNone/>
                      </a:pPr>
                      <a:r>
                        <a:rPr lang="en-US" sz="1600" kern="0">
                          <a:solidFill>
                            <a:srgbClr val="000000"/>
                          </a:solidFill>
                          <a:effectLst/>
                          <a:latin typeface="Times New Roman" panose="02020603050405020304" pitchFamily="18" charset="0"/>
                          <a:ea typeface="Times New Roman" panose="02020603050405020304" pitchFamily="18" charset="0"/>
                        </a:rPr>
                        <a:t>19,238</a:t>
                      </a:r>
                      <a:endParaRPr lang="en-US" sz="1600" kern="140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noFill/>
                  </a:tcPr>
                </a:tc>
                <a:tc>
                  <a:txBody>
                    <a:bodyPr/>
                    <a:lstStyle/>
                    <a:p>
                      <a:pPr marL="0" marR="0" algn="ctr">
                        <a:buNone/>
                      </a:pPr>
                      <a:r>
                        <a:rPr lang="en-US" sz="1600" kern="0">
                          <a:solidFill>
                            <a:srgbClr val="000000"/>
                          </a:solidFill>
                          <a:effectLst/>
                          <a:latin typeface="Times New Roman" panose="02020603050405020304" pitchFamily="18" charset="0"/>
                          <a:ea typeface="Times New Roman" panose="02020603050405020304" pitchFamily="18" charset="0"/>
                        </a:rPr>
                        <a:t>30,712</a:t>
                      </a:r>
                      <a:endParaRPr lang="en-US" sz="1600" kern="140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noFill/>
                  </a:tcPr>
                </a:tc>
                <a:tc>
                  <a:txBody>
                    <a:bodyPr/>
                    <a:lstStyle/>
                    <a:p>
                      <a:pPr marL="0" marR="0" algn="ctr">
                        <a:buNone/>
                      </a:pPr>
                      <a:r>
                        <a:rPr lang="en-US" sz="1600" kern="0">
                          <a:solidFill>
                            <a:srgbClr val="000000"/>
                          </a:solidFill>
                          <a:effectLst/>
                          <a:latin typeface="Times New Roman" panose="02020603050405020304" pitchFamily="18" charset="0"/>
                          <a:ea typeface="Times New Roman" panose="02020603050405020304" pitchFamily="18" charset="0"/>
                        </a:rPr>
                        <a:t>27,332</a:t>
                      </a:r>
                      <a:endParaRPr lang="en-US" sz="1600" kern="140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noFill/>
                  </a:tcPr>
                </a:tc>
                <a:tc>
                  <a:txBody>
                    <a:bodyPr/>
                    <a:lstStyle/>
                    <a:p>
                      <a:pPr marL="0" marR="0" algn="ctr">
                        <a:buNone/>
                      </a:pPr>
                      <a:r>
                        <a:rPr lang="en-US" sz="1600" kern="0">
                          <a:solidFill>
                            <a:srgbClr val="000000"/>
                          </a:solidFill>
                          <a:effectLst/>
                          <a:latin typeface="Times New Roman" panose="02020603050405020304" pitchFamily="18" charset="0"/>
                          <a:ea typeface="Times New Roman" panose="02020603050405020304" pitchFamily="18" charset="0"/>
                        </a:rPr>
                        <a:t>35,000</a:t>
                      </a:r>
                      <a:endParaRPr lang="en-US" sz="1600" kern="140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noFill/>
                  </a:tcPr>
                </a:tc>
                <a:tc>
                  <a:txBody>
                    <a:bodyPr/>
                    <a:lstStyle/>
                    <a:p>
                      <a:pPr marL="0" marR="0" algn="ctr">
                        <a:buNone/>
                      </a:pPr>
                      <a:r>
                        <a:rPr lang="en-US" sz="1600" kern="0">
                          <a:solidFill>
                            <a:srgbClr val="000000"/>
                          </a:solidFill>
                          <a:effectLst/>
                          <a:latin typeface="Times New Roman" panose="02020603050405020304" pitchFamily="18" charset="0"/>
                          <a:ea typeface="Times New Roman" panose="02020603050405020304" pitchFamily="18" charset="0"/>
                        </a:rPr>
                        <a:t>35,755</a:t>
                      </a:r>
                      <a:endParaRPr lang="en-US" sz="1600" kern="140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noFill/>
                  </a:tcPr>
                </a:tc>
                <a:extLst>
                  <a:ext uri="{0D108BD9-81ED-4DB2-BD59-A6C34878D82A}">
                    <a16:rowId xmlns:a16="http://schemas.microsoft.com/office/drawing/2014/main" val="186826720"/>
                  </a:ext>
                </a:extLst>
              </a:tr>
              <a:tr h="0">
                <a:tc vMerge="1">
                  <a:txBody>
                    <a:bodyPr/>
                    <a:lstStyle/>
                    <a:p>
                      <a:endParaRPr lang="en-US"/>
                    </a:p>
                  </a:txBody>
                  <a:tcPr/>
                </a:tc>
                <a:tc>
                  <a:txBody>
                    <a:bodyPr/>
                    <a:lstStyle/>
                    <a:p>
                      <a:pPr marL="0" marR="0" algn="ctr">
                        <a:buNone/>
                      </a:pPr>
                      <a:r>
                        <a:rPr lang="en-US" sz="1600" kern="0">
                          <a:solidFill>
                            <a:srgbClr val="000000"/>
                          </a:solidFill>
                          <a:effectLst/>
                          <a:latin typeface="Times New Roman" panose="02020603050405020304" pitchFamily="18" charset="0"/>
                          <a:ea typeface="Times New Roman" panose="02020603050405020304" pitchFamily="18" charset="0"/>
                        </a:rPr>
                        <a:t>(5.4%)</a:t>
                      </a:r>
                      <a:endParaRPr lang="en-US" sz="1600" kern="140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noFill/>
                  </a:tcPr>
                </a:tc>
                <a:tc>
                  <a:txBody>
                    <a:bodyPr/>
                    <a:lstStyle/>
                    <a:p>
                      <a:pPr marL="0" marR="0" algn="ctr">
                        <a:buNone/>
                      </a:pPr>
                      <a:r>
                        <a:rPr lang="en-US" sz="1600" kern="0">
                          <a:solidFill>
                            <a:srgbClr val="000000"/>
                          </a:solidFill>
                          <a:effectLst/>
                          <a:latin typeface="Times New Roman" panose="02020603050405020304" pitchFamily="18" charset="0"/>
                          <a:ea typeface="Times New Roman" panose="02020603050405020304" pitchFamily="18" charset="0"/>
                        </a:rPr>
                        <a:t>(5.4%)</a:t>
                      </a:r>
                      <a:endParaRPr lang="en-US" sz="1600" kern="140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noFill/>
                  </a:tcPr>
                </a:tc>
                <a:tc>
                  <a:txBody>
                    <a:bodyPr/>
                    <a:lstStyle/>
                    <a:p>
                      <a:pPr marL="0" marR="0" algn="ctr">
                        <a:buNone/>
                      </a:pPr>
                      <a:r>
                        <a:rPr lang="en-US" sz="1600" kern="0">
                          <a:solidFill>
                            <a:srgbClr val="000000"/>
                          </a:solidFill>
                          <a:effectLst/>
                          <a:latin typeface="Times New Roman" panose="02020603050405020304" pitchFamily="18" charset="0"/>
                          <a:ea typeface="Times New Roman" panose="02020603050405020304" pitchFamily="18" charset="0"/>
                        </a:rPr>
                        <a:t>(6.5%)</a:t>
                      </a:r>
                      <a:endParaRPr lang="en-US" sz="1600" kern="140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noFill/>
                  </a:tcPr>
                </a:tc>
                <a:tc>
                  <a:txBody>
                    <a:bodyPr/>
                    <a:lstStyle/>
                    <a:p>
                      <a:pPr marL="0" marR="0" algn="ctr">
                        <a:buNone/>
                      </a:pPr>
                      <a:r>
                        <a:rPr lang="en-US" sz="1600" kern="0">
                          <a:solidFill>
                            <a:srgbClr val="000000"/>
                          </a:solidFill>
                          <a:effectLst/>
                          <a:latin typeface="Times New Roman" panose="02020603050405020304" pitchFamily="18" charset="0"/>
                          <a:ea typeface="Times New Roman" panose="02020603050405020304" pitchFamily="18" charset="0"/>
                        </a:rPr>
                        <a:t>(10.8%)</a:t>
                      </a:r>
                      <a:endParaRPr lang="en-US" sz="1600" kern="140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noFill/>
                  </a:tcPr>
                </a:tc>
                <a:tc>
                  <a:txBody>
                    <a:bodyPr/>
                    <a:lstStyle/>
                    <a:p>
                      <a:pPr marL="0" marR="0" algn="ctr">
                        <a:buNone/>
                      </a:pPr>
                      <a:r>
                        <a:rPr lang="en-US" sz="1600" kern="0">
                          <a:solidFill>
                            <a:srgbClr val="000000"/>
                          </a:solidFill>
                          <a:effectLst/>
                          <a:latin typeface="Times New Roman" panose="02020603050405020304" pitchFamily="18" charset="0"/>
                          <a:ea typeface="Times New Roman" panose="02020603050405020304" pitchFamily="18" charset="0"/>
                        </a:rPr>
                        <a:t>(17.2%)</a:t>
                      </a:r>
                      <a:endParaRPr lang="en-US" sz="1600" kern="140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noFill/>
                  </a:tcPr>
                </a:tc>
                <a:tc>
                  <a:txBody>
                    <a:bodyPr/>
                    <a:lstStyle/>
                    <a:p>
                      <a:pPr marL="0" marR="0" algn="ctr">
                        <a:buNone/>
                      </a:pPr>
                      <a:r>
                        <a:rPr lang="en-US" sz="1600" kern="0">
                          <a:solidFill>
                            <a:srgbClr val="000000"/>
                          </a:solidFill>
                          <a:effectLst/>
                          <a:latin typeface="Times New Roman" panose="02020603050405020304" pitchFamily="18" charset="0"/>
                          <a:ea typeface="Times New Roman" panose="02020603050405020304" pitchFamily="18" charset="0"/>
                        </a:rPr>
                        <a:t>(15.3%)</a:t>
                      </a:r>
                      <a:endParaRPr lang="en-US" sz="1600" kern="140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noFill/>
                  </a:tcPr>
                </a:tc>
                <a:tc>
                  <a:txBody>
                    <a:bodyPr/>
                    <a:lstStyle/>
                    <a:p>
                      <a:pPr marL="0" marR="0" algn="ctr">
                        <a:buNone/>
                      </a:pPr>
                      <a:r>
                        <a:rPr lang="en-US" sz="1600" kern="0">
                          <a:solidFill>
                            <a:srgbClr val="000000"/>
                          </a:solidFill>
                          <a:effectLst/>
                          <a:latin typeface="Times New Roman" panose="02020603050405020304" pitchFamily="18" charset="0"/>
                          <a:ea typeface="Times New Roman" panose="02020603050405020304" pitchFamily="18" charset="0"/>
                        </a:rPr>
                        <a:t>(19.6%)</a:t>
                      </a:r>
                      <a:endParaRPr lang="en-US" sz="1600" kern="140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noFill/>
                  </a:tcPr>
                </a:tc>
                <a:tc>
                  <a:txBody>
                    <a:bodyPr/>
                    <a:lstStyle/>
                    <a:p>
                      <a:pPr marL="0" marR="0" algn="ctr">
                        <a:buNone/>
                      </a:pPr>
                      <a:r>
                        <a:rPr lang="en-US" sz="1600" kern="0">
                          <a:solidFill>
                            <a:srgbClr val="000000"/>
                          </a:solidFill>
                          <a:effectLst/>
                          <a:latin typeface="Times New Roman" panose="02020603050405020304" pitchFamily="18" charset="0"/>
                          <a:ea typeface="Times New Roman" panose="02020603050405020304" pitchFamily="18" charset="0"/>
                        </a:rPr>
                        <a:t>(20.0%)</a:t>
                      </a:r>
                      <a:endParaRPr lang="en-US" sz="1600" kern="140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349490449"/>
                  </a:ext>
                </a:extLst>
              </a:tr>
              <a:tr h="0">
                <a:tc rowSpan="2">
                  <a:txBody>
                    <a:bodyPr/>
                    <a:lstStyle/>
                    <a:p>
                      <a:pPr marL="0" marR="0" algn="ctr">
                        <a:lnSpc>
                          <a:spcPct val="107000"/>
                        </a:lnSpc>
                      </a:pPr>
                      <a:r>
                        <a:rPr lang="en-US" sz="1600" kern="0">
                          <a:effectLst/>
                          <a:latin typeface="Times New Roman" panose="02020603050405020304" pitchFamily="18" charset="0"/>
                          <a:ea typeface="Times New Roman" panose="02020603050405020304" pitchFamily="18" charset="0"/>
                        </a:rPr>
                        <a:t>Change 2024-2029</a:t>
                      </a:r>
                      <a:endParaRPr lang="en-US" sz="1600" kern="140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buNone/>
                      </a:pPr>
                      <a:r>
                        <a:rPr lang="en-US" sz="1600" b="1" kern="0">
                          <a:solidFill>
                            <a:srgbClr val="FF0000"/>
                          </a:solidFill>
                          <a:effectLst/>
                          <a:latin typeface="Times New Roman" panose="02020603050405020304" pitchFamily="18" charset="0"/>
                          <a:ea typeface="Times New Roman" panose="02020603050405020304" pitchFamily="18" charset="0"/>
                        </a:rPr>
                        <a:t>-1,289</a:t>
                      </a:r>
                      <a:endParaRPr lang="en-US" sz="1600" kern="140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noFill/>
                  </a:tcPr>
                </a:tc>
                <a:tc>
                  <a:txBody>
                    <a:bodyPr/>
                    <a:lstStyle/>
                    <a:p>
                      <a:pPr marL="0" marR="0" algn="ctr">
                        <a:buNone/>
                      </a:pPr>
                      <a:r>
                        <a:rPr lang="en-US" sz="1600" b="1" kern="0">
                          <a:solidFill>
                            <a:srgbClr val="FF0000"/>
                          </a:solidFill>
                          <a:effectLst/>
                          <a:latin typeface="Times New Roman" panose="02020603050405020304" pitchFamily="18" charset="0"/>
                          <a:ea typeface="Times New Roman" panose="02020603050405020304" pitchFamily="18" charset="0"/>
                        </a:rPr>
                        <a:t>-2,150</a:t>
                      </a:r>
                      <a:endParaRPr lang="en-US" sz="1600" kern="140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noFill/>
                  </a:tcPr>
                </a:tc>
                <a:tc>
                  <a:txBody>
                    <a:bodyPr/>
                    <a:lstStyle/>
                    <a:p>
                      <a:pPr marL="0" marR="0" algn="ctr">
                        <a:buNone/>
                      </a:pPr>
                      <a:r>
                        <a:rPr lang="en-US" sz="1600" b="1" kern="0">
                          <a:solidFill>
                            <a:srgbClr val="FF0000"/>
                          </a:solidFill>
                          <a:effectLst/>
                          <a:latin typeface="Times New Roman" panose="02020603050405020304" pitchFamily="18" charset="0"/>
                          <a:ea typeface="Times New Roman" panose="02020603050405020304" pitchFamily="18" charset="0"/>
                        </a:rPr>
                        <a:t>-1,850</a:t>
                      </a:r>
                      <a:endParaRPr lang="en-US" sz="1600" kern="140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noFill/>
                  </a:tcPr>
                </a:tc>
                <a:tc>
                  <a:txBody>
                    <a:bodyPr/>
                    <a:lstStyle/>
                    <a:p>
                      <a:pPr marL="0" marR="0" algn="ctr">
                        <a:buNone/>
                      </a:pPr>
                      <a:r>
                        <a:rPr lang="en-US" sz="1600" b="1" kern="0">
                          <a:solidFill>
                            <a:srgbClr val="FF0000"/>
                          </a:solidFill>
                          <a:effectLst/>
                          <a:latin typeface="Times New Roman" panose="02020603050405020304" pitchFamily="18" charset="0"/>
                          <a:ea typeface="Times New Roman" panose="02020603050405020304" pitchFamily="18" charset="0"/>
                        </a:rPr>
                        <a:t>-2,474</a:t>
                      </a:r>
                      <a:endParaRPr lang="en-US" sz="1600" kern="140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noFill/>
                  </a:tcPr>
                </a:tc>
                <a:tc>
                  <a:txBody>
                    <a:bodyPr/>
                    <a:lstStyle/>
                    <a:p>
                      <a:pPr marL="0" marR="0" algn="ctr">
                        <a:buNone/>
                      </a:pPr>
                      <a:r>
                        <a:rPr lang="en-US" sz="1600" b="1" kern="0">
                          <a:solidFill>
                            <a:srgbClr val="FF0000"/>
                          </a:solidFill>
                          <a:effectLst/>
                          <a:latin typeface="Times New Roman" panose="02020603050405020304" pitchFamily="18" charset="0"/>
                          <a:ea typeface="Times New Roman" panose="02020603050405020304" pitchFamily="18" charset="0"/>
                        </a:rPr>
                        <a:t>-821</a:t>
                      </a:r>
                      <a:endParaRPr lang="en-US" sz="1600" kern="140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noFill/>
                  </a:tcPr>
                </a:tc>
                <a:tc>
                  <a:txBody>
                    <a:bodyPr/>
                    <a:lstStyle/>
                    <a:p>
                      <a:pPr marL="0" marR="0" algn="ctr">
                        <a:buNone/>
                      </a:pPr>
                      <a:r>
                        <a:rPr lang="en-US" sz="1600" b="1" kern="0">
                          <a:solidFill>
                            <a:srgbClr val="00B050"/>
                          </a:solidFill>
                          <a:effectLst/>
                          <a:latin typeface="Times New Roman" panose="02020603050405020304" pitchFamily="18" charset="0"/>
                          <a:ea typeface="Times New Roman" panose="02020603050405020304" pitchFamily="18" charset="0"/>
                        </a:rPr>
                        <a:t>1,173</a:t>
                      </a:r>
                      <a:endParaRPr lang="en-US" sz="1600" kern="140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noFill/>
                  </a:tcPr>
                </a:tc>
                <a:tc>
                  <a:txBody>
                    <a:bodyPr/>
                    <a:lstStyle/>
                    <a:p>
                      <a:pPr marL="0" marR="0" algn="ctr">
                        <a:buNone/>
                      </a:pPr>
                      <a:r>
                        <a:rPr lang="en-US" sz="1600" b="1" kern="0">
                          <a:solidFill>
                            <a:srgbClr val="00B050"/>
                          </a:solidFill>
                          <a:effectLst/>
                          <a:latin typeface="Times New Roman" panose="02020603050405020304" pitchFamily="18" charset="0"/>
                          <a:ea typeface="Times New Roman" panose="02020603050405020304" pitchFamily="18" charset="0"/>
                        </a:rPr>
                        <a:t>5,143</a:t>
                      </a:r>
                      <a:endParaRPr lang="en-US" sz="1600" kern="140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noFill/>
                  </a:tcPr>
                </a:tc>
                <a:tc>
                  <a:txBody>
                    <a:bodyPr/>
                    <a:lstStyle/>
                    <a:p>
                      <a:pPr marL="0" marR="0" algn="ctr">
                        <a:buNone/>
                      </a:pPr>
                      <a:r>
                        <a:rPr lang="en-US" sz="1600" b="1" kern="0">
                          <a:solidFill>
                            <a:srgbClr val="00B050"/>
                          </a:solidFill>
                          <a:effectLst/>
                          <a:latin typeface="Times New Roman" panose="02020603050405020304" pitchFamily="18" charset="0"/>
                          <a:ea typeface="Times New Roman" panose="02020603050405020304" pitchFamily="18" charset="0"/>
                        </a:rPr>
                        <a:t>7,860</a:t>
                      </a:r>
                      <a:endParaRPr lang="en-US" sz="1600" kern="140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noFill/>
                  </a:tcPr>
                </a:tc>
                <a:extLst>
                  <a:ext uri="{0D108BD9-81ED-4DB2-BD59-A6C34878D82A}">
                    <a16:rowId xmlns:a16="http://schemas.microsoft.com/office/drawing/2014/main" val="3948611764"/>
                  </a:ext>
                </a:extLst>
              </a:tr>
              <a:tr h="0">
                <a:tc vMerge="1">
                  <a:txBody>
                    <a:bodyPr/>
                    <a:lstStyle/>
                    <a:p>
                      <a:endParaRPr lang="en-US"/>
                    </a:p>
                  </a:txBody>
                  <a:tcPr/>
                </a:tc>
                <a:tc>
                  <a:txBody>
                    <a:bodyPr/>
                    <a:lstStyle/>
                    <a:p>
                      <a:pPr marL="0" marR="0" algn="ctr">
                        <a:buNone/>
                      </a:pPr>
                      <a:r>
                        <a:rPr lang="en-US" sz="1600" b="1" kern="0">
                          <a:solidFill>
                            <a:srgbClr val="FF0000"/>
                          </a:solidFill>
                          <a:effectLst/>
                          <a:latin typeface="Times New Roman" panose="02020603050405020304" pitchFamily="18" charset="0"/>
                          <a:ea typeface="Times New Roman" panose="02020603050405020304" pitchFamily="18" charset="0"/>
                        </a:rPr>
                        <a:t>(-11.8%)</a:t>
                      </a:r>
                      <a:endParaRPr lang="en-US" sz="1600" kern="140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noFill/>
                  </a:tcPr>
                </a:tc>
                <a:tc>
                  <a:txBody>
                    <a:bodyPr/>
                    <a:lstStyle/>
                    <a:p>
                      <a:pPr marL="0" marR="0" algn="ctr">
                        <a:buNone/>
                      </a:pPr>
                      <a:r>
                        <a:rPr lang="en-US" sz="1600" b="1" kern="0">
                          <a:solidFill>
                            <a:srgbClr val="FF0000"/>
                          </a:solidFill>
                          <a:effectLst/>
                          <a:latin typeface="Times New Roman" panose="02020603050405020304" pitchFamily="18" charset="0"/>
                          <a:ea typeface="Times New Roman" panose="02020603050405020304" pitchFamily="18" charset="0"/>
                        </a:rPr>
                        <a:t>(-18.3%)</a:t>
                      </a:r>
                      <a:endParaRPr lang="en-US" sz="1600" kern="140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noFill/>
                  </a:tcPr>
                </a:tc>
                <a:tc>
                  <a:txBody>
                    <a:bodyPr/>
                    <a:lstStyle/>
                    <a:p>
                      <a:pPr marL="0" marR="0" algn="ctr">
                        <a:buNone/>
                      </a:pPr>
                      <a:r>
                        <a:rPr lang="en-US" sz="1600" b="1" kern="0">
                          <a:solidFill>
                            <a:srgbClr val="FF0000"/>
                          </a:solidFill>
                          <a:effectLst/>
                          <a:latin typeface="Times New Roman" panose="02020603050405020304" pitchFamily="18" charset="0"/>
                          <a:ea typeface="Times New Roman" panose="02020603050405020304" pitchFamily="18" charset="0"/>
                        </a:rPr>
                        <a:t>(-13.7%)</a:t>
                      </a:r>
                      <a:endParaRPr lang="en-US" sz="1600" kern="140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noFill/>
                  </a:tcPr>
                </a:tc>
                <a:tc>
                  <a:txBody>
                    <a:bodyPr/>
                    <a:lstStyle/>
                    <a:p>
                      <a:pPr marL="0" marR="0" algn="ctr">
                        <a:buNone/>
                      </a:pPr>
                      <a:r>
                        <a:rPr lang="en-US" sz="1600" b="1" kern="0">
                          <a:solidFill>
                            <a:srgbClr val="FF0000"/>
                          </a:solidFill>
                          <a:effectLst/>
                          <a:latin typeface="Times New Roman" panose="02020603050405020304" pitchFamily="18" charset="0"/>
                          <a:ea typeface="Times New Roman" panose="02020603050405020304" pitchFamily="18" charset="0"/>
                        </a:rPr>
                        <a:t>(-11.4%)</a:t>
                      </a:r>
                      <a:endParaRPr lang="en-US" sz="1600" kern="140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noFill/>
                  </a:tcPr>
                </a:tc>
                <a:tc>
                  <a:txBody>
                    <a:bodyPr/>
                    <a:lstStyle/>
                    <a:p>
                      <a:pPr marL="0" marR="0" algn="ctr">
                        <a:buNone/>
                      </a:pPr>
                      <a:r>
                        <a:rPr lang="en-US" sz="1600" b="1" kern="0">
                          <a:solidFill>
                            <a:srgbClr val="FF0000"/>
                          </a:solidFill>
                          <a:effectLst/>
                          <a:latin typeface="Times New Roman" panose="02020603050405020304" pitchFamily="18" charset="0"/>
                          <a:ea typeface="Times New Roman" panose="02020603050405020304" pitchFamily="18" charset="0"/>
                        </a:rPr>
                        <a:t>(-2.6%)</a:t>
                      </a:r>
                      <a:endParaRPr lang="en-US" sz="1600" kern="140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noFill/>
                  </a:tcPr>
                </a:tc>
                <a:tc>
                  <a:txBody>
                    <a:bodyPr/>
                    <a:lstStyle/>
                    <a:p>
                      <a:pPr marL="0" marR="0" algn="ctr">
                        <a:buNone/>
                      </a:pPr>
                      <a:r>
                        <a:rPr lang="en-US" sz="1600" b="1" kern="0">
                          <a:solidFill>
                            <a:srgbClr val="00B050"/>
                          </a:solidFill>
                          <a:effectLst/>
                          <a:latin typeface="Times New Roman" panose="02020603050405020304" pitchFamily="18" charset="0"/>
                          <a:ea typeface="Times New Roman" panose="02020603050405020304" pitchFamily="18" charset="0"/>
                        </a:rPr>
                        <a:t>(4.5%)</a:t>
                      </a:r>
                      <a:endParaRPr lang="en-US" sz="1600" kern="140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noFill/>
                  </a:tcPr>
                </a:tc>
                <a:tc>
                  <a:txBody>
                    <a:bodyPr/>
                    <a:lstStyle/>
                    <a:p>
                      <a:pPr marL="0" marR="0" algn="ctr">
                        <a:buNone/>
                      </a:pPr>
                      <a:r>
                        <a:rPr lang="en-US" sz="1600" b="1" kern="0">
                          <a:solidFill>
                            <a:srgbClr val="00B050"/>
                          </a:solidFill>
                          <a:effectLst/>
                          <a:latin typeface="Times New Roman" panose="02020603050405020304" pitchFamily="18" charset="0"/>
                          <a:ea typeface="Times New Roman" panose="02020603050405020304" pitchFamily="18" charset="0"/>
                        </a:rPr>
                        <a:t>(17.2%)</a:t>
                      </a:r>
                      <a:endParaRPr lang="en-US" sz="1600" kern="140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noFill/>
                  </a:tcPr>
                </a:tc>
                <a:tc>
                  <a:txBody>
                    <a:bodyPr/>
                    <a:lstStyle/>
                    <a:p>
                      <a:pPr marL="0" marR="0" algn="ctr">
                        <a:buNone/>
                      </a:pPr>
                      <a:r>
                        <a:rPr lang="en-US" sz="1600" b="1" kern="0" dirty="0">
                          <a:solidFill>
                            <a:srgbClr val="00B050"/>
                          </a:solidFill>
                          <a:effectLst/>
                          <a:latin typeface="Times New Roman" panose="02020603050405020304" pitchFamily="18" charset="0"/>
                          <a:ea typeface="Times New Roman" panose="02020603050405020304" pitchFamily="18" charset="0"/>
                        </a:rPr>
                        <a:t>(28.2%)</a:t>
                      </a:r>
                      <a:endParaRPr lang="en-US" sz="1600" kern="1400" dirty="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514733445"/>
                  </a:ext>
                </a:extLst>
              </a:tr>
            </a:tbl>
          </a:graphicData>
        </a:graphic>
      </p:graphicFrame>
      <p:sp>
        <p:nvSpPr>
          <p:cNvPr id="3" name="TextBox 2">
            <a:extLst>
              <a:ext uri="{FF2B5EF4-FFF2-40B4-BE49-F238E27FC236}">
                <a16:creationId xmlns:a16="http://schemas.microsoft.com/office/drawing/2014/main" id="{D191876D-331A-F1EE-0FCC-A4456C760F2F}"/>
              </a:ext>
            </a:extLst>
          </p:cNvPr>
          <p:cNvSpPr txBox="1"/>
          <p:nvPr/>
        </p:nvSpPr>
        <p:spPr>
          <a:xfrm>
            <a:off x="159798" y="3961984"/>
            <a:ext cx="11887200" cy="2367892"/>
          </a:xfrm>
          <a:prstGeom prst="rect">
            <a:avLst/>
          </a:prstGeom>
          <a:solidFill>
            <a:srgbClr val="39A0ED"/>
          </a:solidFill>
        </p:spPr>
        <p:txBody>
          <a:bodyPr wrap="square">
            <a:spAutoFit/>
          </a:bodyPr>
          <a:lstStyle/>
          <a:p>
            <a:pPr marL="0" marR="0" lvl="2" algn="just">
              <a:lnSpc>
                <a:spcPct val="107000"/>
              </a:lnSpc>
              <a:spcBef>
                <a:spcPts val="0"/>
              </a:spcBef>
              <a:spcAft>
                <a:spcPts val="0"/>
              </a:spcAft>
            </a:pPr>
            <a:r>
              <a:rPr lang="en-US" sz="2800" dirty="0">
                <a:solidFill>
                  <a:schemeClr val="bg1"/>
                </a:solidFill>
                <a:ea typeface="Calibri" panose="020F0502020204030204" pitchFamily="34" charset="0"/>
                <a:cs typeface="Times New Roman" panose="02020603050405020304" pitchFamily="18" charset="0"/>
              </a:rPr>
              <a:t>Between 2024 and 2029, owner household growth is projected to </a:t>
            </a:r>
            <a:r>
              <a:rPr lang="en-US" sz="2800" b="1" dirty="0">
                <a:solidFill>
                  <a:schemeClr val="bg1"/>
                </a:solidFill>
                <a:ea typeface="Calibri" panose="020F0502020204030204" pitchFamily="34" charset="0"/>
                <a:cs typeface="Times New Roman" panose="02020603050405020304" pitchFamily="18" charset="0"/>
              </a:rPr>
              <a:t>primarily be concentrated among owner households earning $75,000 or more</a:t>
            </a:r>
            <a:r>
              <a:rPr lang="en-US" sz="2800" dirty="0">
                <a:solidFill>
                  <a:schemeClr val="bg1"/>
                </a:solidFill>
                <a:ea typeface="Calibri" panose="020F0502020204030204" pitchFamily="34" charset="0"/>
                <a:cs typeface="Times New Roman" panose="02020603050405020304" pitchFamily="18" charset="0"/>
              </a:rPr>
              <a:t>. Regardless, with </a:t>
            </a:r>
            <a:r>
              <a:rPr lang="en-US" sz="2800" b="1" dirty="0">
                <a:solidFill>
                  <a:schemeClr val="bg1"/>
                </a:solidFill>
                <a:ea typeface="Calibri" panose="020F0502020204030204" pitchFamily="34" charset="0"/>
                <a:cs typeface="Times New Roman" panose="02020603050405020304" pitchFamily="18" charset="0"/>
              </a:rPr>
              <a:t>very limited overall for-sale availability</a:t>
            </a:r>
            <a:r>
              <a:rPr lang="en-US" sz="2800" dirty="0">
                <a:solidFill>
                  <a:schemeClr val="bg1"/>
                </a:solidFill>
                <a:ea typeface="Calibri" panose="020F0502020204030204" pitchFamily="34" charset="0"/>
                <a:cs typeface="Times New Roman" panose="02020603050405020304" pitchFamily="18" charset="0"/>
              </a:rPr>
              <a:t> throughout the region, there will be </a:t>
            </a:r>
            <a:r>
              <a:rPr lang="en-US" sz="2800" b="1" dirty="0">
                <a:solidFill>
                  <a:schemeClr val="bg1"/>
                </a:solidFill>
                <a:ea typeface="Calibri" panose="020F0502020204030204" pitchFamily="34" charset="0"/>
                <a:cs typeface="Times New Roman" panose="02020603050405020304" pitchFamily="18" charset="0"/>
              </a:rPr>
              <a:t>demand for a variety of for-sale housing product by price</a:t>
            </a:r>
            <a:r>
              <a:rPr lang="en-US" sz="2800" dirty="0">
                <a:solidFill>
                  <a:schemeClr val="bg1"/>
                </a:solidFill>
                <a:ea typeface="Calibri" panose="020F0502020204030204" pitchFamily="34" charset="0"/>
                <a:cs typeface="Times New Roman" panose="02020603050405020304" pitchFamily="18" charset="0"/>
              </a:rPr>
              <a:t>. </a:t>
            </a:r>
            <a:endParaRPr lang="en-US" sz="2200" dirty="0">
              <a:solidFill>
                <a:schemeClr val="accent1"/>
              </a:solidFill>
              <a:ea typeface="Calibri" panose="020F0502020204030204" pitchFamily="34" charset="0"/>
              <a:cs typeface="Times New Roman" panose="02020603050405020304" pitchFamily="18" charset="0"/>
            </a:endParaRPr>
          </a:p>
        </p:txBody>
      </p:sp>
      <p:sp>
        <p:nvSpPr>
          <p:cNvPr id="5" name="Rectangle 4">
            <a:extLst>
              <a:ext uri="{FF2B5EF4-FFF2-40B4-BE49-F238E27FC236}">
                <a16:creationId xmlns:a16="http://schemas.microsoft.com/office/drawing/2014/main" id="{FEAC14BD-39BD-C447-5D61-37654DA5F5D8}"/>
              </a:ext>
            </a:extLst>
          </p:cNvPr>
          <p:cNvSpPr/>
          <p:nvPr/>
        </p:nvSpPr>
        <p:spPr>
          <a:xfrm>
            <a:off x="7622849" y="2845843"/>
            <a:ext cx="3313081" cy="508519"/>
          </a:xfrm>
          <a:prstGeom prst="rect">
            <a:avLst/>
          </a:prstGeom>
          <a:noFill/>
          <a:ln w="508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54316937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1">
            <a:extLst>
              <a:ext uri="{FF2B5EF4-FFF2-40B4-BE49-F238E27FC236}">
                <a16:creationId xmlns:a16="http://schemas.microsoft.com/office/drawing/2014/main" id="{5A8DBEDE-0621-978F-D925-D72B975A350F}"/>
              </a:ext>
            </a:extLst>
          </p:cNvPr>
          <p:cNvSpPr txBox="1">
            <a:spLocks/>
          </p:cNvSpPr>
          <p:nvPr/>
        </p:nvSpPr>
        <p:spPr>
          <a:xfrm>
            <a:off x="460310" y="573307"/>
            <a:ext cx="11271379" cy="746705"/>
          </a:xfrm>
          <a:prstGeom prst="rect">
            <a:avLst/>
          </a:prstGeom>
          <a:solidFill>
            <a:schemeClr val="accent1">
              <a:lumMod val="75000"/>
            </a:schemeClr>
          </a:solidFill>
        </p:spPr>
        <p:txBody>
          <a:bodyPr anchor="b">
            <a:normAutofit/>
          </a:bodyPr>
          <a:lstStyle>
            <a:lvl1pPr algn="l" defTabSz="914400" rtl="0" eaLnBrk="1" latinLnBrk="0" hangingPunct="1">
              <a:lnSpc>
                <a:spcPct val="85000"/>
              </a:lnSpc>
              <a:spcBef>
                <a:spcPct val="0"/>
              </a:spcBef>
              <a:buNone/>
              <a:defRPr sz="4000" kern="1200" cap="all" baseline="0">
                <a:solidFill>
                  <a:schemeClr val="bg2"/>
                </a:solidFill>
                <a:latin typeface="+mj-lt"/>
                <a:ea typeface="+mj-ea"/>
                <a:cs typeface="+mj-cs"/>
              </a:defRPr>
            </a:lvl1pPr>
          </a:lstStyle>
          <a:p>
            <a:pPr>
              <a:spcAft>
                <a:spcPts val="600"/>
              </a:spcAft>
            </a:pPr>
            <a:r>
              <a:rPr lang="en-US" sz="2400" cap="none" dirty="0">
                <a:solidFill>
                  <a:schemeClr val="bg1"/>
                </a:solidFill>
              </a:rPr>
              <a:t>Substandard &amp; Cost Burdened Households</a:t>
            </a:r>
          </a:p>
        </p:txBody>
      </p:sp>
      <p:sp>
        <p:nvSpPr>
          <p:cNvPr id="16" name="TextBox 15">
            <a:extLst>
              <a:ext uri="{FF2B5EF4-FFF2-40B4-BE49-F238E27FC236}">
                <a16:creationId xmlns:a16="http://schemas.microsoft.com/office/drawing/2014/main" id="{3F4FAB7E-ADED-D742-027F-312929A6A47F}"/>
              </a:ext>
            </a:extLst>
          </p:cNvPr>
          <p:cNvSpPr txBox="1"/>
          <p:nvPr/>
        </p:nvSpPr>
        <p:spPr>
          <a:xfrm>
            <a:off x="7646799" y="3636737"/>
            <a:ext cx="4084890" cy="1200329"/>
          </a:xfrm>
          <a:prstGeom prst="rect">
            <a:avLst/>
          </a:prstGeom>
          <a:solidFill>
            <a:schemeClr val="accent1">
              <a:lumMod val="75000"/>
            </a:schemeClr>
          </a:solidFill>
        </p:spPr>
        <p:txBody>
          <a:bodyPr wrap="square">
            <a:spAutoFit/>
          </a:bodyPr>
          <a:lstStyle>
            <a:defPPr>
              <a:defRPr lang="en-US"/>
            </a:defPPr>
            <a:lvl1pPr algn="ctr">
              <a:defRPr sz="2200" b="1">
                <a:solidFill>
                  <a:schemeClr val="accent1"/>
                </a:solidFill>
                <a:latin typeface="Gill Sans MT" panose="020B0502020104020203"/>
                <a:ea typeface="Calibri" panose="020F0502020204030204" pitchFamily="34" charset="0"/>
                <a:cs typeface="Times New Roman" panose="02020603050405020304" pitchFamily="18" charset="0"/>
              </a:defRPr>
            </a:lvl1pPr>
          </a:lstStyle>
          <a:p>
            <a:endParaRPr lang="en-US" sz="600" dirty="0">
              <a:solidFill>
                <a:schemeClr val="bg1"/>
              </a:solidFill>
            </a:endParaRPr>
          </a:p>
          <a:p>
            <a:r>
              <a:rPr lang="en-US" dirty="0">
                <a:solidFill>
                  <a:schemeClr val="bg1"/>
                </a:solidFill>
              </a:rPr>
              <a:t>Nearly 57,000 households in Region G are housing cost burdened.</a:t>
            </a:r>
            <a:endParaRPr lang="en-US" sz="1200" dirty="0">
              <a:solidFill>
                <a:schemeClr val="bg1"/>
              </a:solidFill>
            </a:endParaRPr>
          </a:p>
        </p:txBody>
      </p:sp>
      <p:sp>
        <p:nvSpPr>
          <p:cNvPr id="12" name="TextBox 11">
            <a:extLst>
              <a:ext uri="{FF2B5EF4-FFF2-40B4-BE49-F238E27FC236}">
                <a16:creationId xmlns:a16="http://schemas.microsoft.com/office/drawing/2014/main" id="{91D1E90A-BF18-4C53-FEBF-C06A92B02923}"/>
              </a:ext>
            </a:extLst>
          </p:cNvPr>
          <p:cNvSpPr txBox="1"/>
          <p:nvPr/>
        </p:nvSpPr>
        <p:spPr>
          <a:xfrm>
            <a:off x="7646799" y="4836590"/>
            <a:ext cx="4084890" cy="1813052"/>
          </a:xfrm>
          <a:prstGeom prst="rect">
            <a:avLst/>
          </a:prstGeom>
          <a:solidFill>
            <a:srgbClr val="0070C0"/>
          </a:solidFill>
        </p:spPr>
        <p:txBody>
          <a:bodyPr wrap="square">
            <a:spAutoFit/>
          </a:bodyPr>
          <a:lstStyle/>
          <a:p>
            <a:pPr algn="ctr"/>
            <a:endParaRPr lang="en-US" sz="1200" b="1" u="sng" dirty="0">
              <a:solidFill>
                <a:schemeClr val="bg1"/>
              </a:solidFill>
              <a:latin typeface="Gill Sans MT" panose="020B0502020104020203"/>
              <a:ea typeface="Calibri" panose="020F0502020204030204" pitchFamily="34" charset="0"/>
              <a:cs typeface="Times New Roman" panose="02020603050405020304" pitchFamily="18" charset="0"/>
            </a:endParaRPr>
          </a:p>
          <a:p>
            <a:pPr algn="ctr"/>
            <a:r>
              <a:rPr lang="en-US" sz="2200" b="1" u="sng" dirty="0">
                <a:solidFill>
                  <a:schemeClr val="bg1"/>
                </a:solidFill>
                <a:latin typeface="Gill Sans MT" panose="020B0502020104020203"/>
                <a:ea typeface="Calibri" panose="020F0502020204030204" pitchFamily="34" charset="0"/>
                <a:cs typeface="Times New Roman" panose="02020603050405020304" pitchFamily="18" charset="0"/>
              </a:rPr>
              <a:t>Severe</a:t>
            </a:r>
            <a:r>
              <a:rPr lang="en-US" sz="2200" b="1" dirty="0">
                <a:solidFill>
                  <a:schemeClr val="bg1"/>
                </a:solidFill>
                <a:latin typeface="Gill Sans MT" panose="020B0502020104020203"/>
                <a:ea typeface="Calibri" panose="020F0502020204030204" pitchFamily="34" charset="0"/>
                <a:cs typeface="Times New Roman" panose="02020603050405020304" pitchFamily="18" charset="0"/>
              </a:rPr>
              <a:t> Cost Burdened Households:</a:t>
            </a:r>
          </a:p>
          <a:p>
            <a:pPr algn="ctr"/>
            <a:r>
              <a:rPr lang="en-US" sz="2200" b="1" dirty="0">
                <a:solidFill>
                  <a:schemeClr val="bg1"/>
                </a:solidFill>
                <a:latin typeface="Gill Sans MT" panose="020B0502020104020203"/>
                <a:ea typeface="Calibri" panose="020F0502020204030204" pitchFamily="34" charset="0"/>
                <a:cs typeface="Times New Roman" panose="02020603050405020304" pitchFamily="18" charset="0"/>
              </a:rPr>
              <a:t>Renter – 13,627</a:t>
            </a:r>
          </a:p>
          <a:p>
            <a:pPr algn="ctr"/>
            <a:r>
              <a:rPr lang="en-US" sz="2200" b="1" dirty="0">
                <a:solidFill>
                  <a:schemeClr val="bg1"/>
                </a:solidFill>
                <a:latin typeface="Gill Sans MT" panose="020B0502020104020203"/>
                <a:ea typeface="Calibri" panose="020F0502020204030204" pitchFamily="34" charset="0"/>
                <a:cs typeface="Times New Roman" panose="02020603050405020304" pitchFamily="18" charset="0"/>
              </a:rPr>
              <a:t>Owner – 12,652</a:t>
            </a:r>
          </a:p>
          <a:p>
            <a:pPr algn="ctr"/>
            <a:endParaRPr lang="en-US" sz="1200" dirty="0">
              <a:solidFill>
                <a:schemeClr val="bg1"/>
              </a:solidFill>
            </a:endParaRPr>
          </a:p>
        </p:txBody>
      </p:sp>
      <p:sp>
        <p:nvSpPr>
          <p:cNvPr id="6" name="TextBox 5">
            <a:extLst>
              <a:ext uri="{FF2B5EF4-FFF2-40B4-BE49-F238E27FC236}">
                <a16:creationId xmlns:a16="http://schemas.microsoft.com/office/drawing/2014/main" id="{5CBD4453-AC85-9574-37FB-89AE1CA4DF80}"/>
              </a:ext>
            </a:extLst>
          </p:cNvPr>
          <p:cNvSpPr txBox="1"/>
          <p:nvPr/>
        </p:nvSpPr>
        <p:spPr>
          <a:xfrm>
            <a:off x="460310" y="1320012"/>
            <a:ext cx="11271379" cy="1107996"/>
          </a:xfrm>
          <a:prstGeom prst="rect">
            <a:avLst/>
          </a:prstGeom>
          <a:noFill/>
        </p:spPr>
        <p:txBody>
          <a:bodyPr wrap="square">
            <a:spAutoFit/>
          </a:bodyPr>
          <a:lstStyle/>
          <a:p>
            <a:pPr algn="ctr"/>
            <a:r>
              <a:rPr lang="en-US" sz="2150" b="1" kern="0" dirty="0">
                <a:solidFill>
                  <a:srgbClr val="FF0000"/>
                </a:solidFill>
                <a:effectLst/>
                <a:latin typeface="+mj-lt"/>
                <a:ea typeface="Calibri" panose="020F0502020204030204" pitchFamily="34" charset="0"/>
              </a:rPr>
              <a:t>Substandard = </a:t>
            </a:r>
            <a:r>
              <a:rPr lang="en-US" sz="2150" kern="0" dirty="0">
                <a:solidFill>
                  <a:srgbClr val="FF0000"/>
                </a:solidFill>
                <a:effectLst/>
                <a:latin typeface="+mj-lt"/>
                <a:ea typeface="Calibri" panose="020F0502020204030204" pitchFamily="34" charset="0"/>
              </a:rPr>
              <a:t>Housing that is Overcrowded or Lacks Complete Plumbing</a:t>
            </a:r>
            <a:endParaRPr lang="en-US" sz="2150" b="1" kern="0" dirty="0">
              <a:solidFill>
                <a:srgbClr val="FF0000"/>
              </a:solidFill>
              <a:effectLst/>
              <a:latin typeface="+mj-lt"/>
              <a:ea typeface="Calibri" panose="020F0502020204030204" pitchFamily="34" charset="0"/>
            </a:endParaRPr>
          </a:p>
          <a:p>
            <a:pPr algn="ctr"/>
            <a:r>
              <a:rPr lang="en-US" sz="2150" b="1" kern="0" dirty="0">
                <a:solidFill>
                  <a:srgbClr val="FF0000"/>
                </a:solidFill>
                <a:effectLst/>
                <a:latin typeface="+mj-lt"/>
                <a:ea typeface="Calibri" panose="020F0502020204030204" pitchFamily="34" charset="0"/>
              </a:rPr>
              <a:t>Housing Cost Burdened </a:t>
            </a:r>
            <a:r>
              <a:rPr lang="en-US" sz="2150" b="1" kern="0" dirty="0">
                <a:solidFill>
                  <a:srgbClr val="FF0000"/>
                </a:solidFill>
                <a:latin typeface="+mj-lt"/>
                <a:ea typeface="Calibri" panose="020F0502020204030204" pitchFamily="34" charset="0"/>
              </a:rPr>
              <a:t>= </a:t>
            </a:r>
            <a:r>
              <a:rPr lang="en-US" sz="2150" kern="0" dirty="0">
                <a:solidFill>
                  <a:srgbClr val="FF0000"/>
                </a:solidFill>
                <a:effectLst/>
                <a:latin typeface="+mj-lt"/>
                <a:ea typeface="Calibri" panose="020F0502020204030204" pitchFamily="34" charset="0"/>
              </a:rPr>
              <a:t>Paying Over 30% of Income Toward Housing</a:t>
            </a:r>
          </a:p>
          <a:p>
            <a:pPr algn="ctr"/>
            <a:r>
              <a:rPr lang="en-US" sz="2150" b="1" kern="0" dirty="0">
                <a:solidFill>
                  <a:srgbClr val="FF0000"/>
                </a:solidFill>
                <a:effectLst/>
                <a:latin typeface="+mj-lt"/>
                <a:ea typeface="Calibri" panose="020F0502020204030204" pitchFamily="34" charset="0"/>
              </a:rPr>
              <a:t>Severe Housing Cost Burdened </a:t>
            </a:r>
            <a:r>
              <a:rPr lang="en-US" sz="2150" b="1" kern="0" dirty="0">
                <a:solidFill>
                  <a:srgbClr val="FF0000"/>
                </a:solidFill>
                <a:latin typeface="+mj-lt"/>
                <a:ea typeface="Calibri" panose="020F0502020204030204" pitchFamily="34" charset="0"/>
              </a:rPr>
              <a:t>= </a:t>
            </a:r>
            <a:r>
              <a:rPr lang="en-US" sz="2150" kern="0" dirty="0">
                <a:solidFill>
                  <a:srgbClr val="FF0000"/>
                </a:solidFill>
                <a:effectLst/>
                <a:latin typeface="+mj-lt"/>
                <a:ea typeface="Calibri" panose="020F0502020204030204" pitchFamily="34" charset="0"/>
              </a:rPr>
              <a:t>Paying Over 50% of Income Toward Housing</a:t>
            </a:r>
          </a:p>
        </p:txBody>
      </p:sp>
      <p:sp>
        <p:nvSpPr>
          <p:cNvPr id="5" name="TextBox 4">
            <a:extLst>
              <a:ext uri="{FF2B5EF4-FFF2-40B4-BE49-F238E27FC236}">
                <a16:creationId xmlns:a16="http://schemas.microsoft.com/office/drawing/2014/main" id="{E4CDE57A-3AE2-0323-DC1B-97189BFF583B}"/>
              </a:ext>
            </a:extLst>
          </p:cNvPr>
          <p:cNvSpPr txBox="1"/>
          <p:nvPr/>
        </p:nvSpPr>
        <p:spPr>
          <a:xfrm>
            <a:off x="7646799" y="2497964"/>
            <a:ext cx="4084890" cy="1169551"/>
          </a:xfrm>
          <a:prstGeom prst="rect">
            <a:avLst/>
          </a:prstGeom>
          <a:solidFill>
            <a:srgbClr val="00B0F0"/>
          </a:solidFill>
        </p:spPr>
        <p:txBody>
          <a:bodyPr wrap="square">
            <a:spAutoFit/>
          </a:bodyPr>
          <a:lstStyle>
            <a:defPPr>
              <a:defRPr lang="en-US"/>
            </a:defPPr>
            <a:lvl1pPr algn="ctr">
              <a:defRPr sz="2200" b="1">
                <a:solidFill>
                  <a:schemeClr val="accent1"/>
                </a:solidFill>
                <a:latin typeface="Gill Sans MT" panose="020B0502020104020203"/>
                <a:ea typeface="Calibri" panose="020F0502020204030204" pitchFamily="34" charset="0"/>
                <a:cs typeface="Times New Roman" panose="02020603050405020304" pitchFamily="18" charset="0"/>
              </a:defRPr>
            </a:lvl1pPr>
          </a:lstStyle>
          <a:p>
            <a:endParaRPr lang="en-US" sz="1200" dirty="0">
              <a:solidFill>
                <a:schemeClr val="bg1"/>
              </a:solidFill>
            </a:endParaRPr>
          </a:p>
          <a:p>
            <a:r>
              <a:rPr lang="en-US" sz="2300" dirty="0">
                <a:solidFill>
                  <a:schemeClr val="bg1"/>
                </a:solidFill>
              </a:rPr>
              <a:t>Over 5,500 households live in substandard housing.</a:t>
            </a:r>
          </a:p>
          <a:p>
            <a:endParaRPr lang="en-US" sz="1200" dirty="0">
              <a:solidFill>
                <a:schemeClr val="bg1"/>
              </a:solidFill>
            </a:endParaRPr>
          </a:p>
        </p:txBody>
      </p:sp>
      <p:graphicFrame>
        <p:nvGraphicFramePr>
          <p:cNvPr id="10" name="Chart 9">
            <a:extLst>
              <a:ext uri="{FF2B5EF4-FFF2-40B4-BE49-F238E27FC236}">
                <a16:creationId xmlns:a16="http://schemas.microsoft.com/office/drawing/2014/main" id="{529B6C8A-F1AB-52C1-D153-B5CB56DF7669}"/>
              </a:ext>
            </a:extLst>
          </p:cNvPr>
          <p:cNvGraphicFramePr/>
          <p:nvPr>
            <p:extLst>
              <p:ext uri="{D42A27DB-BD31-4B8C-83A1-F6EECF244321}">
                <p14:modId xmlns:p14="http://schemas.microsoft.com/office/powerpoint/2010/main" val="4203631336"/>
              </p:ext>
            </p:extLst>
          </p:nvPr>
        </p:nvGraphicFramePr>
        <p:xfrm>
          <a:off x="460310" y="2497964"/>
          <a:ext cx="7041321" cy="4160555"/>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211753552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FD84BA1-8E45-9C53-E439-1404BBCECFFF}"/>
            </a:ext>
          </a:extLst>
        </p:cNvPr>
        <p:cNvGrpSpPr/>
        <p:nvPr/>
      </p:nvGrpSpPr>
      <p:grpSpPr>
        <a:xfrm>
          <a:off x="0" y="0"/>
          <a:ext cx="0" cy="0"/>
          <a:chOff x="0" y="0"/>
          <a:chExt cx="0" cy="0"/>
        </a:xfrm>
      </p:grpSpPr>
      <p:sp>
        <p:nvSpPr>
          <p:cNvPr id="3" name="Title 1">
            <a:extLst>
              <a:ext uri="{FF2B5EF4-FFF2-40B4-BE49-F238E27FC236}">
                <a16:creationId xmlns:a16="http://schemas.microsoft.com/office/drawing/2014/main" id="{9FBC18C8-3D2C-AD14-599C-7FD146CDF330}"/>
              </a:ext>
            </a:extLst>
          </p:cNvPr>
          <p:cNvSpPr txBox="1">
            <a:spLocks/>
          </p:cNvSpPr>
          <p:nvPr/>
        </p:nvSpPr>
        <p:spPr>
          <a:xfrm>
            <a:off x="460310" y="573307"/>
            <a:ext cx="11271379" cy="746705"/>
          </a:xfrm>
          <a:prstGeom prst="rect">
            <a:avLst/>
          </a:prstGeom>
          <a:solidFill>
            <a:schemeClr val="accent1">
              <a:lumMod val="75000"/>
            </a:schemeClr>
          </a:solidFill>
        </p:spPr>
        <p:txBody>
          <a:bodyPr anchor="b">
            <a:normAutofit/>
          </a:bodyPr>
          <a:lstStyle>
            <a:lvl1pPr algn="l" defTabSz="914400" rtl="0" eaLnBrk="1" latinLnBrk="0" hangingPunct="1">
              <a:lnSpc>
                <a:spcPct val="85000"/>
              </a:lnSpc>
              <a:spcBef>
                <a:spcPct val="0"/>
              </a:spcBef>
              <a:buNone/>
              <a:defRPr sz="4000" kern="1200" cap="all" baseline="0">
                <a:solidFill>
                  <a:schemeClr val="bg2"/>
                </a:solidFill>
                <a:latin typeface="+mj-lt"/>
                <a:ea typeface="+mj-ea"/>
                <a:cs typeface="+mj-cs"/>
              </a:defRPr>
            </a:lvl1pPr>
          </a:lstStyle>
          <a:p>
            <a:pPr>
              <a:spcAft>
                <a:spcPts val="600"/>
              </a:spcAft>
            </a:pPr>
            <a:r>
              <a:rPr lang="en-US" sz="2400" cap="none">
                <a:solidFill>
                  <a:schemeClr val="bg1"/>
                </a:solidFill>
              </a:rPr>
              <a:t>Substandard Housing by Submarket</a:t>
            </a:r>
            <a:endParaRPr lang="en-US" sz="2400" cap="none" dirty="0">
              <a:solidFill>
                <a:schemeClr val="bg1"/>
              </a:solidFill>
            </a:endParaRPr>
          </a:p>
        </p:txBody>
      </p:sp>
      <p:sp>
        <p:nvSpPr>
          <p:cNvPr id="4" name="TextBox 3">
            <a:extLst>
              <a:ext uri="{FF2B5EF4-FFF2-40B4-BE49-F238E27FC236}">
                <a16:creationId xmlns:a16="http://schemas.microsoft.com/office/drawing/2014/main" id="{3710D0E7-CC45-2E7B-4484-DAFC2D770874}"/>
              </a:ext>
            </a:extLst>
          </p:cNvPr>
          <p:cNvSpPr txBox="1"/>
          <p:nvPr/>
        </p:nvSpPr>
        <p:spPr>
          <a:xfrm>
            <a:off x="363507" y="5679688"/>
            <a:ext cx="3708259" cy="276999"/>
          </a:xfrm>
          <a:prstGeom prst="rect">
            <a:avLst/>
          </a:prstGeom>
          <a:noFill/>
        </p:spPr>
        <p:txBody>
          <a:bodyPr wrap="none" rtlCol="0">
            <a:spAutoFit/>
          </a:bodyPr>
          <a:lstStyle/>
          <a:p>
            <a:r>
              <a:rPr lang="en-US" sz="1200" dirty="0"/>
              <a:t>Source: ACS 2018-2022; ESRI; Bowen National Research </a:t>
            </a:r>
          </a:p>
        </p:txBody>
      </p:sp>
      <p:graphicFrame>
        <p:nvGraphicFramePr>
          <p:cNvPr id="5" name="Table 4">
            <a:extLst>
              <a:ext uri="{FF2B5EF4-FFF2-40B4-BE49-F238E27FC236}">
                <a16:creationId xmlns:a16="http://schemas.microsoft.com/office/drawing/2014/main" id="{5D0100D9-6F7E-C513-40A0-B1A2B4B76F8B}"/>
              </a:ext>
            </a:extLst>
          </p:cNvPr>
          <p:cNvGraphicFramePr>
            <a:graphicFrameLocks noGrp="1"/>
          </p:cNvGraphicFramePr>
          <p:nvPr>
            <p:extLst>
              <p:ext uri="{D42A27DB-BD31-4B8C-83A1-F6EECF244321}">
                <p14:modId xmlns:p14="http://schemas.microsoft.com/office/powerpoint/2010/main" val="3325404900"/>
              </p:ext>
            </p:extLst>
          </p:nvPr>
        </p:nvGraphicFramePr>
        <p:xfrm>
          <a:off x="380411" y="2692647"/>
          <a:ext cx="11271375" cy="3151568"/>
        </p:xfrm>
        <a:graphic>
          <a:graphicData uri="http://schemas.openxmlformats.org/drawingml/2006/table">
            <a:tbl>
              <a:tblPr firstRow="1" firstCol="1" bandRow="1"/>
              <a:tblGrid>
                <a:gridCol w="1079173">
                  <a:extLst>
                    <a:ext uri="{9D8B030D-6E8A-4147-A177-3AD203B41FA5}">
                      <a16:colId xmlns:a16="http://schemas.microsoft.com/office/drawing/2014/main" val="4157784285"/>
                    </a:ext>
                  </a:extLst>
                </a:gridCol>
                <a:gridCol w="839358">
                  <a:extLst>
                    <a:ext uri="{9D8B030D-6E8A-4147-A177-3AD203B41FA5}">
                      <a16:colId xmlns:a16="http://schemas.microsoft.com/office/drawing/2014/main" val="968070808"/>
                    </a:ext>
                  </a:extLst>
                </a:gridCol>
                <a:gridCol w="899311">
                  <a:extLst>
                    <a:ext uri="{9D8B030D-6E8A-4147-A177-3AD203B41FA5}">
                      <a16:colId xmlns:a16="http://schemas.microsoft.com/office/drawing/2014/main" val="3715879815"/>
                    </a:ext>
                  </a:extLst>
                </a:gridCol>
                <a:gridCol w="899311">
                  <a:extLst>
                    <a:ext uri="{9D8B030D-6E8A-4147-A177-3AD203B41FA5}">
                      <a16:colId xmlns:a16="http://schemas.microsoft.com/office/drawing/2014/main" val="3714529310"/>
                    </a:ext>
                  </a:extLst>
                </a:gridCol>
                <a:gridCol w="839358">
                  <a:extLst>
                    <a:ext uri="{9D8B030D-6E8A-4147-A177-3AD203B41FA5}">
                      <a16:colId xmlns:a16="http://schemas.microsoft.com/office/drawing/2014/main" val="710541819"/>
                    </a:ext>
                  </a:extLst>
                </a:gridCol>
                <a:gridCol w="839358">
                  <a:extLst>
                    <a:ext uri="{9D8B030D-6E8A-4147-A177-3AD203B41FA5}">
                      <a16:colId xmlns:a16="http://schemas.microsoft.com/office/drawing/2014/main" val="2368878309"/>
                    </a:ext>
                  </a:extLst>
                </a:gridCol>
                <a:gridCol w="839358">
                  <a:extLst>
                    <a:ext uri="{9D8B030D-6E8A-4147-A177-3AD203B41FA5}">
                      <a16:colId xmlns:a16="http://schemas.microsoft.com/office/drawing/2014/main" val="2547444665"/>
                    </a:ext>
                  </a:extLst>
                </a:gridCol>
                <a:gridCol w="839358">
                  <a:extLst>
                    <a:ext uri="{9D8B030D-6E8A-4147-A177-3AD203B41FA5}">
                      <a16:colId xmlns:a16="http://schemas.microsoft.com/office/drawing/2014/main" val="1479086257"/>
                    </a:ext>
                  </a:extLst>
                </a:gridCol>
                <a:gridCol w="839358">
                  <a:extLst>
                    <a:ext uri="{9D8B030D-6E8A-4147-A177-3AD203B41FA5}">
                      <a16:colId xmlns:a16="http://schemas.microsoft.com/office/drawing/2014/main" val="2809432359"/>
                    </a:ext>
                  </a:extLst>
                </a:gridCol>
                <a:gridCol w="839358">
                  <a:extLst>
                    <a:ext uri="{9D8B030D-6E8A-4147-A177-3AD203B41FA5}">
                      <a16:colId xmlns:a16="http://schemas.microsoft.com/office/drawing/2014/main" val="3326934082"/>
                    </a:ext>
                  </a:extLst>
                </a:gridCol>
                <a:gridCol w="839358">
                  <a:extLst>
                    <a:ext uri="{9D8B030D-6E8A-4147-A177-3AD203B41FA5}">
                      <a16:colId xmlns:a16="http://schemas.microsoft.com/office/drawing/2014/main" val="3125624532"/>
                    </a:ext>
                  </a:extLst>
                </a:gridCol>
                <a:gridCol w="839358">
                  <a:extLst>
                    <a:ext uri="{9D8B030D-6E8A-4147-A177-3AD203B41FA5}">
                      <a16:colId xmlns:a16="http://schemas.microsoft.com/office/drawing/2014/main" val="601999966"/>
                    </a:ext>
                  </a:extLst>
                </a:gridCol>
                <a:gridCol w="839358">
                  <a:extLst>
                    <a:ext uri="{9D8B030D-6E8A-4147-A177-3AD203B41FA5}">
                      <a16:colId xmlns:a16="http://schemas.microsoft.com/office/drawing/2014/main" val="3865312815"/>
                    </a:ext>
                  </a:extLst>
                </a:gridCol>
              </a:tblGrid>
              <a:tr h="225112">
                <a:tc rowSpan="4">
                  <a:txBody>
                    <a:bodyPr/>
                    <a:lstStyle/>
                    <a:p>
                      <a:endParaRPr lang="en-US" sz="1400" dirty="0">
                        <a:effectLst/>
                        <a:latin typeface="Times New Roman" panose="02020603050405020304" pitchFamily="18" charset="0"/>
                      </a:endParaRPr>
                    </a:p>
                  </a:txBody>
                  <a:tcPr marL="68580" marR="68580" marT="0" marB="0" anchor="ctr">
                    <a:lnL>
                      <a:noFill/>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noFill/>
                  </a:tcPr>
                </a:tc>
                <a:tc gridSpan="12">
                  <a:txBody>
                    <a:bodyPr/>
                    <a:lstStyle/>
                    <a:p>
                      <a:pPr marL="0" marR="0" algn="ctr">
                        <a:buNone/>
                      </a:pPr>
                      <a:r>
                        <a:rPr lang="en-US" sz="1400" b="1" kern="0" dirty="0">
                          <a:solidFill>
                            <a:srgbClr val="FFFFFF"/>
                          </a:solidFill>
                          <a:effectLst/>
                          <a:latin typeface="Times New Roman" panose="02020603050405020304" pitchFamily="18" charset="0"/>
                          <a:ea typeface="Times New Roman" panose="02020603050405020304" pitchFamily="18" charset="0"/>
                        </a:rPr>
                        <a:t>Housing Age and Conditions (2024)</a:t>
                      </a:r>
                      <a:endParaRPr lang="en-US" sz="1400" kern="1400" dirty="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25597D"/>
                    </a:solid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2114878107"/>
                  </a:ext>
                </a:extLst>
              </a:tr>
              <a:tr h="225112">
                <a:tc vMerge="1">
                  <a:txBody>
                    <a:bodyPr/>
                    <a:lstStyle/>
                    <a:p>
                      <a:endParaRPr lang="en-US"/>
                    </a:p>
                  </a:txBody>
                  <a:tcPr/>
                </a:tc>
                <a:tc gridSpan="4">
                  <a:txBody>
                    <a:bodyPr/>
                    <a:lstStyle/>
                    <a:p>
                      <a:pPr marL="0" marR="0" algn="ctr">
                        <a:buNone/>
                      </a:pPr>
                      <a:r>
                        <a:rPr lang="en-US" sz="1400" b="1" kern="0">
                          <a:solidFill>
                            <a:srgbClr val="FFFFFF"/>
                          </a:solidFill>
                          <a:effectLst/>
                          <a:latin typeface="Times New Roman" panose="02020603050405020304" pitchFamily="18" charset="0"/>
                          <a:ea typeface="Times New Roman" panose="02020603050405020304" pitchFamily="18" charset="0"/>
                        </a:rPr>
                        <a:t>Pre-1970 Product</a:t>
                      </a:r>
                      <a:endParaRPr lang="en-US" sz="1400" kern="140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25597D"/>
                    </a:solidFill>
                  </a:tcPr>
                </a:tc>
                <a:tc hMerge="1">
                  <a:txBody>
                    <a:bodyPr/>
                    <a:lstStyle/>
                    <a:p>
                      <a:endParaRPr lang="en-US"/>
                    </a:p>
                  </a:txBody>
                  <a:tcPr/>
                </a:tc>
                <a:tc hMerge="1">
                  <a:txBody>
                    <a:bodyPr/>
                    <a:lstStyle/>
                    <a:p>
                      <a:endParaRPr lang="en-US"/>
                    </a:p>
                  </a:txBody>
                  <a:tcPr/>
                </a:tc>
                <a:tc hMerge="1">
                  <a:txBody>
                    <a:bodyPr/>
                    <a:lstStyle/>
                    <a:p>
                      <a:endParaRPr lang="en-US"/>
                    </a:p>
                  </a:txBody>
                  <a:tcPr/>
                </a:tc>
                <a:tc gridSpan="4">
                  <a:txBody>
                    <a:bodyPr/>
                    <a:lstStyle/>
                    <a:p>
                      <a:pPr marL="0" marR="0" algn="ctr">
                        <a:buNone/>
                      </a:pPr>
                      <a:r>
                        <a:rPr lang="en-US" sz="1400" b="1" kern="0">
                          <a:solidFill>
                            <a:srgbClr val="FFFFFF"/>
                          </a:solidFill>
                          <a:effectLst/>
                          <a:latin typeface="Times New Roman" panose="02020603050405020304" pitchFamily="18" charset="0"/>
                          <a:ea typeface="Times New Roman" panose="02020603050405020304" pitchFamily="18" charset="0"/>
                        </a:rPr>
                        <a:t>Overcrowded</a:t>
                      </a:r>
                      <a:endParaRPr lang="en-US" sz="1400" kern="140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25597D"/>
                    </a:solidFill>
                  </a:tcPr>
                </a:tc>
                <a:tc hMerge="1">
                  <a:txBody>
                    <a:bodyPr/>
                    <a:lstStyle/>
                    <a:p>
                      <a:endParaRPr lang="en-US"/>
                    </a:p>
                  </a:txBody>
                  <a:tcPr/>
                </a:tc>
                <a:tc hMerge="1">
                  <a:txBody>
                    <a:bodyPr/>
                    <a:lstStyle/>
                    <a:p>
                      <a:endParaRPr lang="en-US"/>
                    </a:p>
                  </a:txBody>
                  <a:tcPr/>
                </a:tc>
                <a:tc hMerge="1">
                  <a:txBody>
                    <a:bodyPr/>
                    <a:lstStyle/>
                    <a:p>
                      <a:endParaRPr lang="en-US"/>
                    </a:p>
                  </a:txBody>
                  <a:tcPr/>
                </a:tc>
                <a:tc gridSpan="4">
                  <a:txBody>
                    <a:bodyPr/>
                    <a:lstStyle/>
                    <a:p>
                      <a:pPr marL="0" marR="0" algn="ctr">
                        <a:buNone/>
                      </a:pPr>
                      <a:r>
                        <a:rPr lang="en-US" sz="1400" b="1" kern="0">
                          <a:solidFill>
                            <a:srgbClr val="FFFFFF"/>
                          </a:solidFill>
                          <a:effectLst/>
                          <a:latin typeface="Times New Roman" panose="02020603050405020304" pitchFamily="18" charset="0"/>
                          <a:ea typeface="Times New Roman" panose="02020603050405020304" pitchFamily="18" charset="0"/>
                        </a:rPr>
                        <a:t>Incomplete Plumbing or Kitchen</a:t>
                      </a:r>
                      <a:endParaRPr lang="en-US" sz="1400" kern="140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25597D"/>
                    </a:solidFill>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246313030"/>
                  </a:ext>
                </a:extLst>
              </a:tr>
              <a:tr h="225112">
                <a:tc vMerge="1">
                  <a:txBody>
                    <a:bodyPr/>
                    <a:lstStyle/>
                    <a:p>
                      <a:endParaRPr lang="en-US"/>
                    </a:p>
                  </a:txBody>
                  <a:tcPr/>
                </a:tc>
                <a:tc gridSpan="2">
                  <a:txBody>
                    <a:bodyPr/>
                    <a:lstStyle/>
                    <a:p>
                      <a:pPr marL="0" marR="0" algn="ctr">
                        <a:buNone/>
                      </a:pPr>
                      <a:r>
                        <a:rPr lang="en-US" sz="1400" b="1" kern="0">
                          <a:solidFill>
                            <a:srgbClr val="FFFFFF"/>
                          </a:solidFill>
                          <a:effectLst/>
                          <a:latin typeface="Times New Roman" panose="02020603050405020304" pitchFamily="18" charset="0"/>
                          <a:ea typeface="Times New Roman" panose="02020603050405020304" pitchFamily="18" charset="0"/>
                        </a:rPr>
                        <a:t>Renter</a:t>
                      </a:r>
                      <a:endParaRPr lang="en-US" sz="1400" kern="140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25597D"/>
                    </a:solidFill>
                  </a:tcPr>
                </a:tc>
                <a:tc hMerge="1">
                  <a:txBody>
                    <a:bodyPr/>
                    <a:lstStyle/>
                    <a:p>
                      <a:endParaRPr lang="en-US"/>
                    </a:p>
                  </a:txBody>
                  <a:tcPr/>
                </a:tc>
                <a:tc gridSpan="2">
                  <a:txBody>
                    <a:bodyPr/>
                    <a:lstStyle/>
                    <a:p>
                      <a:pPr marL="0" marR="0" algn="ctr">
                        <a:buNone/>
                      </a:pPr>
                      <a:r>
                        <a:rPr lang="en-US" sz="1400" b="1" kern="0">
                          <a:solidFill>
                            <a:srgbClr val="FFFFFF"/>
                          </a:solidFill>
                          <a:effectLst/>
                          <a:latin typeface="Times New Roman" panose="02020603050405020304" pitchFamily="18" charset="0"/>
                          <a:ea typeface="Times New Roman" panose="02020603050405020304" pitchFamily="18" charset="0"/>
                        </a:rPr>
                        <a:t>Owner</a:t>
                      </a:r>
                      <a:endParaRPr lang="en-US" sz="1400" kern="140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25597D"/>
                    </a:solidFill>
                  </a:tcPr>
                </a:tc>
                <a:tc hMerge="1">
                  <a:txBody>
                    <a:bodyPr/>
                    <a:lstStyle/>
                    <a:p>
                      <a:endParaRPr lang="en-US"/>
                    </a:p>
                  </a:txBody>
                  <a:tcPr/>
                </a:tc>
                <a:tc gridSpan="2">
                  <a:txBody>
                    <a:bodyPr/>
                    <a:lstStyle/>
                    <a:p>
                      <a:pPr marL="0" marR="0" algn="ctr">
                        <a:buNone/>
                      </a:pPr>
                      <a:r>
                        <a:rPr lang="en-US" sz="1400" b="1" kern="0">
                          <a:solidFill>
                            <a:srgbClr val="FFFFFF"/>
                          </a:solidFill>
                          <a:effectLst/>
                          <a:latin typeface="Times New Roman" panose="02020603050405020304" pitchFamily="18" charset="0"/>
                          <a:ea typeface="Times New Roman" panose="02020603050405020304" pitchFamily="18" charset="0"/>
                        </a:rPr>
                        <a:t>Renter</a:t>
                      </a:r>
                      <a:endParaRPr lang="en-US" sz="1400" kern="140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25597D"/>
                    </a:solidFill>
                  </a:tcPr>
                </a:tc>
                <a:tc hMerge="1">
                  <a:txBody>
                    <a:bodyPr/>
                    <a:lstStyle/>
                    <a:p>
                      <a:endParaRPr lang="en-US"/>
                    </a:p>
                  </a:txBody>
                  <a:tcPr/>
                </a:tc>
                <a:tc gridSpan="2">
                  <a:txBody>
                    <a:bodyPr/>
                    <a:lstStyle/>
                    <a:p>
                      <a:pPr marL="0" marR="0" algn="ctr">
                        <a:buNone/>
                      </a:pPr>
                      <a:r>
                        <a:rPr lang="en-US" sz="1400" b="1" kern="0">
                          <a:solidFill>
                            <a:srgbClr val="FFFFFF"/>
                          </a:solidFill>
                          <a:effectLst/>
                          <a:latin typeface="Times New Roman" panose="02020603050405020304" pitchFamily="18" charset="0"/>
                          <a:ea typeface="Times New Roman" panose="02020603050405020304" pitchFamily="18" charset="0"/>
                        </a:rPr>
                        <a:t>Owner</a:t>
                      </a:r>
                      <a:endParaRPr lang="en-US" sz="1400" kern="140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25597D"/>
                    </a:solidFill>
                  </a:tcPr>
                </a:tc>
                <a:tc hMerge="1">
                  <a:txBody>
                    <a:bodyPr/>
                    <a:lstStyle/>
                    <a:p>
                      <a:endParaRPr lang="en-US"/>
                    </a:p>
                  </a:txBody>
                  <a:tcPr/>
                </a:tc>
                <a:tc gridSpan="2">
                  <a:txBody>
                    <a:bodyPr/>
                    <a:lstStyle/>
                    <a:p>
                      <a:pPr marL="0" marR="0" algn="ctr">
                        <a:buNone/>
                      </a:pPr>
                      <a:r>
                        <a:rPr lang="en-US" sz="1400" b="1" kern="0">
                          <a:solidFill>
                            <a:srgbClr val="FFFFFF"/>
                          </a:solidFill>
                          <a:effectLst/>
                          <a:latin typeface="Times New Roman" panose="02020603050405020304" pitchFamily="18" charset="0"/>
                          <a:ea typeface="Times New Roman" panose="02020603050405020304" pitchFamily="18" charset="0"/>
                        </a:rPr>
                        <a:t>Renter</a:t>
                      </a:r>
                      <a:endParaRPr lang="en-US" sz="1400" kern="140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25597D"/>
                    </a:solidFill>
                  </a:tcPr>
                </a:tc>
                <a:tc hMerge="1">
                  <a:txBody>
                    <a:bodyPr/>
                    <a:lstStyle/>
                    <a:p>
                      <a:endParaRPr lang="en-US"/>
                    </a:p>
                  </a:txBody>
                  <a:tcPr/>
                </a:tc>
                <a:tc gridSpan="2">
                  <a:txBody>
                    <a:bodyPr/>
                    <a:lstStyle/>
                    <a:p>
                      <a:pPr marL="0" marR="0" algn="ctr">
                        <a:buNone/>
                      </a:pPr>
                      <a:r>
                        <a:rPr lang="en-US" sz="1400" b="1" kern="0">
                          <a:solidFill>
                            <a:srgbClr val="FFFFFF"/>
                          </a:solidFill>
                          <a:effectLst/>
                          <a:latin typeface="Times New Roman" panose="02020603050405020304" pitchFamily="18" charset="0"/>
                          <a:ea typeface="Times New Roman" panose="02020603050405020304" pitchFamily="18" charset="0"/>
                        </a:rPr>
                        <a:t>Owner</a:t>
                      </a:r>
                      <a:endParaRPr lang="en-US" sz="1400" kern="140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25597D"/>
                    </a:solidFill>
                  </a:tcPr>
                </a:tc>
                <a:tc hMerge="1">
                  <a:txBody>
                    <a:bodyPr/>
                    <a:lstStyle/>
                    <a:p>
                      <a:endParaRPr lang="en-US"/>
                    </a:p>
                  </a:txBody>
                  <a:tcPr/>
                </a:tc>
                <a:extLst>
                  <a:ext uri="{0D108BD9-81ED-4DB2-BD59-A6C34878D82A}">
                    <a16:rowId xmlns:a16="http://schemas.microsoft.com/office/drawing/2014/main" val="846661277"/>
                  </a:ext>
                </a:extLst>
              </a:tr>
              <a:tr h="225112">
                <a:tc vMerge="1">
                  <a:txBody>
                    <a:bodyPr/>
                    <a:lstStyle/>
                    <a:p>
                      <a:endParaRPr lang="en-US"/>
                    </a:p>
                  </a:txBody>
                  <a:tcPr/>
                </a:tc>
                <a:tc>
                  <a:txBody>
                    <a:bodyPr/>
                    <a:lstStyle/>
                    <a:p>
                      <a:pPr marL="0" marR="0" algn="ctr">
                        <a:buNone/>
                      </a:pPr>
                      <a:r>
                        <a:rPr lang="en-US" sz="1400" b="1" kern="0">
                          <a:solidFill>
                            <a:srgbClr val="FFFFFF"/>
                          </a:solidFill>
                          <a:effectLst/>
                          <a:latin typeface="Times New Roman" panose="02020603050405020304" pitchFamily="18" charset="0"/>
                          <a:ea typeface="Times New Roman" panose="02020603050405020304" pitchFamily="18" charset="0"/>
                        </a:rPr>
                        <a:t>Number</a:t>
                      </a:r>
                      <a:endParaRPr lang="en-US" sz="1400" kern="140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25597D"/>
                    </a:solidFill>
                  </a:tcPr>
                </a:tc>
                <a:tc>
                  <a:txBody>
                    <a:bodyPr/>
                    <a:lstStyle/>
                    <a:p>
                      <a:pPr marL="0" marR="0" algn="ctr">
                        <a:buNone/>
                      </a:pPr>
                      <a:r>
                        <a:rPr lang="en-US" sz="1400" b="1" kern="0">
                          <a:solidFill>
                            <a:srgbClr val="FFFFFF"/>
                          </a:solidFill>
                          <a:effectLst/>
                          <a:latin typeface="Times New Roman" panose="02020603050405020304" pitchFamily="18" charset="0"/>
                          <a:ea typeface="Times New Roman" panose="02020603050405020304" pitchFamily="18" charset="0"/>
                        </a:rPr>
                        <a:t>Percent</a:t>
                      </a:r>
                      <a:endParaRPr lang="en-US" sz="1400" kern="140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25597D"/>
                    </a:solidFill>
                  </a:tcPr>
                </a:tc>
                <a:tc>
                  <a:txBody>
                    <a:bodyPr/>
                    <a:lstStyle/>
                    <a:p>
                      <a:pPr marL="0" marR="0" algn="ctr">
                        <a:buNone/>
                      </a:pPr>
                      <a:r>
                        <a:rPr lang="en-US" sz="1400" b="1" kern="0">
                          <a:solidFill>
                            <a:srgbClr val="FFFFFF"/>
                          </a:solidFill>
                          <a:effectLst/>
                          <a:latin typeface="Times New Roman" panose="02020603050405020304" pitchFamily="18" charset="0"/>
                          <a:ea typeface="Times New Roman" panose="02020603050405020304" pitchFamily="18" charset="0"/>
                        </a:rPr>
                        <a:t>Number</a:t>
                      </a:r>
                      <a:endParaRPr lang="en-US" sz="1400" kern="140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25597D"/>
                    </a:solidFill>
                  </a:tcPr>
                </a:tc>
                <a:tc>
                  <a:txBody>
                    <a:bodyPr/>
                    <a:lstStyle/>
                    <a:p>
                      <a:pPr marL="0" marR="0" algn="ctr">
                        <a:buNone/>
                      </a:pPr>
                      <a:r>
                        <a:rPr lang="en-US" sz="1400" b="1" kern="0">
                          <a:solidFill>
                            <a:srgbClr val="FFFFFF"/>
                          </a:solidFill>
                          <a:effectLst/>
                          <a:latin typeface="Times New Roman" panose="02020603050405020304" pitchFamily="18" charset="0"/>
                          <a:ea typeface="Times New Roman" panose="02020603050405020304" pitchFamily="18" charset="0"/>
                        </a:rPr>
                        <a:t>Percent</a:t>
                      </a:r>
                      <a:endParaRPr lang="en-US" sz="1400" kern="140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25597D"/>
                    </a:solidFill>
                  </a:tcPr>
                </a:tc>
                <a:tc>
                  <a:txBody>
                    <a:bodyPr/>
                    <a:lstStyle/>
                    <a:p>
                      <a:pPr marL="0" marR="0" algn="ctr">
                        <a:buNone/>
                      </a:pPr>
                      <a:r>
                        <a:rPr lang="en-US" sz="1400" b="1" kern="0">
                          <a:solidFill>
                            <a:srgbClr val="FFFFFF"/>
                          </a:solidFill>
                          <a:effectLst/>
                          <a:latin typeface="Times New Roman" panose="02020603050405020304" pitchFamily="18" charset="0"/>
                          <a:ea typeface="Times New Roman" panose="02020603050405020304" pitchFamily="18" charset="0"/>
                        </a:rPr>
                        <a:t>Number</a:t>
                      </a:r>
                      <a:endParaRPr lang="en-US" sz="1400" kern="140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25597D"/>
                    </a:solidFill>
                  </a:tcPr>
                </a:tc>
                <a:tc>
                  <a:txBody>
                    <a:bodyPr/>
                    <a:lstStyle/>
                    <a:p>
                      <a:pPr marL="0" marR="0" algn="ctr">
                        <a:buNone/>
                      </a:pPr>
                      <a:r>
                        <a:rPr lang="en-US" sz="1400" b="1" kern="0">
                          <a:solidFill>
                            <a:srgbClr val="FFFFFF"/>
                          </a:solidFill>
                          <a:effectLst/>
                          <a:latin typeface="Times New Roman" panose="02020603050405020304" pitchFamily="18" charset="0"/>
                          <a:ea typeface="Times New Roman" panose="02020603050405020304" pitchFamily="18" charset="0"/>
                        </a:rPr>
                        <a:t>Percent</a:t>
                      </a:r>
                      <a:endParaRPr lang="en-US" sz="1400" kern="140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25597D"/>
                    </a:solidFill>
                  </a:tcPr>
                </a:tc>
                <a:tc>
                  <a:txBody>
                    <a:bodyPr/>
                    <a:lstStyle/>
                    <a:p>
                      <a:pPr marL="0" marR="0" algn="ctr">
                        <a:buNone/>
                      </a:pPr>
                      <a:r>
                        <a:rPr lang="en-US" sz="1400" b="1" kern="0">
                          <a:solidFill>
                            <a:srgbClr val="FFFFFF"/>
                          </a:solidFill>
                          <a:effectLst/>
                          <a:latin typeface="Times New Roman" panose="02020603050405020304" pitchFamily="18" charset="0"/>
                          <a:ea typeface="Times New Roman" panose="02020603050405020304" pitchFamily="18" charset="0"/>
                        </a:rPr>
                        <a:t>Number</a:t>
                      </a:r>
                      <a:endParaRPr lang="en-US" sz="1400" kern="140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25597D"/>
                    </a:solidFill>
                  </a:tcPr>
                </a:tc>
                <a:tc>
                  <a:txBody>
                    <a:bodyPr/>
                    <a:lstStyle/>
                    <a:p>
                      <a:pPr marL="0" marR="0" algn="ctr">
                        <a:buNone/>
                      </a:pPr>
                      <a:r>
                        <a:rPr lang="en-US" sz="1400" b="1" kern="0">
                          <a:solidFill>
                            <a:srgbClr val="FFFFFF"/>
                          </a:solidFill>
                          <a:effectLst/>
                          <a:latin typeface="Times New Roman" panose="02020603050405020304" pitchFamily="18" charset="0"/>
                          <a:ea typeface="Times New Roman" panose="02020603050405020304" pitchFamily="18" charset="0"/>
                        </a:rPr>
                        <a:t>Percent</a:t>
                      </a:r>
                      <a:endParaRPr lang="en-US" sz="1400" kern="140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25597D"/>
                    </a:solidFill>
                  </a:tcPr>
                </a:tc>
                <a:tc>
                  <a:txBody>
                    <a:bodyPr/>
                    <a:lstStyle/>
                    <a:p>
                      <a:pPr marL="0" marR="0" algn="ctr">
                        <a:buNone/>
                      </a:pPr>
                      <a:r>
                        <a:rPr lang="en-US" sz="1400" b="1" kern="0">
                          <a:solidFill>
                            <a:srgbClr val="FFFFFF"/>
                          </a:solidFill>
                          <a:effectLst/>
                          <a:latin typeface="Times New Roman" panose="02020603050405020304" pitchFamily="18" charset="0"/>
                          <a:ea typeface="Times New Roman" panose="02020603050405020304" pitchFamily="18" charset="0"/>
                        </a:rPr>
                        <a:t>Number</a:t>
                      </a:r>
                      <a:endParaRPr lang="en-US" sz="1400" kern="140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25597D"/>
                    </a:solidFill>
                  </a:tcPr>
                </a:tc>
                <a:tc>
                  <a:txBody>
                    <a:bodyPr/>
                    <a:lstStyle/>
                    <a:p>
                      <a:pPr marL="0" marR="0" algn="ctr">
                        <a:buNone/>
                      </a:pPr>
                      <a:r>
                        <a:rPr lang="en-US" sz="1400" b="1" kern="0">
                          <a:solidFill>
                            <a:srgbClr val="FFFFFF"/>
                          </a:solidFill>
                          <a:effectLst/>
                          <a:latin typeface="Times New Roman" panose="02020603050405020304" pitchFamily="18" charset="0"/>
                          <a:ea typeface="Times New Roman" panose="02020603050405020304" pitchFamily="18" charset="0"/>
                        </a:rPr>
                        <a:t>Percent</a:t>
                      </a:r>
                      <a:endParaRPr lang="en-US" sz="1400" kern="140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25597D"/>
                    </a:solidFill>
                  </a:tcPr>
                </a:tc>
                <a:tc>
                  <a:txBody>
                    <a:bodyPr/>
                    <a:lstStyle/>
                    <a:p>
                      <a:pPr marL="0" marR="0" algn="ctr">
                        <a:buNone/>
                      </a:pPr>
                      <a:r>
                        <a:rPr lang="en-US" sz="1400" b="1" kern="0">
                          <a:solidFill>
                            <a:srgbClr val="FFFFFF"/>
                          </a:solidFill>
                          <a:effectLst/>
                          <a:latin typeface="Times New Roman" panose="02020603050405020304" pitchFamily="18" charset="0"/>
                          <a:ea typeface="Times New Roman" panose="02020603050405020304" pitchFamily="18" charset="0"/>
                        </a:rPr>
                        <a:t>Number</a:t>
                      </a:r>
                      <a:endParaRPr lang="en-US" sz="1400" kern="140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25597D"/>
                    </a:solidFill>
                  </a:tcPr>
                </a:tc>
                <a:tc>
                  <a:txBody>
                    <a:bodyPr/>
                    <a:lstStyle/>
                    <a:p>
                      <a:pPr marL="0" marR="0" algn="ctr">
                        <a:buNone/>
                      </a:pPr>
                      <a:r>
                        <a:rPr lang="en-US" sz="1400" b="1" kern="0">
                          <a:solidFill>
                            <a:srgbClr val="FFFFFF"/>
                          </a:solidFill>
                          <a:effectLst/>
                          <a:latin typeface="Times New Roman" panose="02020603050405020304" pitchFamily="18" charset="0"/>
                          <a:ea typeface="Times New Roman" panose="02020603050405020304" pitchFamily="18" charset="0"/>
                        </a:rPr>
                        <a:t>Percent</a:t>
                      </a:r>
                      <a:endParaRPr lang="en-US" sz="1400" kern="140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25597D"/>
                    </a:solidFill>
                  </a:tcPr>
                </a:tc>
                <a:extLst>
                  <a:ext uri="{0D108BD9-81ED-4DB2-BD59-A6C34878D82A}">
                    <a16:rowId xmlns:a16="http://schemas.microsoft.com/office/drawing/2014/main" val="1438475178"/>
                  </a:ext>
                </a:extLst>
              </a:tr>
              <a:tr h="225112">
                <a:tc>
                  <a:txBody>
                    <a:bodyPr/>
                    <a:lstStyle/>
                    <a:p>
                      <a:pPr marL="0" marR="0" algn="ctr">
                        <a:buNone/>
                      </a:pPr>
                      <a:r>
                        <a:rPr lang="en-US" sz="1400" b="1" kern="0">
                          <a:solidFill>
                            <a:srgbClr val="000000"/>
                          </a:solidFill>
                          <a:effectLst/>
                          <a:latin typeface="Times New Roman" panose="02020603050405020304" pitchFamily="18" charset="0"/>
                          <a:ea typeface="Times New Roman" panose="02020603050405020304" pitchFamily="18" charset="0"/>
                        </a:rPr>
                        <a:t>Arenac</a:t>
                      </a:r>
                      <a:endParaRPr lang="en-US" sz="1400" kern="140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EEAF6"/>
                    </a:solidFill>
                  </a:tcPr>
                </a:tc>
                <a:tc>
                  <a:txBody>
                    <a:bodyPr/>
                    <a:lstStyle/>
                    <a:p>
                      <a:pPr marL="0" marR="0" algn="ctr">
                        <a:buNone/>
                      </a:pPr>
                      <a:r>
                        <a:rPr lang="en-US" sz="1400" kern="0">
                          <a:solidFill>
                            <a:srgbClr val="000000"/>
                          </a:solidFill>
                          <a:effectLst/>
                          <a:latin typeface="Times New Roman" panose="02020603050405020304" pitchFamily="18" charset="0"/>
                          <a:ea typeface="Times New Roman" panose="02020603050405020304" pitchFamily="18" charset="0"/>
                        </a:rPr>
                        <a:t>362</a:t>
                      </a:r>
                      <a:endParaRPr lang="en-US" sz="1400" kern="140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EEAF6"/>
                    </a:solidFill>
                  </a:tcPr>
                </a:tc>
                <a:tc>
                  <a:txBody>
                    <a:bodyPr/>
                    <a:lstStyle/>
                    <a:p>
                      <a:pPr marL="0" marR="0" algn="ctr">
                        <a:buNone/>
                      </a:pPr>
                      <a:r>
                        <a:rPr lang="en-US" sz="1400" kern="0">
                          <a:solidFill>
                            <a:srgbClr val="000000"/>
                          </a:solidFill>
                          <a:effectLst/>
                          <a:latin typeface="Times New Roman" panose="02020603050405020304" pitchFamily="18" charset="0"/>
                          <a:ea typeface="Times New Roman" panose="02020603050405020304" pitchFamily="18" charset="0"/>
                        </a:rPr>
                        <a:t>37.4%</a:t>
                      </a:r>
                      <a:endParaRPr lang="en-US" sz="1400" kern="140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7EDDF"/>
                    </a:solidFill>
                  </a:tcPr>
                </a:tc>
                <a:tc>
                  <a:txBody>
                    <a:bodyPr/>
                    <a:lstStyle/>
                    <a:p>
                      <a:pPr marL="0" marR="0" algn="ctr">
                        <a:buNone/>
                      </a:pPr>
                      <a:r>
                        <a:rPr lang="en-US" sz="1400" kern="0">
                          <a:solidFill>
                            <a:srgbClr val="000000"/>
                          </a:solidFill>
                          <a:effectLst/>
                          <a:latin typeface="Times New Roman" panose="02020603050405020304" pitchFamily="18" charset="0"/>
                          <a:ea typeface="Times New Roman" panose="02020603050405020304" pitchFamily="18" charset="0"/>
                        </a:rPr>
                        <a:t>1,972</a:t>
                      </a:r>
                      <a:endParaRPr lang="en-US" sz="1400" kern="140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EEAF6"/>
                    </a:solidFill>
                  </a:tcPr>
                </a:tc>
                <a:tc>
                  <a:txBody>
                    <a:bodyPr/>
                    <a:lstStyle/>
                    <a:p>
                      <a:pPr marL="0" marR="0" algn="ctr">
                        <a:buNone/>
                      </a:pPr>
                      <a:r>
                        <a:rPr lang="en-US" sz="1400" kern="0">
                          <a:solidFill>
                            <a:srgbClr val="000000"/>
                          </a:solidFill>
                          <a:effectLst/>
                          <a:latin typeface="Times New Roman" panose="02020603050405020304" pitchFamily="18" charset="0"/>
                          <a:ea typeface="Times New Roman" panose="02020603050405020304" pitchFamily="18" charset="0"/>
                        </a:rPr>
                        <a:t>35.6%</a:t>
                      </a:r>
                      <a:endParaRPr lang="en-US" sz="1400" kern="140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A2D7B2"/>
                    </a:solidFill>
                  </a:tcPr>
                </a:tc>
                <a:tc>
                  <a:txBody>
                    <a:bodyPr/>
                    <a:lstStyle/>
                    <a:p>
                      <a:pPr marL="0" marR="0" algn="ctr">
                        <a:buNone/>
                      </a:pPr>
                      <a:r>
                        <a:rPr lang="en-US" sz="1400" kern="0">
                          <a:solidFill>
                            <a:srgbClr val="000000"/>
                          </a:solidFill>
                          <a:effectLst/>
                          <a:latin typeface="Times New Roman" panose="02020603050405020304" pitchFamily="18" charset="0"/>
                          <a:ea typeface="Times New Roman" panose="02020603050405020304" pitchFamily="18" charset="0"/>
                        </a:rPr>
                        <a:t>6</a:t>
                      </a:r>
                      <a:endParaRPr lang="en-US" sz="1400" kern="140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EEAF6"/>
                    </a:solidFill>
                  </a:tcPr>
                </a:tc>
                <a:tc>
                  <a:txBody>
                    <a:bodyPr/>
                    <a:lstStyle/>
                    <a:p>
                      <a:pPr marL="0" marR="0" algn="ctr">
                        <a:buNone/>
                      </a:pPr>
                      <a:r>
                        <a:rPr lang="en-US" sz="1400" kern="0">
                          <a:solidFill>
                            <a:srgbClr val="000000"/>
                          </a:solidFill>
                          <a:effectLst/>
                          <a:latin typeface="Times New Roman" panose="02020603050405020304" pitchFamily="18" charset="0"/>
                          <a:ea typeface="Times New Roman" panose="02020603050405020304" pitchFamily="18" charset="0"/>
                        </a:rPr>
                        <a:t>0.7%</a:t>
                      </a:r>
                      <a:endParaRPr lang="en-US" sz="1400" kern="140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63BE7B"/>
                    </a:solidFill>
                  </a:tcPr>
                </a:tc>
                <a:tc>
                  <a:txBody>
                    <a:bodyPr/>
                    <a:lstStyle/>
                    <a:p>
                      <a:pPr marL="0" marR="0" algn="ctr">
                        <a:buNone/>
                      </a:pPr>
                      <a:r>
                        <a:rPr lang="en-US" sz="1400" kern="0">
                          <a:solidFill>
                            <a:srgbClr val="000000"/>
                          </a:solidFill>
                          <a:effectLst/>
                          <a:latin typeface="Times New Roman" panose="02020603050405020304" pitchFamily="18" charset="0"/>
                          <a:ea typeface="Times New Roman" panose="02020603050405020304" pitchFamily="18" charset="0"/>
                        </a:rPr>
                        <a:t>62</a:t>
                      </a:r>
                      <a:endParaRPr lang="en-US" sz="1400" kern="140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EEAF6"/>
                    </a:solidFill>
                  </a:tcPr>
                </a:tc>
                <a:tc>
                  <a:txBody>
                    <a:bodyPr/>
                    <a:lstStyle/>
                    <a:p>
                      <a:pPr marL="0" marR="0" algn="ctr">
                        <a:buNone/>
                      </a:pPr>
                      <a:r>
                        <a:rPr lang="en-US" sz="1400" kern="0">
                          <a:solidFill>
                            <a:srgbClr val="000000"/>
                          </a:solidFill>
                          <a:effectLst/>
                          <a:latin typeface="Times New Roman" panose="02020603050405020304" pitchFamily="18" charset="0"/>
                          <a:ea typeface="Times New Roman" panose="02020603050405020304" pitchFamily="18" charset="0"/>
                        </a:rPr>
                        <a:t>1.1%</a:t>
                      </a:r>
                      <a:endParaRPr lang="en-US" sz="1400" kern="140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6F9FA"/>
                    </a:solidFill>
                  </a:tcPr>
                </a:tc>
                <a:tc>
                  <a:txBody>
                    <a:bodyPr/>
                    <a:lstStyle/>
                    <a:p>
                      <a:pPr marL="0" marR="0" algn="ctr">
                        <a:buNone/>
                      </a:pPr>
                      <a:r>
                        <a:rPr lang="en-US" sz="1400" kern="0">
                          <a:solidFill>
                            <a:srgbClr val="000000"/>
                          </a:solidFill>
                          <a:effectLst/>
                          <a:latin typeface="Times New Roman" panose="02020603050405020304" pitchFamily="18" charset="0"/>
                          <a:ea typeface="Times New Roman" panose="02020603050405020304" pitchFamily="18" charset="0"/>
                        </a:rPr>
                        <a:t>118</a:t>
                      </a:r>
                      <a:endParaRPr lang="en-US" sz="1400" kern="140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EEAF6"/>
                    </a:solidFill>
                  </a:tcPr>
                </a:tc>
                <a:tc>
                  <a:txBody>
                    <a:bodyPr/>
                    <a:lstStyle/>
                    <a:p>
                      <a:pPr marL="0" marR="0" algn="ctr">
                        <a:buNone/>
                      </a:pPr>
                      <a:r>
                        <a:rPr lang="en-US" sz="1400" kern="0">
                          <a:solidFill>
                            <a:srgbClr val="000000"/>
                          </a:solidFill>
                          <a:effectLst/>
                          <a:latin typeface="Times New Roman" panose="02020603050405020304" pitchFamily="18" charset="0"/>
                          <a:ea typeface="Times New Roman" panose="02020603050405020304" pitchFamily="18" charset="0"/>
                        </a:rPr>
                        <a:t>12.2%</a:t>
                      </a:r>
                      <a:endParaRPr lang="en-US" sz="1400" kern="140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8696B"/>
                    </a:solidFill>
                  </a:tcPr>
                </a:tc>
                <a:tc>
                  <a:txBody>
                    <a:bodyPr/>
                    <a:lstStyle/>
                    <a:p>
                      <a:pPr marL="0" marR="0" algn="ctr">
                        <a:buNone/>
                      </a:pPr>
                      <a:r>
                        <a:rPr lang="en-US" sz="1400" kern="0">
                          <a:solidFill>
                            <a:srgbClr val="000000"/>
                          </a:solidFill>
                          <a:effectLst/>
                          <a:latin typeface="Times New Roman" panose="02020603050405020304" pitchFamily="18" charset="0"/>
                          <a:ea typeface="Times New Roman" panose="02020603050405020304" pitchFamily="18" charset="0"/>
                        </a:rPr>
                        <a:t>30</a:t>
                      </a:r>
                      <a:endParaRPr lang="en-US" sz="1400" kern="140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EEAF6"/>
                    </a:solidFill>
                  </a:tcPr>
                </a:tc>
                <a:tc>
                  <a:txBody>
                    <a:bodyPr/>
                    <a:lstStyle/>
                    <a:p>
                      <a:pPr marL="0" marR="0" algn="ctr">
                        <a:buNone/>
                      </a:pPr>
                      <a:r>
                        <a:rPr lang="en-US" sz="1400" kern="0">
                          <a:solidFill>
                            <a:srgbClr val="000000"/>
                          </a:solidFill>
                          <a:effectLst/>
                          <a:latin typeface="Times New Roman" panose="02020603050405020304" pitchFamily="18" charset="0"/>
                          <a:ea typeface="Times New Roman" panose="02020603050405020304" pitchFamily="18" charset="0"/>
                        </a:rPr>
                        <a:t>0.5%</a:t>
                      </a:r>
                      <a:endParaRPr lang="en-US" sz="1400" kern="140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EE3C9"/>
                    </a:solidFill>
                  </a:tcPr>
                </a:tc>
                <a:extLst>
                  <a:ext uri="{0D108BD9-81ED-4DB2-BD59-A6C34878D82A}">
                    <a16:rowId xmlns:a16="http://schemas.microsoft.com/office/drawing/2014/main" val="2665515625"/>
                  </a:ext>
                </a:extLst>
              </a:tr>
              <a:tr h="225112">
                <a:tc>
                  <a:txBody>
                    <a:bodyPr/>
                    <a:lstStyle/>
                    <a:p>
                      <a:pPr marL="0" marR="0" algn="ctr">
                        <a:buNone/>
                      </a:pPr>
                      <a:r>
                        <a:rPr lang="en-US" sz="1400" b="1" kern="0">
                          <a:solidFill>
                            <a:srgbClr val="000000"/>
                          </a:solidFill>
                          <a:effectLst/>
                          <a:latin typeface="Times New Roman" panose="02020603050405020304" pitchFamily="18" charset="0"/>
                          <a:ea typeface="Times New Roman" panose="02020603050405020304" pitchFamily="18" charset="0"/>
                        </a:rPr>
                        <a:t>Bay</a:t>
                      </a:r>
                      <a:endParaRPr lang="en-US" sz="1400" kern="140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buNone/>
                      </a:pPr>
                      <a:r>
                        <a:rPr lang="en-US" sz="1400" kern="0">
                          <a:solidFill>
                            <a:srgbClr val="000000"/>
                          </a:solidFill>
                          <a:effectLst/>
                          <a:latin typeface="Times New Roman" panose="02020603050405020304" pitchFamily="18" charset="0"/>
                          <a:ea typeface="Times New Roman" panose="02020603050405020304" pitchFamily="18" charset="0"/>
                        </a:rPr>
                        <a:t>5,756</a:t>
                      </a:r>
                      <a:endParaRPr lang="en-US" sz="1400" kern="140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buNone/>
                      </a:pPr>
                      <a:r>
                        <a:rPr lang="en-US" sz="1400" kern="0">
                          <a:solidFill>
                            <a:srgbClr val="000000"/>
                          </a:solidFill>
                          <a:effectLst/>
                          <a:latin typeface="Times New Roman" panose="02020603050405020304" pitchFamily="18" charset="0"/>
                          <a:ea typeface="Times New Roman" panose="02020603050405020304" pitchFamily="18" charset="0"/>
                        </a:rPr>
                        <a:t>54.9%</a:t>
                      </a:r>
                      <a:endParaRPr lang="en-US" sz="1400" kern="140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8696B"/>
                    </a:solidFill>
                  </a:tcPr>
                </a:tc>
                <a:tc>
                  <a:txBody>
                    <a:bodyPr/>
                    <a:lstStyle/>
                    <a:p>
                      <a:pPr marL="0" marR="0" algn="ctr">
                        <a:buNone/>
                      </a:pPr>
                      <a:r>
                        <a:rPr lang="en-US" sz="1400" kern="0">
                          <a:solidFill>
                            <a:srgbClr val="000000"/>
                          </a:solidFill>
                          <a:effectLst/>
                          <a:latin typeface="Times New Roman" panose="02020603050405020304" pitchFamily="18" charset="0"/>
                          <a:ea typeface="Times New Roman" panose="02020603050405020304" pitchFamily="18" charset="0"/>
                        </a:rPr>
                        <a:t>20,542</a:t>
                      </a:r>
                      <a:endParaRPr lang="en-US" sz="1400" kern="140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buNone/>
                      </a:pPr>
                      <a:r>
                        <a:rPr lang="en-US" sz="1400" kern="0">
                          <a:solidFill>
                            <a:srgbClr val="000000"/>
                          </a:solidFill>
                          <a:effectLst/>
                          <a:latin typeface="Times New Roman" panose="02020603050405020304" pitchFamily="18" charset="0"/>
                          <a:ea typeface="Times New Roman" panose="02020603050405020304" pitchFamily="18" charset="0"/>
                        </a:rPr>
                        <a:t>59.5%</a:t>
                      </a:r>
                      <a:endParaRPr lang="en-US" sz="1400" kern="140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8696B"/>
                    </a:solidFill>
                  </a:tcPr>
                </a:tc>
                <a:tc>
                  <a:txBody>
                    <a:bodyPr/>
                    <a:lstStyle/>
                    <a:p>
                      <a:pPr marL="0" marR="0" algn="ctr">
                        <a:buNone/>
                      </a:pPr>
                      <a:r>
                        <a:rPr lang="en-US" sz="1400" kern="0">
                          <a:solidFill>
                            <a:srgbClr val="000000"/>
                          </a:solidFill>
                          <a:effectLst/>
                          <a:latin typeface="Times New Roman" panose="02020603050405020304" pitchFamily="18" charset="0"/>
                          <a:ea typeface="Times New Roman" panose="02020603050405020304" pitchFamily="18" charset="0"/>
                        </a:rPr>
                        <a:t>85</a:t>
                      </a:r>
                      <a:endParaRPr lang="en-US" sz="1400" kern="140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buNone/>
                      </a:pPr>
                      <a:r>
                        <a:rPr lang="en-US" sz="1400" kern="0">
                          <a:solidFill>
                            <a:srgbClr val="000000"/>
                          </a:solidFill>
                          <a:effectLst/>
                          <a:latin typeface="Times New Roman" panose="02020603050405020304" pitchFamily="18" charset="0"/>
                          <a:ea typeface="Times New Roman" panose="02020603050405020304" pitchFamily="18" charset="0"/>
                        </a:rPr>
                        <a:t>0.8%</a:t>
                      </a:r>
                      <a:endParaRPr lang="en-US" sz="1400" kern="140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7AC78E"/>
                    </a:solidFill>
                  </a:tcPr>
                </a:tc>
                <a:tc>
                  <a:txBody>
                    <a:bodyPr/>
                    <a:lstStyle/>
                    <a:p>
                      <a:pPr marL="0" marR="0" algn="ctr">
                        <a:buNone/>
                      </a:pPr>
                      <a:r>
                        <a:rPr lang="en-US" sz="1400" kern="0">
                          <a:solidFill>
                            <a:srgbClr val="000000"/>
                          </a:solidFill>
                          <a:effectLst/>
                          <a:latin typeface="Times New Roman" panose="02020603050405020304" pitchFamily="18" charset="0"/>
                          <a:ea typeface="Times New Roman" panose="02020603050405020304" pitchFamily="18" charset="0"/>
                        </a:rPr>
                        <a:t>259</a:t>
                      </a:r>
                      <a:endParaRPr lang="en-US" sz="1400" kern="140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buNone/>
                      </a:pPr>
                      <a:r>
                        <a:rPr lang="en-US" sz="1400" kern="0">
                          <a:solidFill>
                            <a:srgbClr val="000000"/>
                          </a:solidFill>
                          <a:effectLst/>
                          <a:latin typeface="Times New Roman" panose="02020603050405020304" pitchFamily="18" charset="0"/>
                          <a:ea typeface="Times New Roman" panose="02020603050405020304" pitchFamily="18" charset="0"/>
                        </a:rPr>
                        <a:t>0.7%</a:t>
                      </a:r>
                      <a:endParaRPr lang="en-US" sz="1400" kern="140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63BE7B"/>
                    </a:solidFill>
                  </a:tcPr>
                </a:tc>
                <a:tc>
                  <a:txBody>
                    <a:bodyPr/>
                    <a:lstStyle/>
                    <a:p>
                      <a:pPr marL="0" marR="0" algn="ctr">
                        <a:buNone/>
                      </a:pPr>
                      <a:r>
                        <a:rPr lang="en-US" sz="1400" kern="0">
                          <a:solidFill>
                            <a:srgbClr val="000000"/>
                          </a:solidFill>
                          <a:effectLst/>
                          <a:latin typeface="Times New Roman" panose="02020603050405020304" pitchFamily="18" charset="0"/>
                          <a:ea typeface="Times New Roman" panose="02020603050405020304" pitchFamily="18" charset="0"/>
                        </a:rPr>
                        <a:t>182</a:t>
                      </a:r>
                      <a:endParaRPr lang="en-US" sz="1400" kern="140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buNone/>
                      </a:pPr>
                      <a:r>
                        <a:rPr lang="en-US" sz="1400" kern="0">
                          <a:solidFill>
                            <a:srgbClr val="000000"/>
                          </a:solidFill>
                          <a:effectLst/>
                          <a:latin typeface="Times New Roman" panose="02020603050405020304" pitchFamily="18" charset="0"/>
                          <a:ea typeface="Times New Roman" panose="02020603050405020304" pitchFamily="18" charset="0"/>
                        </a:rPr>
                        <a:t>1.7%</a:t>
                      </a:r>
                      <a:endParaRPr lang="en-US" sz="1400" kern="140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8E7D2"/>
                    </a:solidFill>
                  </a:tcPr>
                </a:tc>
                <a:tc>
                  <a:txBody>
                    <a:bodyPr/>
                    <a:lstStyle/>
                    <a:p>
                      <a:pPr marL="0" marR="0" algn="ctr">
                        <a:buNone/>
                      </a:pPr>
                      <a:r>
                        <a:rPr lang="en-US" sz="1400" kern="0">
                          <a:solidFill>
                            <a:srgbClr val="000000"/>
                          </a:solidFill>
                          <a:effectLst/>
                          <a:latin typeface="Times New Roman" panose="02020603050405020304" pitchFamily="18" charset="0"/>
                          <a:ea typeface="Times New Roman" panose="02020603050405020304" pitchFamily="18" charset="0"/>
                        </a:rPr>
                        <a:t>271</a:t>
                      </a:r>
                      <a:endParaRPr lang="en-US" sz="1400" kern="140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buNone/>
                      </a:pPr>
                      <a:r>
                        <a:rPr lang="en-US" sz="1400" kern="0">
                          <a:solidFill>
                            <a:srgbClr val="000000"/>
                          </a:solidFill>
                          <a:effectLst/>
                          <a:latin typeface="Times New Roman" panose="02020603050405020304" pitchFamily="18" charset="0"/>
                          <a:ea typeface="Times New Roman" panose="02020603050405020304" pitchFamily="18" charset="0"/>
                        </a:rPr>
                        <a:t>0.8%</a:t>
                      </a:r>
                      <a:endParaRPr lang="en-US" sz="1400" kern="140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CFAFD"/>
                    </a:solidFill>
                  </a:tcPr>
                </a:tc>
                <a:extLst>
                  <a:ext uri="{0D108BD9-81ED-4DB2-BD59-A6C34878D82A}">
                    <a16:rowId xmlns:a16="http://schemas.microsoft.com/office/drawing/2014/main" val="4271720820"/>
                  </a:ext>
                </a:extLst>
              </a:tr>
              <a:tr h="225112">
                <a:tc>
                  <a:txBody>
                    <a:bodyPr/>
                    <a:lstStyle/>
                    <a:p>
                      <a:pPr marL="0" marR="0" algn="ctr">
                        <a:buNone/>
                      </a:pPr>
                      <a:r>
                        <a:rPr lang="en-US" sz="1400" b="1" kern="0">
                          <a:solidFill>
                            <a:srgbClr val="000000"/>
                          </a:solidFill>
                          <a:effectLst/>
                          <a:latin typeface="Times New Roman" panose="02020603050405020304" pitchFamily="18" charset="0"/>
                          <a:ea typeface="Times New Roman" panose="02020603050405020304" pitchFamily="18" charset="0"/>
                        </a:rPr>
                        <a:t>Clare</a:t>
                      </a:r>
                      <a:endParaRPr lang="en-US" sz="1400" kern="140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EEAF6"/>
                    </a:solidFill>
                  </a:tcPr>
                </a:tc>
                <a:tc>
                  <a:txBody>
                    <a:bodyPr/>
                    <a:lstStyle/>
                    <a:p>
                      <a:pPr marL="0" marR="0" algn="ctr">
                        <a:buNone/>
                      </a:pPr>
                      <a:r>
                        <a:rPr lang="en-US" sz="1400" kern="0">
                          <a:solidFill>
                            <a:srgbClr val="000000"/>
                          </a:solidFill>
                          <a:effectLst/>
                          <a:latin typeface="Times New Roman" panose="02020603050405020304" pitchFamily="18" charset="0"/>
                          <a:ea typeface="Times New Roman" panose="02020603050405020304" pitchFamily="18" charset="0"/>
                        </a:rPr>
                        <a:t>590</a:t>
                      </a:r>
                      <a:endParaRPr lang="en-US" sz="1400" kern="140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EEAF6"/>
                    </a:solidFill>
                  </a:tcPr>
                </a:tc>
                <a:tc>
                  <a:txBody>
                    <a:bodyPr/>
                    <a:lstStyle/>
                    <a:p>
                      <a:pPr marL="0" marR="0" algn="ctr">
                        <a:buNone/>
                      </a:pPr>
                      <a:r>
                        <a:rPr lang="en-US" sz="1400" kern="0">
                          <a:solidFill>
                            <a:srgbClr val="000000"/>
                          </a:solidFill>
                          <a:effectLst/>
                          <a:latin typeface="Times New Roman" panose="02020603050405020304" pitchFamily="18" charset="0"/>
                          <a:ea typeface="Times New Roman" panose="02020603050405020304" pitchFamily="18" charset="0"/>
                        </a:rPr>
                        <a:t>27.8%</a:t>
                      </a:r>
                      <a:endParaRPr lang="en-US" sz="1400" kern="140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BCE9D"/>
                    </a:solidFill>
                  </a:tcPr>
                </a:tc>
                <a:tc>
                  <a:txBody>
                    <a:bodyPr/>
                    <a:lstStyle/>
                    <a:p>
                      <a:pPr marL="0" marR="0" algn="ctr">
                        <a:buNone/>
                      </a:pPr>
                      <a:r>
                        <a:rPr lang="en-US" sz="1400" kern="0">
                          <a:solidFill>
                            <a:srgbClr val="000000"/>
                          </a:solidFill>
                          <a:effectLst/>
                          <a:latin typeface="Times New Roman" panose="02020603050405020304" pitchFamily="18" charset="0"/>
                          <a:ea typeface="Times New Roman" panose="02020603050405020304" pitchFamily="18" charset="0"/>
                        </a:rPr>
                        <a:t>3,786</a:t>
                      </a:r>
                      <a:endParaRPr lang="en-US" sz="1400" kern="140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EEAF6"/>
                    </a:solidFill>
                  </a:tcPr>
                </a:tc>
                <a:tc>
                  <a:txBody>
                    <a:bodyPr/>
                    <a:lstStyle/>
                    <a:p>
                      <a:pPr marL="0" marR="0" algn="ctr">
                        <a:buNone/>
                      </a:pPr>
                      <a:r>
                        <a:rPr lang="en-US" sz="1400" kern="0">
                          <a:solidFill>
                            <a:srgbClr val="000000"/>
                          </a:solidFill>
                          <a:effectLst/>
                          <a:latin typeface="Times New Roman" panose="02020603050405020304" pitchFamily="18" charset="0"/>
                          <a:ea typeface="Times New Roman" panose="02020603050405020304" pitchFamily="18" charset="0"/>
                        </a:rPr>
                        <a:t>35.7%</a:t>
                      </a:r>
                      <a:endParaRPr lang="en-US" sz="1400" kern="140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A4D8B3"/>
                    </a:solidFill>
                  </a:tcPr>
                </a:tc>
                <a:tc>
                  <a:txBody>
                    <a:bodyPr/>
                    <a:lstStyle/>
                    <a:p>
                      <a:pPr marL="0" marR="0" algn="ctr">
                        <a:buNone/>
                      </a:pPr>
                      <a:r>
                        <a:rPr lang="en-US" sz="1400" kern="0">
                          <a:solidFill>
                            <a:srgbClr val="000000"/>
                          </a:solidFill>
                          <a:effectLst/>
                          <a:latin typeface="Times New Roman" panose="02020603050405020304" pitchFamily="18" charset="0"/>
                          <a:ea typeface="Times New Roman" panose="02020603050405020304" pitchFamily="18" charset="0"/>
                        </a:rPr>
                        <a:t>102</a:t>
                      </a:r>
                      <a:endParaRPr lang="en-US" sz="1400" kern="140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EEAF6"/>
                    </a:solidFill>
                  </a:tcPr>
                </a:tc>
                <a:tc>
                  <a:txBody>
                    <a:bodyPr/>
                    <a:lstStyle/>
                    <a:p>
                      <a:pPr marL="0" marR="0" algn="ctr">
                        <a:buNone/>
                      </a:pPr>
                      <a:r>
                        <a:rPr lang="en-US" sz="1400" kern="0">
                          <a:solidFill>
                            <a:srgbClr val="000000"/>
                          </a:solidFill>
                          <a:effectLst/>
                          <a:latin typeface="Times New Roman" panose="02020603050405020304" pitchFamily="18" charset="0"/>
                          <a:ea typeface="Times New Roman" panose="02020603050405020304" pitchFamily="18" charset="0"/>
                        </a:rPr>
                        <a:t>4.8%</a:t>
                      </a:r>
                      <a:endParaRPr lang="en-US" sz="1400" kern="140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8696B"/>
                    </a:solidFill>
                  </a:tcPr>
                </a:tc>
                <a:tc>
                  <a:txBody>
                    <a:bodyPr/>
                    <a:lstStyle/>
                    <a:p>
                      <a:pPr marL="0" marR="0" algn="ctr">
                        <a:buNone/>
                      </a:pPr>
                      <a:r>
                        <a:rPr lang="en-US" sz="1400" kern="0">
                          <a:solidFill>
                            <a:srgbClr val="000000"/>
                          </a:solidFill>
                          <a:effectLst/>
                          <a:latin typeface="Times New Roman" panose="02020603050405020304" pitchFamily="18" charset="0"/>
                          <a:ea typeface="Times New Roman" panose="02020603050405020304" pitchFamily="18" charset="0"/>
                        </a:rPr>
                        <a:t>185</a:t>
                      </a:r>
                      <a:endParaRPr lang="en-US" sz="1400" kern="140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EEAF6"/>
                    </a:solidFill>
                  </a:tcPr>
                </a:tc>
                <a:tc>
                  <a:txBody>
                    <a:bodyPr/>
                    <a:lstStyle/>
                    <a:p>
                      <a:pPr marL="0" marR="0" algn="ctr">
                        <a:buNone/>
                      </a:pPr>
                      <a:r>
                        <a:rPr lang="en-US" sz="1400" kern="0">
                          <a:solidFill>
                            <a:srgbClr val="000000"/>
                          </a:solidFill>
                          <a:effectLst/>
                          <a:latin typeface="Times New Roman" panose="02020603050405020304" pitchFamily="18" charset="0"/>
                          <a:ea typeface="Times New Roman" panose="02020603050405020304" pitchFamily="18" charset="0"/>
                        </a:rPr>
                        <a:t>1.7%</a:t>
                      </a:r>
                      <a:endParaRPr lang="en-US" sz="1400" kern="140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BB9BC"/>
                    </a:solidFill>
                  </a:tcPr>
                </a:tc>
                <a:tc>
                  <a:txBody>
                    <a:bodyPr/>
                    <a:lstStyle/>
                    <a:p>
                      <a:pPr marL="0" marR="0" algn="ctr">
                        <a:buNone/>
                      </a:pPr>
                      <a:r>
                        <a:rPr lang="en-US" sz="1400" kern="0">
                          <a:solidFill>
                            <a:srgbClr val="000000"/>
                          </a:solidFill>
                          <a:effectLst/>
                          <a:latin typeface="Times New Roman" panose="02020603050405020304" pitchFamily="18" charset="0"/>
                          <a:ea typeface="Times New Roman" panose="02020603050405020304" pitchFamily="18" charset="0"/>
                        </a:rPr>
                        <a:t>62</a:t>
                      </a:r>
                      <a:endParaRPr lang="en-US" sz="1400" kern="140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EEAF6"/>
                    </a:solidFill>
                  </a:tcPr>
                </a:tc>
                <a:tc>
                  <a:txBody>
                    <a:bodyPr/>
                    <a:lstStyle/>
                    <a:p>
                      <a:pPr marL="0" marR="0" algn="ctr">
                        <a:buNone/>
                      </a:pPr>
                      <a:r>
                        <a:rPr lang="en-US" sz="1400" kern="0">
                          <a:solidFill>
                            <a:srgbClr val="000000"/>
                          </a:solidFill>
                          <a:effectLst/>
                          <a:latin typeface="Times New Roman" panose="02020603050405020304" pitchFamily="18" charset="0"/>
                          <a:ea typeface="Times New Roman" panose="02020603050405020304" pitchFamily="18" charset="0"/>
                        </a:rPr>
                        <a:t>2.9%</a:t>
                      </a:r>
                      <a:endParaRPr lang="en-US" sz="1400" kern="140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CF1F4"/>
                    </a:solidFill>
                  </a:tcPr>
                </a:tc>
                <a:tc>
                  <a:txBody>
                    <a:bodyPr/>
                    <a:lstStyle/>
                    <a:p>
                      <a:pPr marL="0" marR="0" algn="ctr">
                        <a:buNone/>
                      </a:pPr>
                      <a:r>
                        <a:rPr lang="en-US" sz="1400" kern="0">
                          <a:solidFill>
                            <a:srgbClr val="000000"/>
                          </a:solidFill>
                          <a:effectLst/>
                          <a:latin typeface="Times New Roman" panose="02020603050405020304" pitchFamily="18" charset="0"/>
                          <a:ea typeface="Times New Roman" panose="02020603050405020304" pitchFamily="18" charset="0"/>
                        </a:rPr>
                        <a:t>177</a:t>
                      </a:r>
                      <a:endParaRPr lang="en-US" sz="1400" kern="140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EEAF6"/>
                    </a:solidFill>
                  </a:tcPr>
                </a:tc>
                <a:tc>
                  <a:txBody>
                    <a:bodyPr/>
                    <a:lstStyle/>
                    <a:p>
                      <a:pPr marL="0" marR="0" algn="ctr">
                        <a:buNone/>
                      </a:pPr>
                      <a:r>
                        <a:rPr lang="en-US" sz="1400" kern="0">
                          <a:solidFill>
                            <a:srgbClr val="000000"/>
                          </a:solidFill>
                          <a:effectLst/>
                          <a:latin typeface="Times New Roman" panose="02020603050405020304" pitchFamily="18" charset="0"/>
                          <a:ea typeface="Times New Roman" panose="02020603050405020304" pitchFamily="18" charset="0"/>
                        </a:rPr>
                        <a:t>1.7%</a:t>
                      </a:r>
                      <a:endParaRPr lang="en-US" sz="1400" kern="140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BD7D9"/>
                    </a:solidFill>
                  </a:tcPr>
                </a:tc>
                <a:extLst>
                  <a:ext uri="{0D108BD9-81ED-4DB2-BD59-A6C34878D82A}">
                    <a16:rowId xmlns:a16="http://schemas.microsoft.com/office/drawing/2014/main" val="286248701"/>
                  </a:ext>
                </a:extLst>
              </a:tr>
              <a:tr h="225112">
                <a:tc>
                  <a:txBody>
                    <a:bodyPr/>
                    <a:lstStyle/>
                    <a:p>
                      <a:pPr marL="0" marR="0" algn="ctr">
                        <a:buNone/>
                      </a:pPr>
                      <a:r>
                        <a:rPr lang="en-US" sz="1400" b="1" kern="0">
                          <a:solidFill>
                            <a:srgbClr val="000000"/>
                          </a:solidFill>
                          <a:effectLst/>
                          <a:latin typeface="Times New Roman" panose="02020603050405020304" pitchFamily="18" charset="0"/>
                          <a:ea typeface="Times New Roman" panose="02020603050405020304" pitchFamily="18" charset="0"/>
                        </a:rPr>
                        <a:t>Gladwin</a:t>
                      </a:r>
                      <a:endParaRPr lang="en-US" sz="1400" kern="140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buNone/>
                      </a:pPr>
                      <a:r>
                        <a:rPr lang="en-US" sz="1400" kern="0">
                          <a:solidFill>
                            <a:srgbClr val="000000"/>
                          </a:solidFill>
                          <a:effectLst/>
                          <a:latin typeface="Times New Roman" panose="02020603050405020304" pitchFamily="18" charset="0"/>
                          <a:ea typeface="Times New Roman" panose="02020603050405020304" pitchFamily="18" charset="0"/>
                        </a:rPr>
                        <a:t>619</a:t>
                      </a:r>
                      <a:endParaRPr lang="en-US" sz="1400" kern="140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buNone/>
                      </a:pPr>
                      <a:r>
                        <a:rPr lang="en-US" sz="1400" kern="0">
                          <a:solidFill>
                            <a:srgbClr val="000000"/>
                          </a:solidFill>
                          <a:effectLst/>
                          <a:latin typeface="Times New Roman" panose="02020603050405020304" pitchFamily="18" charset="0"/>
                          <a:ea typeface="Times New Roman" panose="02020603050405020304" pitchFamily="18" charset="0"/>
                        </a:rPr>
                        <a:t>42.1%</a:t>
                      </a:r>
                      <a:endParaRPr lang="en-US" sz="1400" kern="140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CFCFF"/>
                    </a:solidFill>
                  </a:tcPr>
                </a:tc>
                <a:tc>
                  <a:txBody>
                    <a:bodyPr/>
                    <a:lstStyle/>
                    <a:p>
                      <a:pPr marL="0" marR="0" algn="ctr">
                        <a:buNone/>
                      </a:pPr>
                      <a:r>
                        <a:rPr lang="en-US" sz="1400" kern="0">
                          <a:solidFill>
                            <a:srgbClr val="000000"/>
                          </a:solidFill>
                          <a:effectLst/>
                          <a:latin typeface="Times New Roman" panose="02020603050405020304" pitchFamily="18" charset="0"/>
                          <a:ea typeface="Times New Roman" panose="02020603050405020304" pitchFamily="18" charset="0"/>
                        </a:rPr>
                        <a:t>2,855</a:t>
                      </a:r>
                      <a:endParaRPr lang="en-US" sz="1400" kern="140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buNone/>
                      </a:pPr>
                      <a:r>
                        <a:rPr lang="en-US" sz="1400" kern="0">
                          <a:solidFill>
                            <a:srgbClr val="000000"/>
                          </a:solidFill>
                          <a:effectLst/>
                          <a:latin typeface="Times New Roman" panose="02020603050405020304" pitchFamily="18" charset="0"/>
                          <a:ea typeface="Times New Roman" panose="02020603050405020304" pitchFamily="18" charset="0"/>
                        </a:rPr>
                        <a:t>29.8%</a:t>
                      </a:r>
                      <a:endParaRPr lang="en-US" sz="1400" kern="140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63BE7B"/>
                    </a:solidFill>
                  </a:tcPr>
                </a:tc>
                <a:tc>
                  <a:txBody>
                    <a:bodyPr/>
                    <a:lstStyle/>
                    <a:p>
                      <a:pPr marL="0" marR="0" algn="ctr">
                        <a:buNone/>
                      </a:pPr>
                      <a:r>
                        <a:rPr lang="en-US" sz="1400" kern="0">
                          <a:solidFill>
                            <a:srgbClr val="000000"/>
                          </a:solidFill>
                          <a:effectLst/>
                          <a:latin typeface="Times New Roman" panose="02020603050405020304" pitchFamily="18" charset="0"/>
                          <a:ea typeface="Times New Roman" panose="02020603050405020304" pitchFamily="18" charset="0"/>
                        </a:rPr>
                        <a:t>41</a:t>
                      </a:r>
                      <a:endParaRPr lang="en-US" sz="1400" kern="140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buNone/>
                      </a:pPr>
                      <a:r>
                        <a:rPr lang="en-US" sz="1400" kern="0">
                          <a:solidFill>
                            <a:srgbClr val="000000"/>
                          </a:solidFill>
                          <a:effectLst/>
                          <a:latin typeface="Times New Roman" panose="02020603050405020304" pitchFamily="18" charset="0"/>
                          <a:ea typeface="Times New Roman" panose="02020603050405020304" pitchFamily="18" charset="0"/>
                        </a:rPr>
                        <a:t>2.8%</a:t>
                      </a:r>
                      <a:endParaRPr lang="en-US" sz="1400" kern="140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BC8CB"/>
                    </a:solidFill>
                  </a:tcPr>
                </a:tc>
                <a:tc>
                  <a:txBody>
                    <a:bodyPr/>
                    <a:lstStyle/>
                    <a:p>
                      <a:pPr marL="0" marR="0" algn="ctr">
                        <a:buNone/>
                      </a:pPr>
                      <a:r>
                        <a:rPr lang="en-US" sz="1400" kern="0">
                          <a:solidFill>
                            <a:srgbClr val="000000"/>
                          </a:solidFill>
                          <a:effectLst/>
                          <a:latin typeface="Times New Roman" panose="02020603050405020304" pitchFamily="18" charset="0"/>
                          <a:ea typeface="Times New Roman" panose="02020603050405020304" pitchFamily="18" charset="0"/>
                        </a:rPr>
                        <a:t>236</a:t>
                      </a:r>
                      <a:endParaRPr lang="en-US" sz="1400" kern="140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buNone/>
                      </a:pPr>
                      <a:r>
                        <a:rPr lang="en-US" sz="1400" kern="0">
                          <a:solidFill>
                            <a:srgbClr val="000000"/>
                          </a:solidFill>
                          <a:effectLst/>
                          <a:latin typeface="Times New Roman" panose="02020603050405020304" pitchFamily="18" charset="0"/>
                          <a:ea typeface="Times New Roman" panose="02020603050405020304" pitchFamily="18" charset="0"/>
                        </a:rPr>
                        <a:t>2.5%</a:t>
                      </a:r>
                      <a:endParaRPr lang="en-US" sz="1400" kern="140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8696B"/>
                    </a:solidFill>
                  </a:tcPr>
                </a:tc>
                <a:tc>
                  <a:txBody>
                    <a:bodyPr/>
                    <a:lstStyle/>
                    <a:p>
                      <a:pPr marL="0" marR="0" algn="ctr">
                        <a:buNone/>
                      </a:pPr>
                      <a:r>
                        <a:rPr lang="en-US" sz="1400" kern="0">
                          <a:solidFill>
                            <a:srgbClr val="000000"/>
                          </a:solidFill>
                          <a:effectLst/>
                          <a:latin typeface="Times New Roman" panose="02020603050405020304" pitchFamily="18" charset="0"/>
                          <a:ea typeface="Times New Roman" panose="02020603050405020304" pitchFamily="18" charset="0"/>
                        </a:rPr>
                        <a:t>92</a:t>
                      </a:r>
                      <a:endParaRPr lang="en-US" sz="1400" kern="140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buNone/>
                      </a:pPr>
                      <a:r>
                        <a:rPr lang="en-US" sz="1400" kern="0">
                          <a:solidFill>
                            <a:srgbClr val="000000"/>
                          </a:solidFill>
                          <a:effectLst/>
                          <a:latin typeface="Times New Roman" panose="02020603050405020304" pitchFamily="18" charset="0"/>
                          <a:ea typeface="Times New Roman" panose="02020603050405020304" pitchFamily="18" charset="0"/>
                        </a:rPr>
                        <a:t>6.2%</a:t>
                      </a:r>
                      <a:endParaRPr lang="en-US" sz="1400" kern="140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BC1C3"/>
                    </a:solidFill>
                  </a:tcPr>
                </a:tc>
                <a:tc>
                  <a:txBody>
                    <a:bodyPr/>
                    <a:lstStyle/>
                    <a:p>
                      <a:pPr marL="0" marR="0" algn="ctr">
                        <a:buNone/>
                      </a:pPr>
                      <a:r>
                        <a:rPr lang="en-US" sz="1400" kern="0">
                          <a:solidFill>
                            <a:srgbClr val="000000"/>
                          </a:solidFill>
                          <a:effectLst/>
                          <a:latin typeface="Times New Roman" panose="02020603050405020304" pitchFamily="18" charset="0"/>
                          <a:ea typeface="Times New Roman" panose="02020603050405020304" pitchFamily="18" charset="0"/>
                        </a:rPr>
                        <a:t>421</a:t>
                      </a:r>
                      <a:endParaRPr lang="en-US" sz="1400" kern="140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buNone/>
                      </a:pPr>
                      <a:r>
                        <a:rPr lang="en-US" sz="1400" kern="0">
                          <a:solidFill>
                            <a:srgbClr val="000000"/>
                          </a:solidFill>
                          <a:effectLst/>
                          <a:latin typeface="Times New Roman" panose="02020603050405020304" pitchFamily="18" charset="0"/>
                          <a:ea typeface="Times New Roman" panose="02020603050405020304" pitchFamily="18" charset="0"/>
                        </a:rPr>
                        <a:t>4.4%</a:t>
                      </a:r>
                      <a:endParaRPr lang="en-US" sz="1400" kern="140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8696B"/>
                    </a:solidFill>
                  </a:tcPr>
                </a:tc>
                <a:extLst>
                  <a:ext uri="{0D108BD9-81ED-4DB2-BD59-A6C34878D82A}">
                    <a16:rowId xmlns:a16="http://schemas.microsoft.com/office/drawing/2014/main" val="2915944462"/>
                  </a:ext>
                </a:extLst>
              </a:tr>
              <a:tr h="225112">
                <a:tc>
                  <a:txBody>
                    <a:bodyPr/>
                    <a:lstStyle/>
                    <a:p>
                      <a:pPr marL="0" marR="0" algn="ctr">
                        <a:buNone/>
                      </a:pPr>
                      <a:r>
                        <a:rPr lang="en-US" sz="1400" b="1" kern="0">
                          <a:solidFill>
                            <a:srgbClr val="000000"/>
                          </a:solidFill>
                          <a:effectLst/>
                          <a:latin typeface="Times New Roman" panose="02020603050405020304" pitchFamily="18" charset="0"/>
                          <a:ea typeface="Times New Roman" panose="02020603050405020304" pitchFamily="18" charset="0"/>
                        </a:rPr>
                        <a:t>Gratiot</a:t>
                      </a:r>
                      <a:endParaRPr lang="en-US" sz="1400" kern="140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EEAF6"/>
                    </a:solidFill>
                  </a:tcPr>
                </a:tc>
                <a:tc>
                  <a:txBody>
                    <a:bodyPr/>
                    <a:lstStyle/>
                    <a:p>
                      <a:pPr marL="0" marR="0" algn="ctr">
                        <a:buNone/>
                      </a:pPr>
                      <a:r>
                        <a:rPr lang="en-US" sz="1400" kern="0">
                          <a:solidFill>
                            <a:srgbClr val="000000"/>
                          </a:solidFill>
                          <a:effectLst/>
                          <a:latin typeface="Times New Roman" panose="02020603050405020304" pitchFamily="18" charset="0"/>
                          <a:ea typeface="Times New Roman" panose="02020603050405020304" pitchFamily="18" charset="0"/>
                        </a:rPr>
                        <a:t>1,391</a:t>
                      </a:r>
                      <a:endParaRPr lang="en-US" sz="1400" kern="140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EEAF6"/>
                    </a:solidFill>
                  </a:tcPr>
                </a:tc>
                <a:tc>
                  <a:txBody>
                    <a:bodyPr/>
                    <a:lstStyle/>
                    <a:p>
                      <a:pPr marL="0" marR="0" algn="ctr">
                        <a:buNone/>
                      </a:pPr>
                      <a:r>
                        <a:rPr lang="en-US" sz="1400" kern="0">
                          <a:solidFill>
                            <a:srgbClr val="000000"/>
                          </a:solidFill>
                          <a:effectLst/>
                          <a:latin typeface="Times New Roman" panose="02020603050405020304" pitchFamily="18" charset="0"/>
                          <a:ea typeface="Times New Roman" panose="02020603050405020304" pitchFamily="18" charset="0"/>
                        </a:rPr>
                        <a:t>41.9%</a:t>
                      </a:r>
                      <a:endParaRPr lang="en-US" sz="1400" kern="140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BFBFE"/>
                    </a:solidFill>
                  </a:tcPr>
                </a:tc>
                <a:tc>
                  <a:txBody>
                    <a:bodyPr/>
                    <a:lstStyle/>
                    <a:p>
                      <a:pPr marL="0" marR="0" algn="ctr">
                        <a:buNone/>
                      </a:pPr>
                      <a:r>
                        <a:rPr lang="en-US" sz="1400" kern="0">
                          <a:solidFill>
                            <a:srgbClr val="000000"/>
                          </a:solidFill>
                          <a:effectLst/>
                          <a:latin typeface="Times New Roman" panose="02020603050405020304" pitchFamily="18" charset="0"/>
                          <a:ea typeface="Times New Roman" panose="02020603050405020304" pitchFamily="18" charset="0"/>
                        </a:rPr>
                        <a:t>6,577</a:t>
                      </a:r>
                      <a:endParaRPr lang="en-US" sz="1400" kern="140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EEAF6"/>
                    </a:solidFill>
                  </a:tcPr>
                </a:tc>
                <a:tc>
                  <a:txBody>
                    <a:bodyPr/>
                    <a:lstStyle/>
                    <a:p>
                      <a:pPr marL="0" marR="0" algn="ctr">
                        <a:buNone/>
                      </a:pPr>
                      <a:r>
                        <a:rPr lang="en-US" sz="1400" kern="0">
                          <a:solidFill>
                            <a:srgbClr val="000000"/>
                          </a:solidFill>
                          <a:effectLst/>
                          <a:latin typeface="Times New Roman" panose="02020603050405020304" pitchFamily="18" charset="0"/>
                          <a:ea typeface="Times New Roman" panose="02020603050405020304" pitchFamily="18" charset="0"/>
                        </a:rPr>
                        <a:t>57.8%</a:t>
                      </a:r>
                      <a:endParaRPr lang="en-US" sz="1400" kern="140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9797B"/>
                    </a:solidFill>
                  </a:tcPr>
                </a:tc>
                <a:tc>
                  <a:txBody>
                    <a:bodyPr/>
                    <a:lstStyle/>
                    <a:p>
                      <a:pPr marL="0" marR="0" algn="ctr">
                        <a:buNone/>
                      </a:pPr>
                      <a:r>
                        <a:rPr lang="en-US" sz="1400" kern="0">
                          <a:solidFill>
                            <a:srgbClr val="000000"/>
                          </a:solidFill>
                          <a:effectLst/>
                          <a:latin typeface="Times New Roman" panose="02020603050405020304" pitchFamily="18" charset="0"/>
                          <a:ea typeface="Times New Roman" panose="02020603050405020304" pitchFamily="18" charset="0"/>
                        </a:rPr>
                        <a:t>57</a:t>
                      </a:r>
                      <a:endParaRPr lang="en-US" sz="1400" kern="140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EEAF6"/>
                    </a:solidFill>
                  </a:tcPr>
                </a:tc>
                <a:tc>
                  <a:txBody>
                    <a:bodyPr/>
                    <a:lstStyle/>
                    <a:p>
                      <a:pPr marL="0" marR="0" algn="ctr">
                        <a:buNone/>
                      </a:pPr>
                      <a:r>
                        <a:rPr lang="en-US" sz="1400" kern="0">
                          <a:solidFill>
                            <a:srgbClr val="000000"/>
                          </a:solidFill>
                          <a:effectLst/>
                          <a:latin typeface="Times New Roman" panose="02020603050405020304" pitchFamily="18" charset="0"/>
                          <a:ea typeface="Times New Roman" panose="02020603050405020304" pitchFamily="18" charset="0"/>
                        </a:rPr>
                        <a:t>1.7%</a:t>
                      </a:r>
                      <a:endParaRPr lang="en-US" sz="1400" kern="140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CFBFE"/>
                    </a:solidFill>
                  </a:tcPr>
                </a:tc>
                <a:tc>
                  <a:txBody>
                    <a:bodyPr/>
                    <a:lstStyle/>
                    <a:p>
                      <a:pPr marL="0" marR="0" algn="ctr">
                        <a:buNone/>
                      </a:pPr>
                      <a:r>
                        <a:rPr lang="en-US" sz="1400" kern="0">
                          <a:solidFill>
                            <a:srgbClr val="000000"/>
                          </a:solidFill>
                          <a:effectLst/>
                          <a:latin typeface="Times New Roman" panose="02020603050405020304" pitchFamily="18" charset="0"/>
                          <a:ea typeface="Times New Roman" panose="02020603050405020304" pitchFamily="18" charset="0"/>
                        </a:rPr>
                        <a:t>177</a:t>
                      </a:r>
                      <a:endParaRPr lang="en-US" sz="1400" kern="140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EEAF6"/>
                    </a:solidFill>
                  </a:tcPr>
                </a:tc>
                <a:tc>
                  <a:txBody>
                    <a:bodyPr/>
                    <a:lstStyle/>
                    <a:p>
                      <a:pPr marL="0" marR="0" algn="ctr">
                        <a:buNone/>
                      </a:pPr>
                      <a:r>
                        <a:rPr lang="en-US" sz="1400" kern="0">
                          <a:solidFill>
                            <a:srgbClr val="000000"/>
                          </a:solidFill>
                          <a:effectLst/>
                          <a:latin typeface="Times New Roman" panose="02020603050405020304" pitchFamily="18" charset="0"/>
                          <a:ea typeface="Times New Roman" panose="02020603050405020304" pitchFamily="18" charset="0"/>
                        </a:rPr>
                        <a:t>1.6%</a:t>
                      </a:r>
                      <a:endParaRPr lang="en-US" sz="1400" kern="140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BCFD1"/>
                    </a:solidFill>
                  </a:tcPr>
                </a:tc>
                <a:tc>
                  <a:txBody>
                    <a:bodyPr/>
                    <a:lstStyle/>
                    <a:p>
                      <a:pPr marL="0" marR="0" algn="ctr">
                        <a:buNone/>
                      </a:pPr>
                      <a:r>
                        <a:rPr lang="en-US" sz="1400" kern="0">
                          <a:solidFill>
                            <a:srgbClr val="000000"/>
                          </a:solidFill>
                          <a:effectLst/>
                          <a:latin typeface="Times New Roman" panose="02020603050405020304" pitchFamily="18" charset="0"/>
                          <a:ea typeface="Times New Roman" panose="02020603050405020304" pitchFamily="18" charset="0"/>
                        </a:rPr>
                        <a:t>62</a:t>
                      </a:r>
                      <a:endParaRPr lang="en-US" sz="1400" kern="140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EEAF6"/>
                    </a:solidFill>
                  </a:tcPr>
                </a:tc>
                <a:tc>
                  <a:txBody>
                    <a:bodyPr/>
                    <a:lstStyle/>
                    <a:p>
                      <a:pPr marL="0" marR="0" algn="ctr">
                        <a:buNone/>
                      </a:pPr>
                      <a:r>
                        <a:rPr lang="en-US" sz="1400" kern="0">
                          <a:solidFill>
                            <a:srgbClr val="000000"/>
                          </a:solidFill>
                          <a:effectLst/>
                          <a:latin typeface="Times New Roman" panose="02020603050405020304" pitchFamily="18" charset="0"/>
                          <a:ea typeface="Times New Roman" panose="02020603050405020304" pitchFamily="18" charset="0"/>
                        </a:rPr>
                        <a:t>1.9%</a:t>
                      </a:r>
                      <a:endParaRPr lang="en-US" sz="1400" kern="140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6ECDE"/>
                    </a:solidFill>
                  </a:tcPr>
                </a:tc>
                <a:tc>
                  <a:txBody>
                    <a:bodyPr/>
                    <a:lstStyle/>
                    <a:p>
                      <a:pPr marL="0" marR="0" algn="ctr">
                        <a:buNone/>
                      </a:pPr>
                      <a:r>
                        <a:rPr lang="en-US" sz="1400" kern="0">
                          <a:solidFill>
                            <a:srgbClr val="000000"/>
                          </a:solidFill>
                          <a:effectLst/>
                          <a:latin typeface="Times New Roman" panose="02020603050405020304" pitchFamily="18" charset="0"/>
                          <a:ea typeface="Times New Roman" panose="02020603050405020304" pitchFamily="18" charset="0"/>
                        </a:rPr>
                        <a:t>39</a:t>
                      </a:r>
                      <a:endParaRPr lang="en-US" sz="1400" kern="140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EEAF6"/>
                    </a:solidFill>
                  </a:tcPr>
                </a:tc>
                <a:tc>
                  <a:txBody>
                    <a:bodyPr/>
                    <a:lstStyle/>
                    <a:p>
                      <a:pPr marL="0" marR="0" algn="ctr">
                        <a:buNone/>
                      </a:pPr>
                      <a:r>
                        <a:rPr lang="en-US" sz="1400" kern="0">
                          <a:solidFill>
                            <a:srgbClr val="000000"/>
                          </a:solidFill>
                          <a:effectLst/>
                          <a:latin typeface="Times New Roman" panose="02020603050405020304" pitchFamily="18" charset="0"/>
                          <a:ea typeface="Times New Roman" panose="02020603050405020304" pitchFamily="18" charset="0"/>
                        </a:rPr>
                        <a:t>0.3%</a:t>
                      </a:r>
                      <a:endParaRPr lang="en-US" sz="1400" kern="140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78C68D"/>
                    </a:solidFill>
                  </a:tcPr>
                </a:tc>
                <a:extLst>
                  <a:ext uri="{0D108BD9-81ED-4DB2-BD59-A6C34878D82A}">
                    <a16:rowId xmlns:a16="http://schemas.microsoft.com/office/drawing/2014/main" val="2098145014"/>
                  </a:ext>
                </a:extLst>
              </a:tr>
              <a:tr h="225112">
                <a:tc>
                  <a:txBody>
                    <a:bodyPr/>
                    <a:lstStyle/>
                    <a:p>
                      <a:pPr marL="0" marR="0" algn="ctr">
                        <a:buNone/>
                      </a:pPr>
                      <a:r>
                        <a:rPr lang="en-US" sz="1400" b="1" kern="0">
                          <a:solidFill>
                            <a:srgbClr val="000000"/>
                          </a:solidFill>
                          <a:effectLst/>
                          <a:latin typeface="Times New Roman" panose="02020603050405020304" pitchFamily="18" charset="0"/>
                          <a:ea typeface="Times New Roman" panose="02020603050405020304" pitchFamily="18" charset="0"/>
                        </a:rPr>
                        <a:t>Isabella</a:t>
                      </a:r>
                      <a:endParaRPr lang="en-US" sz="1400" kern="140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buNone/>
                      </a:pPr>
                      <a:r>
                        <a:rPr lang="en-US" sz="1400" kern="0">
                          <a:solidFill>
                            <a:srgbClr val="000000"/>
                          </a:solidFill>
                          <a:effectLst/>
                          <a:latin typeface="Times New Roman" panose="02020603050405020304" pitchFamily="18" charset="0"/>
                          <a:ea typeface="Times New Roman" panose="02020603050405020304" pitchFamily="18" charset="0"/>
                        </a:rPr>
                        <a:t>2,169</a:t>
                      </a:r>
                      <a:endParaRPr lang="en-US" sz="1400" kern="140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buNone/>
                      </a:pPr>
                      <a:r>
                        <a:rPr lang="en-US" sz="1400" kern="0">
                          <a:solidFill>
                            <a:srgbClr val="000000"/>
                          </a:solidFill>
                          <a:effectLst/>
                          <a:latin typeface="Times New Roman" panose="02020603050405020304" pitchFamily="18" charset="0"/>
                          <a:ea typeface="Times New Roman" panose="02020603050405020304" pitchFamily="18" charset="0"/>
                        </a:rPr>
                        <a:t>22.8%</a:t>
                      </a:r>
                      <a:endParaRPr lang="en-US" sz="1400" kern="140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63BE7B"/>
                    </a:solidFill>
                  </a:tcPr>
                </a:tc>
                <a:tc>
                  <a:txBody>
                    <a:bodyPr/>
                    <a:lstStyle/>
                    <a:p>
                      <a:pPr marL="0" marR="0" algn="ctr">
                        <a:buNone/>
                      </a:pPr>
                      <a:r>
                        <a:rPr lang="en-US" sz="1400" kern="0">
                          <a:solidFill>
                            <a:srgbClr val="000000"/>
                          </a:solidFill>
                          <a:effectLst/>
                          <a:latin typeface="Times New Roman" panose="02020603050405020304" pitchFamily="18" charset="0"/>
                          <a:ea typeface="Times New Roman" panose="02020603050405020304" pitchFamily="18" charset="0"/>
                        </a:rPr>
                        <a:t>5,663</a:t>
                      </a:r>
                      <a:endParaRPr lang="en-US" sz="1400" kern="140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buNone/>
                      </a:pPr>
                      <a:r>
                        <a:rPr lang="en-US" sz="1400" kern="0">
                          <a:solidFill>
                            <a:srgbClr val="000000"/>
                          </a:solidFill>
                          <a:effectLst/>
                          <a:latin typeface="Times New Roman" panose="02020603050405020304" pitchFamily="18" charset="0"/>
                          <a:ea typeface="Times New Roman" panose="02020603050405020304" pitchFamily="18" charset="0"/>
                        </a:rPr>
                        <a:t>36.0%</a:t>
                      </a:r>
                      <a:endParaRPr lang="en-US" sz="1400" kern="140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A7D9B6"/>
                    </a:solidFill>
                  </a:tcPr>
                </a:tc>
                <a:tc>
                  <a:txBody>
                    <a:bodyPr/>
                    <a:lstStyle/>
                    <a:p>
                      <a:pPr marL="0" marR="0" algn="ctr">
                        <a:buNone/>
                      </a:pPr>
                      <a:r>
                        <a:rPr lang="en-US" sz="1400" kern="0">
                          <a:solidFill>
                            <a:srgbClr val="000000"/>
                          </a:solidFill>
                          <a:effectLst/>
                          <a:latin typeface="Times New Roman" panose="02020603050405020304" pitchFamily="18" charset="0"/>
                          <a:ea typeface="Times New Roman" panose="02020603050405020304" pitchFamily="18" charset="0"/>
                        </a:rPr>
                        <a:t>158</a:t>
                      </a:r>
                      <a:endParaRPr lang="en-US" sz="1400" kern="140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buNone/>
                      </a:pPr>
                      <a:r>
                        <a:rPr lang="en-US" sz="1400" kern="0">
                          <a:solidFill>
                            <a:srgbClr val="000000"/>
                          </a:solidFill>
                          <a:effectLst/>
                          <a:latin typeface="Times New Roman" panose="02020603050405020304" pitchFamily="18" charset="0"/>
                          <a:ea typeface="Times New Roman" panose="02020603050405020304" pitchFamily="18" charset="0"/>
                        </a:rPr>
                        <a:t>1.7%</a:t>
                      </a:r>
                      <a:endParaRPr lang="en-US" sz="1400" kern="140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6F9FA"/>
                    </a:solidFill>
                  </a:tcPr>
                </a:tc>
                <a:tc>
                  <a:txBody>
                    <a:bodyPr/>
                    <a:lstStyle/>
                    <a:p>
                      <a:pPr marL="0" marR="0" algn="ctr">
                        <a:buNone/>
                      </a:pPr>
                      <a:r>
                        <a:rPr lang="en-US" sz="1400" kern="0">
                          <a:solidFill>
                            <a:srgbClr val="000000"/>
                          </a:solidFill>
                          <a:effectLst/>
                          <a:latin typeface="Times New Roman" panose="02020603050405020304" pitchFamily="18" charset="0"/>
                          <a:ea typeface="Times New Roman" panose="02020603050405020304" pitchFamily="18" charset="0"/>
                        </a:rPr>
                        <a:t>194</a:t>
                      </a:r>
                      <a:endParaRPr lang="en-US" sz="1400" kern="140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buNone/>
                      </a:pPr>
                      <a:r>
                        <a:rPr lang="en-US" sz="1400" kern="0">
                          <a:solidFill>
                            <a:srgbClr val="000000"/>
                          </a:solidFill>
                          <a:effectLst/>
                          <a:latin typeface="Times New Roman" panose="02020603050405020304" pitchFamily="18" charset="0"/>
                          <a:ea typeface="Times New Roman" panose="02020603050405020304" pitchFamily="18" charset="0"/>
                        </a:rPr>
                        <a:t>1.2%</a:t>
                      </a:r>
                      <a:endParaRPr lang="en-US" sz="1400" kern="140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CF3F6"/>
                    </a:solidFill>
                  </a:tcPr>
                </a:tc>
                <a:tc>
                  <a:txBody>
                    <a:bodyPr/>
                    <a:lstStyle/>
                    <a:p>
                      <a:pPr marL="0" marR="0" algn="ctr">
                        <a:buNone/>
                      </a:pPr>
                      <a:r>
                        <a:rPr lang="en-US" sz="1400" kern="0">
                          <a:solidFill>
                            <a:srgbClr val="000000"/>
                          </a:solidFill>
                          <a:effectLst/>
                          <a:latin typeface="Times New Roman" panose="02020603050405020304" pitchFamily="18" charset="0"/>
                          <a:ea typeface="Times New Roman" panose="02020603050405020304" pitchFamily="18" charset="0"/>
                        </a:rPr>
                        <a:t>224</a:t>
                      </a:r>
                      <a:endParaRPr lang="en-US" sz="1400" kern="140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buNone/>
                      </a:pPr>
                      <a:r>
                        <a:rPr lang="en-US" sz="1400" kern="0">
                          <a:solidFill>
                            <a:srgbClr val="000000"/>
                          </a:solidFill>
                          <a:effectLst/>
                          <a:latin typeface="Times New Roman" panose="02020603050405020304" pitchFamily="18" charset="0"/>
                          <a:ea typeface="Times New Roman" panose="02020603050405020304" pitchFamily="18" charset="0"/>
                        </a:rPr>
                        <a:t>2.4%</a:t>
                      </a:r>
                      <a:endParaRPr lang="en-US" sz="1400" kern="140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CFAFD"/>
                    </a:solidFill>
                  </a:tcPr>
                </a:tc>
                <a:tc>
                  <a:txBody>
                    <a:bodyPr/>
                    <a:lstStyle/>
                    <a:p>
                      <a:pPr marL="0" marR="0" algn="ctr">
                        <a:buNone/>
                      </a:pPr>
                      <a:r>
                        <a:rPr lang="en-US" sz="1400" kern="0">
                          <a:solidFill>
                            <a:srgbClr val="000000"/>
                          </a:solidFill>
                          <a:effectLst/>
                          <a:latin typeface="Times New Roman" panose="02020603050405020304" pitchFamily="18" charset="0"/>
                          <a:ea typeface="Times New Roman" panose="02020603050405020304" pitchFamily="18" charset="0"/>
                        </a:rPr>
                        <a:t>211</a:t>
                      </a:r>
                      <a:endParaRPr lang="en-US" sz="1400" kern="140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buNone/>
                      </a:pPr>
                      <a:r>
                        <a:rPr lang="en-US" sz="1400" kern="0">
                          <a:solidFill>
                            <a:srgbClr val="000000"/>
                          </a:solidFill>
                          <a:effectLst/>
                          <a:latin typeface="Times New Roman" panose="02020603050405020304" pitchFamily="18" charset="0"/>
                          <a:ea typeface="Times New Roman" panose="02020603050405020304" pitchFamily="18" charset="0"/>
                        </a:rPr>
                        <a:t>1.3%</a:t>
                      </a:r>
                      <a:endParaRPr lang="en-US" sz="1400" kern="140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CE4E7"/>
                    </a:solidFill>
                  </a:tcPr>
                </a:tc>
                <a:extLst>
                  <a:ext uri="{0D108BD9-81ED-4DB2-BD59-A6C34878D82A}">
                    <a16:rowId xmlns:a16="http://schemas.microsoft.com/office/drawing/2014/main" val="1409554968"/>
                  </a:ext>
                </a:extLst>
              </a:tr>
              <a:tr h="225112">
                <a:tc>
                  <a:txBody>
                    <a:bodyPr/>
                    <a:lstStyle/>
                    <a:p>
                      <a:pPr marL="0" marR="0" algn="ctr">
                        <a:buNone/>
                      </a:pPr>
                      <a:r>
                        <a:rPr lang="en-US" sz="1400" b="1" kern="0">
                          <a:solidFill>
                            <a:srgbClr val="000000"/>
                          </a:solidFill>
                          <a:effectLst/>
                          <a:latin typeface="Times New Roman" panose="02020603050405020304" pitchFamily="18" charset="0"/>
                          <a:ea typeface="Times New Roman" panose="02020603050405020304" pitchFamily="18" charset="0"/>
                        </a:rPr>
                        <a:t>Midland</a:t>
                      </a:r>
                      <a:endParaRPr lang="en-US" sz="1400" kern="140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EEAF6"/>
                    </a:solidFill>
                  </a:tcPr>
                </a:tc>
                <a:tc>
                  <a:txBody>
                    <a:bodyPr/>
                    <a:lstStyle/>
                    <a:p>
                      <a:pPr marL="0" marR="0" algn="ctr">
                        <a:buNone/>
                      </a:pPr>
                      <a:r>
                        <a:rPr lang="en-US" sz="1400" kern="0">
                          <a:solidFill>
                            <a:srgbClr val="000000"/>
                          </a:solidFill>
                          <a:effectLst/>
                          <a:latin typeface="Times New Roman" panose="02020603050405020304" pitchFamily="18" charset="0"/>
                          <a:ea typeface="Times New Roman" panose="02020603050405020304" pitchFamily="18" charset="0"/>
                        </a:rPr>
                        <a:t>2,952</a:t>
                      </a:r>
                      <a:endParaRPr lang="en-US" sz="1400" kern="140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EEAF6"/>
                    </a:solidFill>
                  </a:tcPr>
                </a:tc>
                <a:tc>
                  <a:txBody>
                    <a:bodyPr/>
                    <a:lstStyle/>
                    <a:p>
                      <a:pPr marL="0" marR="0" algn="ctr">
                        <a:buNone/>
                      </a:pPr>
                      <a:r>
                        <a:rPr lang="en-US" sz="1400" kern="0">
                          <a:solidFill>
                            <a:srgbClr val="000000"/>
                          </a:solidFill>
                          <a:effectLst/>
                          <a:latin typeface="Times New Roman" panose="02020603050405020304" pitchFamily="18" charset="0"/>
                          <a:ea typeface="Times New Roman" panose="02020603050405020304" pitchFamily="18" charset="0"/>
                        </a:rPr>
                        <a:t>39.7%</a:t>
                      </a:r>
                      <a:endParaRPr lang="en-US" sz="1400" kern="140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9F4EF"/>
                    </a:solidFill>
                  </a:tcPr>
                </a:tc>
                <a:tc>
                  <a:txBody>
                    <a:bodyPr/>
                    <a:lstStyle/>
                    <a:p>
                      <a:pPr marL="0" marR="0" algn="ctr">
                        <a:buNone/>
                      </a:pPr>
                      <a:r>
                        <a:rPr lang="en-US" sz="1400" kern="0">
                          <a:solidFill>
                            <a:srgbClr val="000000"/>
                          </a:solidFill>
                          <a:effectLst/>
                          <a:latin typeface="Times New Roman" panose="02020603050405020304" pitchFamily="18" charset="0"/>
                          <a:ea typeface="Times New Roman" panose="02020603050405020304" pitchFamily="18" charset="0"/>
                        </a:rPr>
                        <a:t>10,761</a:t>
                      </a:r>
                      <a:endParaRPr lang="en-US" sz="1400" kern="140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EEAF6"/>
                    </a:solidFill>
                  </a:tcPr>
                </a:tc>
                <a:tc>
                  <a:txBody>
                    <a:bodyPr/>
                    <a:lstStyle/>
                    <a:p>
                      <a:pPr marL="0" marR="0" algn="ctr">
                        <a:buNone/>
                      </a:pPr>
                      <a:r>
                        <a:rPr lang="en-US" sz="1400" kern="0">
                          <a:solidFill>
                            <a:srgbClr val="000000"/>
                          </a:solidFill>
                          <a:effectLst/>
                          <a:latin typeface="Times New Roman" panose="02020603050405020304" pitchFamily="18" charset="0"/>
                          <a:ea typeface="Times New Roman" panose="02020603050405020304" pitchFamily="18" charset="0"/>
                        </a:rPr>
                        <a:t>39.7%</a:t>
                      </a:r>
                      <a:endParaRPr lang="en-US" sz="1400" kern="140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1EADA"/>
                    </a:solidFill>
                  </a:tcPr>
                </a:tc>
                <a:tc>
                  <a:txBody>
                    <a:bodyPr/>
                    <a:lstStyle/>
                    <a:p>
                      <a:pPr marL="0" marR="0" algn="ctr">
                        <a:buNone/>
                      </a:pPr>
                      <a:r>
                        <a:rPr lang="en-US" sz="1400" kern="0">
                          <a:solidFill>
                            <a:srgbClr val="000000"/>
                          </a:solidFill>
                          <a:effectLst/>
                          <a:latin typeface="Times New Roman" panose="02020603050405020304" pitchFamily="18" charset="0"/>
                          <a:ea typeface="Times New Roman" panose="02020603050405020304" pitchFamily="18" charset="0"/>
                        </a:rPr>
                        <a:t>163</a:t>
                      </a:r>
                      <a:endParaRPr lang="en-US" sz="1400" kern="140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EEAF6"/>
                    </a:solidFill>
                  </a:tcPr>
                </a:tc>
                <a:tc>
                  <a:txBody>
                    <a:bodyPr/>
                    <a:lstStyle/>
                    <a:p>
                      <a:pPr marL="0" marR="0" algn="ctr">
                        <a:buNone/>
                      </a:pPr>
                      <a:r>
                        <a:rPr lang="en-US" sz="1400" kern="0">
                          <a:solidFill>
                            <a:srgbClr val="000000"/>
                          </a:solidFill>
                          <a:effectLst/>
                          <a:latin typeface="Times New Roman" panose="02020603050405020304" pitchFamily="18" charset="0"/>
                          <a:ea typeface="Times New Roman" panose="02020603050405020304" pitchFamily="18" charset="0"/>
                        </a:rPr>
                        <a:t>2.2%</a:t>
                      </a:r>
                      <a:endParaRPr lang="en-US" sz="1400" kern="140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CE5E8"/>
                    </a:solidFill>
                  </a:tcPr>
                </a:tc>
                <a:tc>
                  <a:txBody>
                    <a:bodyPr/>
                    <a:lstStyle/>
                    <a:p>
                      <a:pPr marL="0" marR="0" algn="ctr">
                        <a:buNone/>
                      </a:pPr>
                      <a:r>
                        <a:rPr lang="en-US" sz="1400" kern="0">
                          <a:solidFill>
                            <a:srgbClr val="000000"/>
                          </a:solidFill>
                          <a:effectLst/>
                          <a:latin typeface="Times New Roman" panose="02020603050405020304" pitchFamily="18" charset="0"/>
                          <a:ea typeface="Times New Roman" panose="02020603050405020304" pitchFamily="18" charset="0"/>
                        </a:rPr>
                        <a:t>285</a:t>
                      </a:r>
                      <a:endParaRPr lang="en-US" sz="1400" kern="140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EEAF6"/>
                    </a:solidFill>
                  </a:tcPr>
                </a:tc>
                <a:tc>
                  <a:txBody>
                    <a:bodyPr/>
                    <a:lstStyle/>
                    <a:p>
                      <a:pPr marL="0" marR="0" algn="ctr">
                        <a:buNone/>
                      </a:pPr>
                      <a:r>
                        <a:rPr lang="en-US" sz="1400" kern="0">
                          <a:solidFill>
                            <a:srgbClr val="000000"/>
                          </a:solidFill>
                          <a:effectLst/>
                          <a:latin typeface="Times New Roman" panose="02020603050405020304" pitchFamily="18" charset="0"/>
                          <a:ea typeface="Times New Roman" panose="02020603050405020304" pitchFamily="18" charset="0"/>
                        </a:rPr>
                        <a:t>1.1%</a:t>
                      </a:r>
                      <a:endParaRPr lang="en-US" sz="1400" kern="140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EDE0"/>
                    </a:solidFill>
                  </a:tcPr>
                </a:tc>
                <a:tc>
                  <a:txBody>
                    <a:bodyPr/>
                    <a:lstStyle/>
                    <a:p>
                      <a:pPr marL="0" marR="0" algn="ctr">
                        <a:buNone/>
                      </a:pPr>
                      <a:r>
                        <a:rPr lang="en-US" sz="1400" kern="0">
                          <a:solidFill>
                            <a:srgbClr val="000000"/>
                          </a:solidFill>
                          <a:effectLst/>
                          <a:latin typeface="Times New Roman" panose="02020603050405020304" pitchFamily="18" charset="0"/>
                          <a:ea typeface="Times New Roman" panose="02020603050405020304" pitchFamily="18" charset="0"/>
                        </a:rPr>
                        <a:t>65</a:t>
                      </a:r>
                      <a:endParaRPr lang="en-US" sz="1400" kern="140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EEAF6"/>
                    </a:solidFill>
                  </a:tcPr>
                </a:tc>
                <a:tc>
                  <a:txBody>
                    <a:bodyPr/>
                    <a:lstStyle/>
                    <a:p>
                      <a:pPr marL="0" marR="0" algn="ctr">
                        <a:buNone/>
                      </a:pPr>
                      <a:r>
                        <a:rPr lang="en-US" sz="1400" kern="0">
                          <a:solidFill>
                            <a:srgbClr val="000000"/>
                          </a:solidFill>
                          <a:effectLst/>
                          <a:latin typeface="Times New Roman" panose="02020603050405020304" pitchFamily="18" charset="0"/>
                          <a:ea typeface="Times New Roman" panose="02020603050405020304" pitchFamily="18" charset="0"/>
                        </a:rPr>
                        <a:t>0.9%</a:t>
                      </a:r>
                      <a:endParaRPr lang="en-US" sz="1400" kern="140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63BE7B"/>
                    </a:solidFill>
                  </a:tcPr>
                </a:tc>
                <a:tc>
                  <a:txBody>
                    <a:bodyPr/>
                    <a:lstStyle/>
                    <a:p>
                      <a:pPr marL="0" marR="0" algn="ctr">
                        <a:buNone/>
                      </a:pPr>
                      <a:r>
                        <a:rPr lang="en-US" sz="1400" kern="0">
                          <a:solidFill>
                            <a:srgbClr val="000000"/>
                          </a:solidFill>
                          <a:effectLst/>
                          <a:latin typeface="Times New Roman" panose="02020603050405020304" pitchFamily="18" charset="0"/>
                          <a:ea typeface="Times New Roman" panose="02020603050405020304" pitchFamily="18" charset="0"/>
                        </a:rPr>
                        <a:t>148</a:t>
                      </a:r>
                      <a:endParaRPr lang="en-US" sz="1400" kern="140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EEAF6"/>
                    </a:solidFill>
                  </a:tcPr>
                </a:tc>
                <a:tc>
                  <a:txBody>
                    <a:bodyPr/>
                    <a:lstStyle/>
                    <a:p>
                      <a:pPr marL="0" marR="0" algn="ctr">
                        <a:buNone/>
                      </a:pPr>
                      <a:r>
                        <a:rPr lang="en-US" sz="1400" kern="0">
                          <a:solidFill>
                            <a:srgbClr val="000000"/>
                          </a:solidFill>
                          <a:effectLst/>
                          <a:latin typeface="Times New Roman" panose="02020603050405020304" pitchFamily="18" charset="0"/>
                          <a:ea typeface="Times New Roman" panose="02020603050405020304" pitchFamily="18" charset="0"/>
                        </a:rPr>
                        <a:t>0.5%</a:t>
                      </a:r>
                      <a:endParaRPr lang="en-US" sz="1400" kern="140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E3CA"/>
                    </a:solidFill>
                  </a:tcPr>
                </a:tc>
                <a:extLst>
                  <a:ext uri="{0D108BD9-81ED-4DB2-BD59-A6C34878D82A}">
                    <a16:rowId xmlns:a16="http://schemas.microsoft.com/office/drawing/2014/main" val="3161561768"/>
                  </a:ext>
                </a:extLst>
              </a:tr>
              <a:tr h="225112">
                <a:tc>
                  <a:txBody>
                    <a:bodyPr/>
                    <a:lstStyle/>
                    <a:p>
                      <a:pPr marL="0" marR="0" algn="ctr">
                        <a:buNone/>
                      </a:pPr>
                      <a:r>
                        <a:rPr lang="en-US" sz="1400" b="1" kern="0">
                          <a:solidFill>
                            <a:srgbClr val="000000"/>
                          </a:solidFill>
                          <a:effectLst/>
                          <a:latin typeface="Times New Roman" panose="02020603050405020304" pitchFamily="18" charset="0"/>
                          <a:ea typeface="Times New Roman" panose="02020603050405020304" pitchFamily="18" charset="0"/>
                        </a:rPr>
                        <a:t>Saginaw</a:t>
                      </a:r>
                      <a:endParaRPr lang="en-US" sz="1400" kern="140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buNone/>
                      </a:pPr>
                      <a:r>
                        <a:rPr lang="en-US" sz="1400" kern="0">
                          <a:solidFill>
                            <a:srgbClr val="000000"/>
                          </a:solidFill>
                          <a:effectLst/>
                          <a:latin typeface="Times New Roman" panose="02020603050405020304" pitchFamily="18" charset="0"/>
                          <a:ea typeface="Times New Roman" panose="02020603050405020304" pitchFamily="18" charset="0"/>
                        </a:rPr>
                        <a:t>10,235</a:t>
                      </a:r>
                      <a:endParaRPr lang="en-US" sz="1400" kern="140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buNone/>
                      </a:pPr>
                      <a:r>
                        <a:rPr lang="en-US" sz="1400" kern="0">
                          <a:solidFill>
                            <a:srgbClr val="000000"/>
                          </a:solidFill>
                          <a:effectLst/>
                          <a:latin typeface="Times New Roman" panose="02020603050405020304" pitchFamily="18" charset="0"/>
                          <a:ea typeface="Times New Roman" panose="02020603050405020304" pitchFamily="18" charset="0"/>
                        </a:rPr>
                        <a:t>48.2%</a:t>
                      </a:r>
                      <a:endParaRPr lang="en-US" sz="1400" kern="140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BB6B9"/>
                    </a:solidFill>
                  </a:tcPr>
                </a:tc>
                <a:tc>
                  <a:txBody>
                    <a:bodyPr/>
                    <a:lstStyle/>
                    <a:p>
                      <a:pPr marL="0" marR="0" algn="ctr">
                        <a:buNone/>
                      </a:pPr>
                      <a:r>
                        <a:rPr lang="en-US" sz="1400" kern="0">
                          <a:solidFill>
                            <a:srgbClr val="000000"/>
                          </a:solidFill>
                          <a:effectLst/>
                          <a:latin typeface="Times New Roman" panose="02020603050405020304" pitchFamily="18" charset="0"/>
                          <a:ea typeface="Times New Roman" panose="02020603050405020304" pitchFamily="18" charset="0"/>
                        </a:rPr>
                        <a:t>31,093</a:t>
                      </a:r>
                      <a:endParaRPr lang="en-US" sz="1400" kern="140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buNone/>
                      </a:pPr>
                      <a:r>
                        <a:rPr lang="en-US" sz="1400" kern="0">
                          <a:solidFill>
                            <a:srgbClr val="000000"/>
                          </a:solidFill>
                          <a:effectLst/>
                          <a:latin typeface="Times New Roman" panose="02020603050405020304" pitchFamily="18" charset="0"/>
                          <a:ea typeface="Times New Roman" panose="02020603050405020304" pitchFamily="18" charset="0"/>
                        </a:rPr>
                        <a:t>54.6%</a:t>
                      </a:r>
                      <a:endParaRPr lang="en-US" sz="1400" kern="140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A9799"/>
                    </a:solidFill>
                  </a:tcPr>
                </a:tc>
                <a:tc>
                  <a:txBody>
                    <a:bodyPr/>
                    <a:lstStyle/>
                    <a:p>
                      <a:pPr marL="0" marR="0" algn="ctr">
                        <a:buNone/>
                      </a:pPr>
                      <a:r>
                        <a:rPr lang="en-US" sz="1400" kern="0">
                          <a:solidFill>
                            <a:srgbClr val="000000"/>
                          </a:solidFill>
                          <a:effectLst/>
                          <a:latin typeface="Times New Roman" panose="02020603050405020304" pitchFamily="18" charset="0"/>
                          <a:ea typeface="Times New Roman" panose="02020603050405020304" pitchFamily="18" charset="0"/>
                        </a:rPr>
                        <a:t>314</a:t>
                      </a:r>
                      <a:endParaRPr lang="en-US" sz="1400" kern="140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buNone/>
                      </a:pPr>
                      <a:r>
                        <a:rPr lang="en-US" sz="1400" kern="0">
                          <a:solidFill>
                            <a:srgbClr val="000000"/>
                          </a:solidFill>
                          <a:effectLst/>
                          <a:latin typeface="Times New Roman" panose="02020603050405020304" pitchFamily="18" charset="0"/>
                          <a:ea typeface="Times New Roman" panose="02020603050405020304" pitchFamily="18" charset="0"/>
                        </a:rPr>
                        <a:t>1.5%</a:t>
                      </a:r>
                      <a:endParaRPr lang="en-US" sz="1400" kern="140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CEFE4"/>
                    </a:solidFill>
                  </a:tcPr>
                </a:tc>
                <a:tc>
                  <a:txBody>
                    <a:bodyPr/>
                    <a:lstStyle/>
                    <a:p>
                      <a:pPr marL="0" marR="0" algn="ctr">
                        <a:buNone/>
                      </a:pPr>
                      <a:r>
                        <a:rPr lang="en-US" sz="1400" kern="0">
                          <a:solidFill>
                            <a:srgbClr val="000000"/>
                          </a:solidFill>
                          <a:effectLst/>
                          <a:latin typeface="Times New Roman" panose="02020603050405020304" pitchFamily="18" charset="0"/>
                          <a:ea typeface="Times New Roman" panose="02020603050405020304" pitchFamily="18" charset="0"/>
                        </a:rPr>
                        <a:t>546</a:t>
                      </a:r>
                      <a:endParaRPr lang="en-US" sz="1400" kern="140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buNone/>
                      </a:pPr>
                      <a:r>
                        <a:rPr lang="en-US" sz="1400" kern="0">
                          <a:solidFill>
                            <a:srgbClr val="000000"/>
                          </a:solidFill>
                          <a:effectLst/>
                          <a:latin typeface="Times New Roman" panose="02020603050405020304" pitchFamily="18" charset="0"/>
                          <a:ea typeface="Times New Roman" panose="02020603050405020304" pitchFamily="18" charset="0"/>
                        </a:rPr>
                        <a:t>1.0%</a:t>
                      </a:r>
                      <a:endParaRPr lang="en-US" sz="1400" kern="140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4DFC1"/>
                    </a:solidFill>
                  </a:tcPr>
                </a:tc>
                <a:tc>
                  <a:txBody>
                    <a:bodyPr/>
                    <a:lstStyle/>
                    <a:p>
                      <a:pPr marL="0" marR="0" algn="ctr">
                        <a:buNone/>
                      </a:pPr>
                      <a:r>
                        <a:rPr lang="en-US" sz="1400" kern="0">
                          <a:solidFill>
                            <a:srgbClr val="000000"/>
                          </a:solidFill>
                          <a:effectLst/>
                          <a:latin typeface="Times New Roman" panose="02020603050405020304" pitchFamily="18" charset="0"/>
                          <a:ea typeface="Times New Roman" panose="02020603050405020304" pitchFamily="18" charset="0"/>
                        </a:rPr>
                        <a:t>454</a:t>
                      </a:r>
                      <a:endParaRPr lang="en-US" sz="1400" kern="140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buNone/>
                      </a:pPr>
                      <a:r>
                        <a:rPr lang="en-US" sz="1400" kern="0">
                          <a:solidFill>
                            <a:srgbClr val="000000"/>
                          </a:solidFill>
                          <a:effectLst/>
                          <a:latin typeface="Times New Roman" panose="02020603050405020304" pitchFamily="18" charset="0"/>
                          <a:ea typeface="Times New Roman" panose="02020603050405020304" pitchFamily="18" charset="0"/>
                        </a:rPr>
                        <a:t>2.1%</a:t>
                      </a:r>
                      <a:endParaRPr lang="en-US" sz="1400" kern="140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7FAFB"/>
                    </a:solidFill>
                  </a:tcPr>
                </a:tc>
                <a:tc>
                  <a:txBody>
                    <a:bodyPr/>
                    <a:lstStyle/>
                    <a:p>
                      <a:pPr marL="0" marR="0" algn="ctr">
                        <a:buNone/>
                      </a:pPr>
                      <a:r>
                        <a:rPr lang="en-US" sz="1400" kern="0">
                          <a:solidFill>
                            <a:srgbClr val="000000"/>
                          </a:solidFill>
                          <a:effectLst/>
                          <a:latin typeface="Times New Roman" panose="02020603050405020304" pitchFamily="18" charset="0"/>
                          <a:ea typeface="Times New Roman" panose="02020603050405020304" pitchFamily="18" charset="0"/>
                        </a:rPr>
                        <a:t>159</a:t>
                      </a:r>
                      <a:endParaRPr lang="en-US" sz="1400" kern="140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buNone/>
                      </a:pPr>
                      <a:r>
                        <a:rPr lang="en-US" sz="1400" kern="0">
                          <a:solidFill>
                            <a:srgbClr val="000000"/>
                          </a:solidFill>
                          <a:effectLst/>
                          <a:latin typeface="Times New Roman" panose="02020603050405020304" pitchFamily="18" charset="0"/>
                          <a:ea typeface="Times New Roman" panose="02020603050405020304" pitchFamily="18" charset="0"/>
                        </a:rPr>
                        <a:t>0.3%</a:t>
                      </a:r>
                      <a:endParaRPr lang="en-US" sz="1400" kern="140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63BE7B"/>
                    </a:solidFill>
                  </a:tcPr>
                </a:tc>
                <a:extLst>
                  <a:ext uri="{0D108BD9-81ED-4DB2-BD59-A6C34878D82A}">
                    <a16:rowId xmlns:a16="http://schemas.microsoft.com/office/drawing/2014/main" val="2668481981"/>
                  </a:ext>
                </a:extLst>
              </a:tr>
              <a:tr h="225112">
                <a:tc>
                  <a:txBody>
                    <a:bodyPr/>
                    <a:lstStyle/>
                    <a:p>
                      <a:pPr marL="0" marR="0" algn="ctr">
                        <a:buNone/>
                      </a:pPr>
                      <a:r>
                        <a:rPr lang="en-US" sz="1400" b="1" kern="0">
                          <a:solidFill>
                            <a:srgbClr val="000000"/>
                          </a:solidFill>
                          <a:effectLst/>
                          <a:latin typeface="Times New Roman" panose="02020603050405020304" pitchFamily="18" charset="0"/>
                          <a:ea typeface="Times New Roman" panose="02020603050405020304" pitchFamily="18" charset="0"/>
                        </a:rPr>
                        <a:t>Region</a:t>
                      </a:r>
                      <a:endParaRPr lang="en-US" sz="1400" kern="140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7CAAC"/>
                    </a:solidFill>
                  </a:tcPr>
                </a:tc>
                <a:tc>
                  <a:txBody>
                    <a:bodyPr/>
                    <a:lstStyle/>
                    <a:p>
                      <a:pPr marL="0" marR="0" algn="ctr">
                        <a:buNone/>
                      </a:pPr>
                      <a:r>
                        <a:rPr lang="en-US" sz="1400" kern="0">
                          <a:solidFill>
                            <a:srgbClr val="000000"/>
                          </a:solidFill>
                          <a:effectLst/>
                          <a:latin typeface="Times New Roman" panose="02020603050405020304" pitchFamily="18" charset="0"/>
                          <a:ea typeface="Times New Roman" panose="02020603050405020304" pitchFamily="18" charset="0"/>
                        </a:rPr>
                        <a:t>24,075</a:t>
                      </a:r>
                      <a:endParaRPr lang="en-US" sz="1400" kern="140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7CAAC"/>
                    </a:solidFill>
                  </a:tcPr>
                </a:tc>
                <a:tc>
                  <a:txBody>
                    <a:bodyPr/>
                    <a:lstStyle/>
                    <a:p>
                      <a:pPr marL="0" marR="0" algn="ctr">
                        <a:buNone/>
                      </a:pPr>
                      <a:r>
                        <a:rPr lang="en-US" sz="1400" kern="0">
                          <a:solidFill>
                            <a:srgbClr val="000000"/>
                          </a:solidFill>
                          <a:effectLst/>
                          <a:latin typeface="Times New Roman" panose="02020603050405020304" pitchFamily="18" charset="0"/>
                          <a:ea typeface="Times New Roman" panose="02020603050405020304" pitchFamily="18" charset="0"/>
                        </a:rPr>
                        <a:t>42.6%</a:t>
                      </a:r>
                      <a:endParaRPr lang="en-US" sz="1400" kern="140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7CAAC"/>
                    </a:solidFill>
                  </a:tcPr>
                </a:tc>
                <a:tc>
                  <a:txBody>
                    <a:bodyPr/>
                    <a:lstStyle/>
                    <a:p>
                      <a:pPr marL="0" marR="0" algn="ctr">
                        <a:buNone/>
                      </a:pPr>
                      <a:r>
                        <a:rPr lang="en-US" sz="1400" kern="0">
                          <a:solidFill>
                            <a:srgbClr val="000000"/>
                          </a:solidFill>
                          <a:effectLst/>
                          <a:latin typeface="Times New Roman" panose="02020603050405020304" pitchFamily="18" charset="0"/>
                          <a:ea typeface="Times New Roman" panose="02020603050405020304" pitchFamily="18" charset="0"/>
                        </a:rPr>
                        <a:t>83,249</a:t>
                      </a:r>
                      <a:endParaRPr lang="en-US" sz="1400" kern="140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7CAAC"/>
                    </a:solidFill>
                  </a:tcPr>
                </a:tc>
                <a:tc>
                  <a:txBody>
                    <a:bodyPr/>
                    <a:lstStyle/>
                    <a:p>
                      <a:pPr marL="0" marR="0" algn="ctr">
                        <a:buNone/>
                      </a:pPr>
                      <a:r>
                        <a:rPr lang="en-US" sz="1400" kern="0">
                          <a:solidFill>
                            <a:srgbClr val="000000"/>
                          </a:solidFill>
                          <a:effectLst/>
                          <a:latin typeface="Times New Roman" panose="02020603050405020304" pitchFamily="18" charset="0"/>
                          <a:ea typeface="Times New Roman" panose="02020603050405020304" pitchFamily="18" charset="0"/>
                        </a:rPr>
                        <a:t>48.6%</a:t>
                      </a:r>
                      <a:endParaRPr lang="en-US" sz="1400" kern="140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7CAAC"/>
                    </a:solidFill>
                  </a:tcPr>
                </a:tc>
                <a:tc>
                  <a:txBody>
                    <a:bodyPr/>
                    <a:lstStyle/>
                    <a:p>
                      <a:pPr marL="0" marR="0" algn="ctr">
                        <a:buNone/>
                      </a:pPr>
                      <a:r>
                        <a:rPr lang="en-US" sz="1400" kern="0">
                          <a:solidFill>
                            <a:srgbClr val="000000"/>
                          </a:solidFill>
                          <a:effectLst/>
                          <a:latin typeface="Times New Roman" panose="02020603050405020304" pitchFamily="18" charset="0"/>
                          <a:ea typeface="Times New Roman" panose="02020603050405020304" pitchFamily="18" charset="0"/>
                        </a:rPr>
                        <a:t>927</a:t>
                      </a:r>
                      <a:endParaRPr lang="en-US" sz="1400" kern="140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7CAAC"/>
                    </a:solidFill>
                  </a:tcPr>
                </a:tc>
                <a:tc>
                  <a:txBody>
                    <a:bodyPr/>
                    <a:lstStyle/>
                    <a:p>
                      <a:pPr marL="0" marR="0" algn="ctr">
                        <a:buNone/>
                      </a:pPr>
                      <a:r>
                        <a:rPr lang="en-US" sz="1400" kern="0">
                          <a:solidFill>
                            <a:srgbClr val="000000"/>
                          </a:solidFill>
                          <a:effectLst/>
                          <a:latin typeface="Times New Roman" panose="02020603050405020304" pitchFamily="18" charset="0"/>
                          <a:ea typeface="Times New Roman" panose="02020603050405020304" pitchFamily="18" charset="0"/>
                        </a:rPr>
                        <a:t>1.6%</a:t>
                      </a:r>
                      <a:endParaRPr lang="en-US" sz="1400" kern="140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7CAAC"/>
                    </a:solidFill>
                  </a:tcPr>
                </a:tc>
                <a:tc>
                  <a:txBody>
                    <a:bodyPr/>
                    <a:lstStyle/>
                    <a:p>
                      <a:pPr marL="0" marR="0" algn="ctr">
                        <a:buNone/>
                      </a:pPr>
                      <a:r>
                        <a:rPr lang="en-US" sz="1400" kern="0">
                          <a:solidFill>
                            <a:srgbClr val="000000"/>
                          </a:solidFill>
                          <a:effectLst/>
                          <a:latin typeface="Times New Roman" panose="02020603050405020304" pitchFamily="18" charset="0"/>
                          <a:ea typeface="Times New Roman" panose="02020603050405020304" pitchFamily="18" charset="0"/>
                        </a:rPr>
                        <a:t>1,944</a:t>
                      </a:r>
                      <a:endParaRPr lang="en-US" sz="1400" kern="140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7CAAC"/>
                    </a:solidFill>
                  </a:tcPr>
                </a:tc>
                <a:tc>
                  <a:txBody>
                    <a:bodyPr/>
                    <a:lstStyle/>
                    <a:p>
                      <a:pPr marL="0" marR="0" algn="ctr">
                        <a:buNone/>
                      </a:pPr>
                      <a:r>
                        <a:rPr lang="en-US" sz="1400" kern="0">
                          <a:solidFill>
                            <a:srgbClr val="000000"/>
                          </a:solidFill>
                          <a:effectLst/>
                          <a:latin typeface="Times New Roman" panose="02020603050405020304" pitchFamily="18" charset="0"/>
                          <a:ea typeface="Times New Roman" panose="02020603050405020304" pitchFamily="18" charset="0"/>
                        </a:rPr>
                        <a:t>1.1%</a:t>
                      </a:r>
                      <a:endParaRPr lang="en-US" sz="1400" kern="140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7CAAC"/>
                    </a:solidFill>
                  </a:tcPr>
                </a:tc>
                <a:tc>
                  <a:txBody>
                    <a:bodyPr/>
                    <a:lstStyle/>
                    <a:p>
                      <a:pPr marL="0" marR="0" algn="ctr">
                        <a:buNone/>
                      </a:pPr>
                      <a:r>
                        <a:rPr lang="en-US" sz="1400" kern="0">
                          <a:solidFill>
                            <a:srgbClr val="000000"/>
                          </a:solidFill>
                          <a:effectLst/>
                          <a:latin typeface="Times New Roman" panose="02020603050405020304" pitchFamily="18" charset="0"/>
                          <a:ea typeface="Times New Roman" panose="02020603050405020304" pitchFamily="18" charset="0"/>
                        </a:rPr>
                        <a:t>1,258</a:t>
                      </a:r>
                      <a:endParaRPr lang="en-US" sz="1400" kern="140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7CAAC"/>
                    </a:solidFill>
                  </a:tcPr>
                </a:tc>
                <a:tc>
                  <a:txBody>
                    <a:bodyPr/>
                    <a:lstStyle/>
                    <a:p>
                      <a:pPr marL="0" marR="0" algn="ctr">
                        <a:buNone/>
                      </a:pPr>
                      <a:r>
                        <a:rPr lang="en-US" sz="1400" kern="0">
                          <a:solidFill>
                            <a:srgbClr val="000000"/>
                          </a:solidFill>
                          <a:effectLst/>
                          <a:latin typeface="Times New Roman" panose="02020603050405020304" pitchFamily="18" charset="0"/>
                          <a:ea typeface="Times New Roman" panose="02020603050405020304" pitchFamily="18" charset="0"/>
                        </a:rPr>
                        <a:t>2.2%</a:t>
                      </a:r>
                      <a:endParaRPr lang="en-US" sz="1400" kern="140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7CAAC"/>
                    </a:solidFill>
                  </a:tcPr>
                </a:tc>
                <a:tc>
                  <a:txBody>
                    <a:bodyPr/>
                    <a:lstStyle/>
                    <a:p>
                      <a:pPr marL="0" marR="0" algn="ctr">
                        <a:buNone/>
                      </a:pPr>
                      <a:r>
                        <a:rPr lang="en-US" sz="1400" kern="0">
                          <a:solidFill>
                            <a:srgbClr val="000000"/>
                          </a:solidFill>
                          <a:effectLst/>
                          <a:latin typeface="Times New Roman" panose="02020603050405020304" pitchFamily="18" charset="0"/>
                          <a:ea typeface="Times New Roman" panose="02020603050405020304" pitchFamily="18" charset="0"/>
                        </a:rPr>
                        <a:t>1,456</a:t>
                      </a:r>
                      <a:endParaRPr lang="en-US" sz="1400" kern="140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7CAAC"/>
                    </a:solidFill>
                  </a:tcPr>
                </a:tc>
                <a:tc>
                  <a:txBody>
                    <a:bodyPr/>
                    <a:lstStyle/>
                    <a:p>
                      <a:pPr marL="0" marR="0" algn="ctr">
                        <a:buNone/>
                      </a:pPr>
                      <a:r>
                        <a:rPr lang="en-US" sz="1400" kern="0">
                          <a:solidFill>
                            <a:srgbClr val="000000"/>
                          </a:solidFill>
                          <a:effectLst/>
                          <a:latin typeface="Times New Roman" panose="02020603050405020304" pitchFamily="18" charset="0"/>
                          <a:ea typeface="Times New Roman" panose="02020603050405020304" pitchFamily="18" charset="0"/>
                        </a:rPr>
                        <a:t>0.8%</a:t>
                      </a:r>
                      <a:endParaRPr lang="en-US" sz="1400" kern="140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7CAAC"/>
                    </a:solidFill>
                  </a:tcPr>
                </a:tc>
                <a:extLst>
                  <a:ext uri="{0D108BD9-81ED-4DB2-BD59-A6C34878D82A}">
                    <a16:rowId xmlns:a16="http://schemas.microsoft.com/office/drawing/2014/main" val="430471549"/>
                  </a:ext>
                </a:extLst>
              </a:tr>
              <a:tr h="225112">
                <a:tc>
                  <a:txBody>
                    <a:bodyPr/>
                    <a:lstStyle/>
                    <a:p>
                      <a:pPr marL="0" marR="0" algn="ctr">
                        <a:buNone/>
                      </a:pPr>
                      <a:r>
                        <a:rPr lang="en-US" sz="1400" b="1" kern="0">
                          <a:solidFill>
                            <a:srgbClr val="000000"/>
                          </a:solidFill>
                          <a:effectLst/>
                          <a:latin typeface="Times New Roman" panose="02020603050405020304" pitchFamily="18" charset="0"/>
                          <a:ea typeface="Times New Roman" panose="02020603050405020304" pitchFamily="18" charset="0"/>
                        </a:rPr>
                        <a:t>Michigan</a:t>
                      </a:r>
                      <a:endParaRPr lang="en-US" sz="1400" kern="140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algn="ctr">
                        <a:buNone/>
                      </a:pPr>
                      <a:r>
                        <a:rPr lang="en-US" sz="1400" kern="0">
                          <a:solidFill>
                            <a:srgbClr val="000000"/>
                          </a:solidFill>
                          <a:effectLst/>
                          <a:latin typeface="Times New Roman" panose="02020603050405020304" pitchFamily="18" charset="0"/>
                          <a:ea typeface="Times New Roman" panose="02020603050405020304" pitchFamily="18" charset="0"/>
                        </a:rPr>
                        <a:t>496,850</a:t>
                      </a:r>
                      <a:endParaRPr lang="en-US" sz="1400" kern="140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algn="ctr">
                        <a:buNone/>
                      </a:pPr>
                      <a:r>
                        <a:rPr lang="en-US" sz="1400" kern="0">
                          <a:solidFill>
                            <a:srgbClr val="000000"/>
                          </a:solidFill>
                          <a:effectLst/>
                          <a:latin typeface="Times New Roman" panose="02020603050405020304" pitchFamily="18" charset="0"/>
                          <a:ea typeface="Times New Roman" panose="02020603050405020304" pitchFamily="18" charset="0"/>
                        </a:rPr>
                        <a:t>44.8%</a:t>
                      </a:r>
                      <a:endParaRPr lang="en-US" sz="1400" kern="140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algn="ctr">
                        <a:buNone/>
                      </a:pPr>
                      <a:r>
                        <a:rPr lang="en-US" sz="1400" kern="0">
                          <a:solidFill>
                            <a:srgbClr val="000000"/>
                          </a:solidFill>
                          <a:effectLst/>
                          <a:latin typeface="Times New Roman" panose="02020603050405020304" pitchFamily="18" charset="0"/>
                          <a:ea typeface="Times New Roman" panose="02020603050405020304" pitchFamily="18" charset="0"/>
                        </a:rPr>
                        <a:t>1,392,778</a:t>
                      </a:r>
                      <a:endParaRPr lang="en-US" sz="1400" kern="140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algn="ctr">
                        <a:buNone/>
                      </a:pPr>
                      <a:r>
                        <a:rPr lang="en-US" sz="1400" kern="0">
                          <a:solidFill>
                            <a:srgbClr val="000000"/>
                          </a:solidFill>
                          <a:effectLst/>
                          <a:latin typeface="Times New Roman" panose="02020603050405020304" pitchFamily="18" charset="0"/>
                          <a:ea typeface="Times New Roman" panose="02020603050405020304" pitchFamily="18" charset="0"/>
                        </a:rPr>
                        <a:t>47.3%</a:t>
                      </a:r>
                      <a:endParaRPr lang="en-US" sz="1400" kern="140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algn="ctr">
                        <a:buNone/>
                      </a:pPr>
                      <a:r>
                        <a:rPr lang="en-US" sz="1400" kern="0">
                          <a:solidFill>
                            <a:srgbClr val="000000"/>
                          </a:solidFill>
                          <a:effectLst/>
                          <a:latin typeface="Times New Roman" panose="02020603050405020304" pitchFamily="18" charset="0"/>
                          <a:ea typeface="Times New Roman" panose="02020603050405020304" pitchFamily="18" charset="0"/>
                        </a:rPr>
                        <a:t>31,042</a:t>
                      </a:r>
                      <a:endParaRPr lang="en-US" sz="1400" kern="140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algn="ctr">
                        <a:buNone/>
                      </a:pPr>
                      <a:r>
                        <a:rPr lang="en-US" sz="1400" kern="0">
                          <a:solidFill>
                            <a:srgbClr val="000000"/>
                          </a:solidFill>
                          <a:effectLst/>
                          <a:latin typeface="Times New Roman" panose="02020603050405020304" pitchFamily="18" charset="0"/>
                          <a:ea typeface="Times New Roman" panose="02020603050405020304" pitchFamily="18" charset="0"/>
                        </a:rPr>
                        <a:t>2.8%</a:t>
                      </a:r>
                      <a:endParaRPr lang="en-US" sz="1400" kern="140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algn="ctr">
                        <a:buNone/>
                      </a:pPr>
                      <a:r>
                        <a:rPr lang="en-US" sz="1400" kern="0">
                          <a:solidFill>
                            <a:srgbClr val="000000"/>
                          </a:solidFill>
                          <a:effectLst/>
                          <a:latin typeface="Times New Roman" panose="02020603050405020304" pitchFamily="18" charset="0"/>
                          <a:ea typeface="Times New Roman" panose="02020603050405020304" pitchFamily="18" charset="0"/>
                        </a:rPr>
                        <a:t>33,798</a:t>
                      </a:r>
                      <a:endParaRPr lang="en-US" sz="1400" kern="140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algn="ctr">
                        <a:buNone/>
                      </a:pPr>
                      <a:r>
                        <a:rPr lang="en-US" sz="1400" kern="0">
                          <a:solidFill>
                            <a:srgbClr val="000000"/>
                          </a:solidFill>
                          <a:effectLst/>
                          <a:latin typeface="Times New Roman" panose="02020603050405020304" pitchFamily="18" charset="0"/>
                          <a:ea typeface="Times New Roman" panose="02020603050405020304" pitchFamily="18" charset="0"/>
                        </a:rPr>
                        <a:t>1.1%</a:t>
                      </a:r>
                      <a:endParaRPr lang="en-US" sz="1400" kern="140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algn="ctr">
                        <a:buNone/>
                      </a:pPr>
                      <a:r>
                        <a:rPr lang="en-US" sz="1400" kern="0">
                          <a:solidFill>
                            <a:srgbClr val="000000"/>
                          </a:solidFill>
                          <a:effectLst/>
                          <a:latin typeface="Times New Roman" panose="02020603050405020304" pitchFamily="18" charset="0"/>
                          <a:ea typeface="Times New Roman" panose="02020603050405020304" pitchFamily="18" charset="0"/>
                        </a:rPr>
                        <a:t>21,323</a:t>
                      </a:r>
                      <a:endParaRPr lang="en-US" sz="1400" kern="140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algn="ctr">
                        <a:buNone/>
                      </a:pPr>
                      <a:r>
                        <a:rPr lang="en-US" sz="1400" kern="0">
                          <a:solidFill>
                            <a:srgbClr val="000000"/>
                          </a:solidFill>
                          <a:effectLst/>
                          <a:latin typeface="Times New Roman" panose="02020603050405020304" pitchFamily="18" charset="0"/>
                          <a:ea typeface="Times New Roman" panose="02020603050405020304" pitchFamily="18" charset="0"/>
                        </a:rPr>
                        <a:t>1.9%</a:t>
                      </a:r>
                      <a:endParaRPr lang="en-US" sz="1400" kern="140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algn="ctr">
                        <a:buNone/>
                      </a:pPr>
                      <a:r>
                        <a:rPr lang="en-US" sz="1400" kern="0">
                          <a:solidFill>
                            <a:srgbClr val="000000"/>
                          </a:solidFill>
                          <a:effectLst/>
                          <a:latin typeface="Times New Roman" panose="02020603050405020304" pitchFamily="18" charset="0"/>
                          <a:ea typeface="Times New Roman" panose="02020603050405020304" pitchFamily="18" charset="0"/>
                        </a:rPr>
                        <a:t>19,540</a:t>
                      </a:r>
                      <a:endParaRPr lang="en-US" sz="1400" kern="140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algn="ctr">
                        <a:buNone/>
                      </a:pPr>
                      <a:r>
                        <a:rPr lang="en-US" sz="1400" kern="0" dirty="0">
                          <a:solidFill>
                            <a:srgbClr val="000000"/>
                          </a:solidFill>
                          <a:effectLst/>
                          <a:latin typeface="Times New Roman" panose="02020603050405020304" pitchFamily="18" charset="0"/>
                          <a:ea typeface="Times New Roman" panose="02020603050405020304" pitchFamily="18" charset="0"/>
                        </a:rPr>
                        <a:t>0.7%</a:t>
                      </a:r>
                      <a:endParaRPr lang="en-US" sz="1400" kern="1400" dirty="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027991577"/>
                  </a:ext>
                </a:extLst>
              </a:tr>
            </a:tbl>
          </a:graphicData>
        </a:graphic>
      </p:graphicFrame>
      <p:sp>
        <p:nvSpPr>
          <p:cNvPr id="7" name="TextBox 6">
            <a:extLst>
              <a:ext uri="{FF2B5EF4-FFF2-40B4-BE49-F238E27FC236}">
                <a16:creationId xmlns:a16="http://schemas.microsoft.com/office/drawing/2014/main" id="{2A77F34D-18C3-A2DA-9CBF-9C77B54FC86D}"/>
              </a:ext>
            </a:extLst>
          </p:cNvPr>
          <p:cNvSpPr txBox="1"/>
          <p:nvPr/>
        </p:nvSpPr>
        <p:spPr>
          <a:xfrm>
            <a:off x="363507" y="1428383"/>
            <a:ext cx="11464984" cy="1155894"/>
          </a:xfrm>
          <a:prstGeom prst="rect">
            <a:avLst/>
          </a:prstGeom>
          <a:solidFill>
            <a:srgbClr val="39A0ED"/>
          </a:solidFill>
        </p:spPr>
        <p:txBody>
          <a:bodyPr wrap="square">
            <a:spAutoFit/>
          </a:bodyPr>
          <a:lstStyle>
            <a:defPPr>
              <a:defRPr lang="en-US"/>
            </a:defPPr>
            <a:lvl3pPr marL="284163" marR="0" lvl="2" indent="-230188">
              <a:lnSpc>
                <a:spcPct val="107000"/>
              </a:lnSpc>
              <a:spcBef>
                <a:spcPts val="0"/>
              </a:spcBef>
              <a:spcAft>
                <a:spcPts val="0"/>
              </a:spcAft>
              <a:buFont typeface="Arial" panose="020B0604020202020204" pitchFamily="34" charset="0"/>
              <a:buChar char="•"/>
              <a:defRPr sz="2400">
                <a:solidFill>
                  <a:schemeClr val="accent1"/>
                </a:solidFill>
                <a:ea typeface="Calibri" panose="020F0502020204030204" pitchFamily="34" charset="0"/>
                <a:cs typeface="Times New Roman" panose="02020603050405020304" pitchFamily="18" charset="0"/>
              </a:defRPr>
            </a:lvl3pPr>
          </a:lstStyle>
          <a:p>
            <a:pPr lvl="2" algn="just"/>
            <a:r>
              <a:rPr lang="en-US" sz="2200" dirty="0">
                <a:solidFill>
                  <a:schemeClr val="bg1"/>
                </a:solidFill>
              </a:rPr>
              <a:t>The </a:t>
            </a:r>
            <a:r>
              <a:rPr lang="en-US" sz="2200" b="1" dirty="0">
                <a:solidFill>
                  <a:schemeClr val="bg1"/>
                </a:solidFill>
              </a:rPr>
              <a:t>oldest</a:t>
            </a:r>
            <a:r>
              <a:rPr lang="en-US" sz="2200" dirty="0">
                <a:solidFill>
                  <a:schemeClr val="bg1"/>
                </a:solidFill>
              </a:rPr>
              <a:t> housing stock (pre-1970) is within the counties of </a:t>
            </a:r>
            <a:r>
              <a:rPr lang="en-US" sz="2200" b="1" dirty="0">
                <a:solidFill>
                  <a:schemeClr val="bg1"/>
                </a:solidFill>
              </a:rPr>
              <a:t>Bay, Gratiot </a:t>
            </a:r>
            <a:r>
              <a:rPr lang="en-US" sz="2200" dirty="0">
                <a:solidFill>
                  <a:schemeClr val="bg1"/>
                </a:solidFill>
              </a:rPr>
              <a:t>&amp; </a:t>
            </a:r>
            <a:r>
              <a:rPr lang="en-US" sz="2200" b="1" dirty="0">
                <a:solidFill>
                  <a:schemeClr val="bg1"/>
                </a:solidFill>
              </a:rPr>
              <a:t>Saginaw</a:t>
            </a:r>
            <a:r>
              <a:rPr lang="en-US" sz="2200" dirty="0">
                <a:solidFill>
                  <a:schemeClr val="bg1"/>
                </a:solidFill>
              </a:rPr>
              <a:t>.</a:t>
            </a:r>
          </a:p>
          <a:p>
            <a:pPr lvl="2" algn="just"/>
            <a:r>
              <a:rPr lang="en-US" sz="2200" b="1" dirty="0">
                <a:solidFill>
                  <a:schemeClr val="bg1"/>
                </a:solidFill>
              </a:rPr>
              <a:t>Overcrowded </a:t>
            </a:r>
            <a:r>
              <a:rPr lang="en-US" sz="2200" dirty="0">
                <a:solidFill>
                  <a:schemeClr val="bg1"/>
                </a:solidFill>
              </a:rPr>
              <a:t>housing appears to be most common in the counties of </a:t>
            </a:r>
            <a:r>
              <a:rPr lang="en-US" sz="2200" b="1" dirty="0">
                <a:solidFill>
                  <a:schemeClr val="bg1"/>
                </a:solidFill>
              </a:rPr>
              <a:t>Clare</a:t>
            </a:r>
            <a:r>
              <a:rPr lang="en-US" sz="2200" dirty="0">
                <a:solidFill>
                  <a:schemeClr val="bg1"/>
                </a:solidFill>
              </a:rPr>
              <a:t> &amp; </a:t>
            </a:r>
            <a:r>
              <a:rPr lang="en-US" sz="2200" b="1" dirty="0">
                <a:solidFill>
                  <a:schemeClr val="bg1"/>
                </a:solidFill>
              </a:rPr>
              <a:t>Gladwin</a:t>
            </a:r>
            <a:r>
              <a:rPr lang="en-US" sz="2200" dirty="0">
                <a:solidFill>
                  <a:schemeClr val="bg1"/>
                </a:solidFill>
              </a:rPr>
              <a:t>.</a:t>
            </a:r>
          </a:p>
          <a:p>
            <a:pPr lvl="2" algn="just"/>
            <a:r>
              <a:rPr lang="en-US" sz="2200" dirty="0">
                <a:solidFill>
                  <a:schemeClr val="bg1"/>
                </a:solidFill>
              </a:rPr>
              <a:t>Incomplete kitchen and plumbing is most frequent in the counties of </a:t>
            </a:r>
            <a:r>
              <a:rPr lang="en-US" sz="2200" b="1" dirty="0">
                <a:solidFill>
                  <a:schemeClr val="bg1"/>
                </a:solidFill>
              </a:rPr>
              <a:t>Arenac, Clare </a:t>
            </a:r>
            <a:r>
              <a:rPr lang="en-US" sz="2200" dirty="0">
                <a:solidFill>
                  <a:schemeClr val="bg1"/>
                </a:solidFill>
              </a:rPr>
              <a:t>&amp; </a:t>
            </a:r>
            <a:r>
              <a:rPr lang="en-US" sz="2200" b="1" dirty="0">
                <a:solidFill>
                  <a:schemeClr val="bg1"/>
                </a:solidFill>
              </a:rPr>
              <a:t>Isabella</a:t>
            </a:r>
            <a:r>
              <a:rPr lang="en-US" sz="2200" dirty="0">
                <a:solidFill>
                  <a:schemeClr val="bg1"/>
                </a:solidFill>
              </a:rPr>
              <a:t>. </a:t>
            </a:r>
          </a:p>
        </p:txBody>
      </p:sp>
      <p:sp>
        <p:nvSpPr>
          <p:cNvPr id="2" name="Rectangle 1">
            <a:extLst>
              <a:ext uri="{FF2B5EF4-FFF2-40B4-BE49-F238E27FC236}">
                <a16:creationId xmlns:a16="http://schemas.microsoft.com/office/drawing/2014/main" id="{FD01F3D8-A68D-BFEA-9020-9DE5303B6DA7}"/>
              </a:ext>
            </a:extLst>
          </p:cNvPr>
          <p:cNvSpPr/>
          <p:nvPr/>
        </p:nvSpPr>
        <p:spPr>
          <a:xfrm>
            <a:off x="4953000" y="2914649"/>
            <a:ext cx="3295650" cy="2689714"/>
          </a:xfrm>
          <a:prstGeom prst="rect">
            <a:avLst/>
          </a:prstGeom>
          <a:noFill/>
          <a:ln w="66675">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5">
            <a:extLst>
              <a:ext uri="{FF2B5EF4-FFF2-40B4-BE49-F238E27FC236}">
                <a16:creationId xmlns:a16="http://schemas.microsoft.com/office/drawing/2014/main" id="{CC0F5A0F-0A26-938E-629D-59DC6315978C}"/>
              </a:ext>
            </a:extLst>
          </p:cNvPr>
          <p:cNvSpPr/>
          <p:nvPr/>
        </p:nvSpPr>
        <p:spPr>
          <a:xfrm>
            <a:off x="8302393" y="2914648"/>
            <a:ext cx="3295650" cy="2689714"/>
          </a:xfrm>
          <a:prstGeom prst="rect">
            <a:avLst/>
          </a:prstGeom>
          <a:noFill/>
          <a:ln w="66675">
            <a:solidFill>
              <a:srgbClr val="FFC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a:extLst>
              <a:ext uri="{FF2B5EF4-FFF2-40B4-BE49-F238E27FC236}">
                <a16:creationId xmlns:a16="http://schemas.microsoft.com/office/drawing/2014/main" id="{7C2155CF-0E5E-917B-60D5-129230BB4DCF}"/>
              </a:ext>
            </a:extLst>
          </p:cNvPr>
          <p:cNvSpPr/>
          <p:nvPr/>
        </p:nvSpPr>
        <p:spPr>
          <a:xfrm>
            <a:off x="1421295" y="2896074"/>
            <a:ext cx="3477961" cy="2708287"/>
          </a:xfrm>
          <a:prstGeom prst="rect">
            <a:avLst/>
          </a:prstGeom>
          <a:noFill/>
          <a:ln w="66675">
            <a:solidFill>
              <a:srgbClr val="FF993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5949926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36CBF65-C6E6-3FFC-12B0-E4617F0EEBCD}"/>
            </a:ext>
          </a:extLst>
        </p:cNvPr>
        <p:cNvGrpSpPr/>
        <p:nvPr/>
      </p:nvGrpSpPr>
      <p:grpSpPr>
        <a:xfrm>
          <a:off x="0" y="0"/>
          <a:ext cx="0" cy="0"/>
          <a:chOff x="0" y="0"/>
          <a:chExt cx="0" cy="0"/>
        </a:xfrm>
      </p:grpSpPr>
      <p:sp>
        <p:nvSpPr>
          <p:cNvPr id="3" name="Title 1">
            <a:extLst>
              <a:ext uri="{FF2B5EF4-FFF2-40B4-BE49-F238E27FC236}">
                <a16:creationId xmlns:a16="http://schemas.microsoft.com/office/drawing/2014/main" id="{AF0E68E8-BF84-E8DB-5193-C29548021CA2}"/>
              </a:ext>
            </a:extLst>
          </p:cNvPr>
          <p:cNvSpPr txBox="1">
            <a:spLocks/>
          </p:cNvSpPr>
          <p:nvPr/>
        </p:nvSpPr>
        <p:spPr>
          <a:xfrm>
            <a:off x="460310" y="573307"/>
            <a:ext cx="11271379" cy="746705"/>
          </a:xfrm>
          <a:prstGeom prst="rect">
            <a:avLst/>
          </a:prstGeom>
          <a:solidFill>
            <a:schemeClr val="accent1">
              <a:lumMod val="75000"/>
            </a:schemeClr>
          </a:solidFill>
        </p:spPr>
        <p:txBody>
          <a:bodyPr anchor="b">
            <a:normAutofit/>
          </a:bodyPr>
          <a:lstStyle>
            <a:lvl1pPr algn="l" defTabSz="914400" rtl="0" eaLnBrk="1" latinLnBrk="0" hangingPunct="1">
              <a:lnSpc>
                <a:spcPct val="85000"/>
              </a:lnSpc>
              <a:spcBef>
                <a:spcPct val="0"/>
              </a:spcBef>
              <a:buNone/>
              <a:defRPr sz="4000" kern="1200" cap="all" baseline="0">
                <a:solidFill>
                  <a:schemeClr val="bg2"/>
                </a:solidFill>
                <a:latin typeface="+mj-lt"/>
                <a:ea typeface="+mj-ea"/>
                <a:cs typeface="+mj-cs"/>
              </a:defRPr>
            </a:lvl1pPr>
          </a:lstStyle>
          <a:p>
            <a:pPr>
              <a:spcAft>
                <a:spcPts val="600"/>
              </a:spcAft>
            </a:pPr>
            <a:r>
              <a:rPr lang="en-US" sz="2400" cap="none" dirty="0">
                <a:solidFill>
                  <a:schemeClr val="bg1"/>
                </a:solidFill>
              </a:rPr>
              <a:t>Housing Cost Burdened Households by Submarket</a:t>
            </a:r>
          </a:p>
        </p:txBody>
      </p:sp>
      <p:graphicFrame>
        <p:nvGraphicFramePr>
          <p:cNvPr id="4" name="Table 3">
            <a:extLst>
              <a:ext uri="{FF2B5EF4-FFF2-40B4-BE49-F238E27FC236}">
                <a16:creationId xmlns:a16="http://schemas.microsoft.com/office/drawing/2014/main" id="{6B062DE4-6B31-07C0-DB9A-BE3E39F67D97}"/>
              </a:ext>
            </a:extLst>
          </p:cNvPr>
          <p:cNvGraphicFramePr>
            <a:graphicFrameLocks noGrp="1"/>
          </p:cNvGraphicFramePr>
          <p:nvPr>
            <p:extLst>
              <p:ext uri="{D42A27DB-BD31-4B8C-83A1-F6EECF244321}">
                <p14:modId xmlns:p14="http://schemas.microsoft.com/office/powerpoint/2010/main" val="2618935104"/>
              </p:ext>
            </p:extLst>
          </p:nvPr>
        </p:nvGraphicFramePr>
        <p:xfrm>
          <a:off x="531430" y="2533159"/>
          <a:ext cx="11271377" cy="4114800"/>
        </p:xfrm>
        <a:graphic>
          <a:graphicData uri="http://schemas.openxmlformats.org/drawingml/2006/table">
            <a:tbl>
              <a:tblPr firstRow="1" firstCol="1" bandRow="1"/>
              <a:tblGrid>
                <a:gridCol w="1491339">
                  <a:extLst>
                    <a:ext uri="{9D8B030D-6E8A-4147-A177-3AD203B41FA5}">
                      <a16:colId xmlns:a16="http://schemas.microsoft.com/office/drawing/2014/main" val="3181337020"/>
                    </a:ext>
                  </a:extLst>
                </a:gridCol>
                <a:gridCol w="1491339">
                  <a:extLst>
                    <a:ext uri="{9D8B030D-6E8A-4147-A177-3AD203B41FA5}">
                      <a16:colId xmlns:a16="http://schemas.microsoft.com/office/drawing/2014/main" val="2561062130"/>
                    </a:ext>
                  </a:extLst>
                </a:gridCol>
                <a:gridCol w="1491339">
                  <a:extLst>
                    <a:ext uri="{9D8B030D-6E8A-4147-A177-3AD203B41FA5}">
                      <a16:colId xmlns:a16="http://schemas.microsoft.com/office/drawing/2014/main" val="148000902"/>
                    </a:ext>
                  </a:extLst>
                </a:gridCol>
                <a:gridCol w="1491339">
                  <a:extLst>
                    <a:ext uri="{9D8B030D-6E8A-4147-A177-3AD203B41FA5}">
                      <a16:colId xmlns:a16="http://schemas.microsoft.com/office/drawing/2014/main" val="528496512"/>
                    </a:ext>
                  </a:extLst>
                </a:gridCol>
                <a:gridCol w="1491339">
                  <a:extLst>
                    <a:ext uri="{9D8B030D-6E8A-4147-A177-3AD203B41FA5}">
                      <a16:colId xmlns:a16="http://schemas.microsoft.com/office/drawing/2014/main" val="2597683317"/>
                    </a:ext>
                  </a:extLst>
                </a:gridCol>
                <a:gridCol w="1002511">
                  <a:extLst>
                    <a:ext uri="{9D8B030D-6E8A-4147-A177-3AD203B41FA5}">
                      <a16:colId xmlns:a16="http://schemas.microsoft.com/office/drawing/2014/main" val="1003876137"/>
                    </a:ext>
                  </a:extLst>
                </a:gridCol>
                <a:gridCol w="899602">
                  <a:extLst>
                    <a:ext uri="{9D8B030D-6E8A-4147-A177-3AD203B41FA5}">
                      <a16:colId xmlns:a16="http://schemas.microsoft.com/office/drawing/2014/main" val="610955560"/>
                    </a:ext>
                  </a:extLst>
                </a:gridCol>
                <a:gridCol w="957129">
                  <a:extLst>
                    <a:ext uri="{9D8B030D-6E8A-4147-A177-3AD203B41FA5}">
                      <a16:colId xmlns:a16="http://schemas.microsoft.com/office/drawing/2014/main" val="2788087117"/>
                    </a:ext>
                  </a:extLst>
                </a:gridCol>
                <a:gridCol w="302979">
                  <a:extLst>
                    <a:ext uri="{9D8B030D-6E8A-4147-A177-3AD203B41FA5}">
                      <a16:colId xmlns:a16="http://schemas.microsoft.com/office/drawing/2014/main" val="1145758385"/>
                    </a:ext>
                  </a:extLst>
                </a:gridCol>
                <a:gridCol w="652461">
                  <a:extLst>
                    <a:ext uri="{9D8B030D-6E8A-4147-A177-3AD203B41FA5}">
                      <a16:colId xmlns:a16="http://schemas.microsoft.com/office/drawing/2014/main" val="3063964516"/>
                    </a:ext>
                  </a:extLst>
                </a:gridCol>
              </a:tblGrid>
              <a:tr h="0">
                <a:tc rowSpan="3">
                  <a:txBody>
                    <a:bodyPr/>
                    <a:lstStyle/>
                    <a:p>
                      <a:endParaRPr lang="en-US" sz="1500">
                        <a:effectLst/>
                        <a:latin typeface="Times New Roman" panose="02020603050405020304" pitchFamily="18" charset="0"/>
                      </a:endParaRPr>
                    </a:p>
                  </a:txBody>
                  <a:tcPr marL="68580" marR="68580" marT="0" marB="0" anchor="ctr">
                    <a:lnL>
                      <a:noFill/>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noFill/>
                  </a:tcPr>
                </a:tc>
                <a:tc gridSpan="9">
                  <a:txBody>
                    <a:bodyPr/>
                    <a:lstStyle/>
                    <a:p>
                      <a:pPr marL="0" marR="0" algn="ctr">
                        <a:buNone/>
                      </a:pPr>
                      <a:r>
                        <a:rPr lang="en-US" sz="1500" b="1" kern="0">
                          <a:solidFill>
                            <a:srgbClr val="FFFFFF"/>
                          </a:solidFill>
                          <a:effectLst/>
                          <a:latin typeface="Times New Roman" panose="02020603050405020304" pitchFamily="18" charset="0"/>
                          <a:ea typeface="Times New Roman" panose="02020603050405020304" pitchFamily="18" charset="0"/>
                        </a:rPr>
                        <a:t>Household Income, Housing Costs and Affordability</a:t>
                      </a:r>
                      <a:endParaRPr lang="en-US" sz="1500" kern="140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25597D"/>
                    </a:solid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2964738496"/>
                  </a:ext>
                </a:extLst>
              </a:tr>
              <a:tr h="0">
                <a:tc vMerge="1">
                  <a:txBody>
                    <a:bodyPr/>
                    <a:lstStyle/>
                    <a:p>
                      <a:endParaRPr lang="en-US"/>
                    </a:p>
                  </a:txBody>
                  <a:tcPr/>
                </a:tc>
                <a:tc rowSpan="2">
                  <a:txBody>
                    <a:bodyPr/>
                    <a:lstStyle/>
                    <a:p>
                      <a:pPr marL="0" marR="0" algn="ctr">
                        <a:buNone/>
                      </a:pPr>
                      <a:r>
                        <a:rPr lang="en-US" sz="1500" b="1" kern="0">
                          <a:solidFill>
                            <a:srgbClr val="FFFFFF"/>
                          </a:solidFill>
                          <a:effectLst/>
                          <a:latin typeface="Times New Roman" panose="02020603050405020304" pitchFamily="18" charset="0"/>
                          <a:ea typeface="Times New Roman" panose="02020603050405020304" pitchFamily="18" charset="0"/>
                        </a:rPr>
                        <a:t>Total Households (2024)</a:t>
                      </a:r>
                      <a:endParaRPr lang="en-US" sz="1500" kern="1400">
                        <a:effectLst/>
                        <a:latin typeface="Times New Roman" panose="02020603050405020304" pitchFamily="18" charset="0"/>
                        <a:ea typeface="Times New Roman" panose="02020603050405020304" pitchFamily="18" charset="0"/>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25597D"/>
                    </a:solidFill>
                  </a:tcPr>
                </a:tc>
                <a:tc rowSpan="2">
                  <a:txBody>
                    <a:bodyPr/>
                    <a:lstStyle/>
                    <a:p>
                      <a:pPr marL="0" marR="0" algn="ctr">
                        <a:buNone/>
                      </a:pPr>
                      <a:r>
                        <a:rPr lang="en-US" sz="1500" b="1" kern="0">
                          <a:solidFill>
                            <a:srgbClr val="FFFFFF"/>
                          </a:solidFill>
                          <a:effectLst/>
                          <a:latin typeface="Times New Roman" panose="02020603050405020304" pitchFamily="18" charset="0"/>
                          <a:ea typeface="Times New Roman" panose="02020603050405020304" pitchFamily="18" charset="0"/>
                        </a:rPr>
                        <a:t>Median Household Income (2024)</a:t>
                      </a:r>
                      <a:endParaRPr lang="en-US" sz="1500" kern="1400">
                        <a:effectLst/>
                        <a:latin typeface="Times New Roman" panose="02020603050405020304" pitchFamily="18" charset="0"/>
                        <a:ea typeface="Times New Roman" panose="02020603050405020304" pitchFamily="18" charset="0"/>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25597D"/>
                    </a:solidFill>
                  </a:tcPr>
                </a:tc>
                <a:tc rowSpan="2">
                  <a:txBody>
                    <a:bodyPr/>
                    <a:lstStyle/>
                    <a:p>
                      <a:pPr marL="0" marR="0" algn="ctr">
                        <a:buNone/>
                      </a:pPr>
                      <a:r>
                        <a:rPr lang="en-US" sz="1500" b="1" kern="0">
                          <a:solidFill>
                            <a:srgbClr val="FFFFFF"/>
                          </a:solidFill>
                          <a:effectLst/>
                          <a:latin typeface="Times New Roman" panose="02020603050405020304" pitchFamily="18" charset="0"/>
                          <a:ea typeface="Times New Roman" panose="02020603050405020304" pitchFamily="18" charset="0"/>
                        </a:rPr>
                        <a:t>Median Home Value (2024)</a:t>
                      </a:r>
                      <a:endParaRPr lang="en-US" sz="1500" kern="1400">
                        <a:effectLst/>
                        <a:latin typeface="Times New Roman" panose="02020603050405020304" pitchFamily="18" charset="0"/>
                        <a:ea typeface="Times New Roman" panose="02020603050405020304" pitchFamily="18" charset="0"/>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25597D"/>
                    </a:solidFill>
                  </a:tcPr>
                </a:tc>
                <a:tc rowSpan="2">
                  <a:txBody>
                    <a:bodyPr/>
                    <a:lstStyle/>
                    <a:p>
                      <a:pPr marL="0" marR="0" algn="ctr">
                        <a:buNone/>
                      </a:pPr>
                      <a:r>
                        <a:rPr lang="en-US" sz="1500" b="1" kern="0">
                          <a:solidFill>
                            <a:srgbClr val="FFFFFF"/>
                          </a:solidFill>
                          <a:effectLst/>
                          <a:latin typeface="Times New Roman" panose="02020603050405020304" pitchFamily="18" charset="0"/>
                          <a:ea typeface="Times New Roman" panose="02020603050405020304" pitchFamily="18" charset="0"/>
                        </a:rPr>
                        <a:t>Median Gross Rent (2022)</a:t>
                      </a:r>
                      <a:endParaRPr lang="en-US" sz="1500" kern="1400">
                        <a:effectLst/>
                        <a:latin typeface="Times New Roman" panose="02020603050405020304" pitchFamily="18" charset="0"/>
                        <a:ea typeface="Times New Roman" panose="02020603050405020304" pitchFamily="18" charset="0"/>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25597D"/>
                    </a:solidFill>
                  </a:tcPr>
                </a:tc>
                <a:tc gridSpan="2">
                  <a:txBody>
                    <a:bodyPr/>
                    <a:lstStyle/>
                    <a:p>
                      <a:pPr marL="0" marR="0" algn="ctr">
                        <a:buNone/>
                      </a:pPr>
                      <a:r>
                        <a:rPr lang="en-US" sz="1500" b="1" kern="0" dirty="0">
                          <a:solidFill>
                            <a:srgbClr val="FFFFFF"/>
                          </a:solidFill>
                          <a:effectLst/>
                          <a:latin typeface="Times New Roman" panose="02020603050405020304" pitchFamily="18" charset="0"/>
                          <a:ea typeface="Times New Roman" panose="02020603050405020304" pitchFamily="18" charset="0"/>
                        </a:rPr>
                        <a:t>Share of </a:t>
                      </a:r>
                      <a:endParaRPr lang="en-US" sz="1500" kern="1400" dirty="0">
                        <a:effectLst/>
                        <a:latin typeface="Times New Roman" panose="02020603050405020304" pitchFamily="18" charset="0"/>
                        <a:ea typeface="Times New Roman" panose="02020603050405020304" pitchFamily="18" charset="0"/>
                      </a:endParaRPr>
                    </a:p>
                    <a:p>
                      <a:pPr marL="0" marR="0" algn="ctr">
                        <a:buNone/>
                      </a:pPr>
                      <a:r>
                        <a:rPr lang="en-US" sz="1500" b="1" kern="0" dirty="0">
                          <a:solidFill>
                            <a:srgbClr val="FFFFFF"/>
                          </a:solidFill>
                          <a:effectLst/>
                          <a:latin typeface="Times New Roman" panose="02020603050405020304" pitchFamily="18" charset="0"/>
                          <a:ea typeface="Times New Roman" panose="02020603050405020304" pitchFamily="18" charset="0"/>
                        </a:rPr>
                        <a:t>Cost Burdened </a:t>
                      </a:r>
                      <a:endParaRPr lang="en-US" sz="1500" kern="1400" dirty="0">
                        <a:effectLst/>
                        <a:latin typeface="Times New Roman" panose="02020603050405020304" pitchFamily="18" charset="0"/>
                        <a:ea typeface="Times New Roman" panose="02020603050405020304" pitchFamily="18" charset="0"/>
                      </a:endParaRPr>
                    </a:p>
                    <a:p>
                      <a:pPr marL="0" marR="0" algn="ctr">
                        <a:buNone/>
                      </a:pPr>
                      <a:r>
                        <a:rPr lang="en-US" sz="1500" b="1" kern="0" dirty="0">
                          <a:solidFill>
                            <a:srgbClr val="FFFFFF"/>
                          </a:solidFill>
                          <a:effectLst/>
                          <a:latin typeface="Times New Roman" panose="02020603050405020304" pitchFamily="18" charset="0"/>
                          <a:ea typeface="Times New Roman" panose="02020603050405020304" pitchFamily="18" charset="0"/>
                        </a:rPr>
                        <a:t>Households (2023)*</a:t>
                      </a:r>
                      <a:endParaRPr lang="en-US" sz="1500" kern="1400" dirty="0">
                        <a:effectLst/>
                        <a:latin typeface="Times New Roman" panose="02020603050405020304" pitchFamily="18" charset="0"/>
                        <a:ea typeface="Times New Roman" panose="02020603050405020304" pitchFamily="18" charset="0"/>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25597D"/>
                    </a:solidFill>
                  </a:tcPr>
                </a:tc>
                <a:tc hMerge="1">
                  <a:txBody>
                    <a:bodyPr/>
                    <a:lstStyle/>
                    <a:p>
                      <a:endParaRPr lang="en-US"/>
                    </a:p>
                  </a:txBody>
                  <a:tcPr/>
                </a:tc>
                <a:tc gridSpan="3">
                  <a:txBody>
                    <a:bodyPr/>
                    <a:lstStyle/>
                    <a:p>
                      <a:pPr marL="0" marR="0" algn="ctr">
                        <a:buNone/>
                      </a:pPr>
                      <a:r>
                        <a:rPr lang="en-US" sz="1500" b="1" kern="0" dirty="0">
                          <a:solidFill>
                            <a:srgbClr val="FFFFFF"/>
                          </a:solidFill>
                          <a:effectLst/>
                          <a:latin typeface="Times New Roman" panose="02020603050405020304" pitchFamily="18" charset="0"/>
                          <a:ea typeface="Times New Roman" panose="02020603050405020304" pitchFamily="18" charset="0"/>
                        </a:rPr>
                        <a:t>Share of Severe </a:t>
                      </a:r>
                      <a:endParaRPr lang="en-US" sz="1500" kern="1400" dirty="0">
                        <a:effectLst/>
                        <a:latin typeface="Times New Roman" panose="02020603050405020304" pitchFamily="18" charset="0"/>
                        <a:ea typeface="Times New Roman" panose="02020603050405020304" pitchFamily="18" charset="0"/>
                      </a:endParaRPr>
                    </a:p>
                    <a:p>
                      <a:pPr marL="0" marR="0" algn="ctr">
                        <a:buNone/>
                      </a:pPr>
                      <a:r>
                        <a:rPr lang="en-US" sz="1500" b="1" kern="0" dirty="0">
                          <a:solidFill>
                            <a:srgbClr val="FFFFFF"/>
                          </a:solidFill>
                          <a:effectLst/>
                          <a:latin typeface="Times New Roman" panose="02020603050405020304" pitchFamily="18" charset="0"/>
                          <a:ea typeface="Times New Roman" panose="02020603050405020304" pitchFamily="18" charset="0"/>
                        </a:rPr>
                        <a:t>Cost Burdened </a:t>
                      </a:r>
                      <a:endParaRPr lang="en-US" sz="1500" kern="1400" dirty="0">
                        <a:effectLst/>
                        <a:latin typeface="Times New Roman" panose="02020603050405020304" pitchFamily="18" charset="0"/>
                        <a:ea typeface="Times New Roman" panose="02020603050405020304" pitchFamily="18" charset="0"/>
                      </a:endParaRPr>
                    </a:p>
                    <a:p>
                      <a:pPr marL="0" marR="0" algn="ctr">
                        <a:buNone/>
                      </a:pPr>
                      <a:r>
                        <a:rPr lang="en-US" sz="1500" b="1" kern="0" dirty="0">
                          <a:solidFill>
                            <a:srgbClr val="FFFFFF"/>
                          </a:solidFill>
                          <a:effectLst/>
                          <a:latin typeface="Times New Roman" panose="02020603050405020304" pitchFamily="18" charset="0"/>
                          <a:ea typeface="Times New Roman" panose="02020603050405020304" pitchFamily="18" charset="0"/>
                        </a:rPr>
                        <a:t>Households (2023)**</a:t>
                      </a:r>
                      <a:endParaRPr lang="en-US" sz="1500" kern="1400" dirty="0">
                        <a:effectLst/>
                        <a:latin typeface="Times New Roman" panose="02020603050405020304" pitchFamily="18" charset="0"/>
                        <a:ea typeface="Times New Roman" panose="02020603050405020304" pitchFamily="18" charset="0"/>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25597D"/>
                    </a:solidFill>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734855448"/>
                  </a:ext>
                </a:extLst>
              </a:tr>
              <a:tr h="0">
                <a:tc vMerge="1">
                  <a:txBody>
                    <a:bodyPr/>
                    <a:lstStyle/>
                    <a:p>
                      <a:endParaRPr lang="en-US"/>
                    </a:p>
                  </a:txBody>
                  <a:tcPr/>
                </a:tc>
                <a:tc vMerge="1">
                  <a:txBody>
                    <a:bodyPr/>
                    <a:lstStyle/>
                    <a:p>
                      <a:endParaRPr lang="en-US"/>
                    </a:p>
                  </a:txBody>
                  <a:tcPr/>
                </a:tc>
                <a:tc vMerge="1">
                  <a:txBody>
                    <a:bodyPr/>
                    <a:lstStyle/>
                    <a:p>
                      <a:endParaRPr lang="en-US"/>
                    </a:p>
                  </a:txBody>
                  <a:tcPr/>
                </a:tc>
                <a:tc vMerge="1">
                  <a:txBody>
                    <a:bodyPr/>
                    <a:lstStyle/>
                    <a:p>
                      <a:endParaRPr lang="en-US"/>
                    </a:p>
                  </a:txBody>
                  <a:tcPr/>
                </a:tc>
                <a:tc vMerge="1">
                  <a:txBody>
                    <a:bodyPr/>
                    <a:lstStyle/>
                    <a:p>
                      <a:endParaRPr lang="en-US"/>
                    </a:p>
                  </a:txBody>
                  <a:tcPr/>
                </a:tc>
                <a:tc>
                  <a:txBody>
                    <a:bodyPr/>
                    <a:lstStyle/>
                    <a:p>
                      <a:pPr marL="0" marR="0" algn="ctr">
                        <a:buNone/>
                      </a:pPr>
                      <a:r>
                        <a:rPr lang="en-US" sz="1500" b="1" kern="0">
                          <a:solidFill>
                            <a:srgbClr val="FFFFFF"/>
                          </a:solidFill>
                          <a:effectLst/>
                          <a:latin typeface="Times New Roman" panose="02020603050405020304" pitchFamily="18" charset="0"/>
                          <a:ea typeface="Times New Roman" panose="02020603050405020304" pitchFamily="18" charset="0"/>
                        </a:rPr>
                        <a:t>Renter</a:t>
                      </a:r>
                      <a:endParaRPr lang="en-US" sz="1500" kern="1400">
                        <a:effectLst/>
                        <a:latin typeface="Times New Roman" panose="02020603050405020304" pitchFamily="18" charset="0"/>
                        <a:ea typeface="Times New Roman" panose="02020603050405020304" pitchFamily="18" charset="0"/>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25597D"/>
                    </a:solidFill>
                  </a:tcPr>
                </a:tc>
                <a:tc>
                  <a:txBody>
                    <a:bodyPr/>
                    <a:lstStyle/>
                    <a:p>
                      <a:pPr marL="0" marR="0" algn="ctr">
                        <a:buNone/>
                      </a:pPr>
                      <a:r>
                        <a:rPr lang="en-US" sz="1500" b="1" kern="0" dirty="0">
                          <a:solidFill>
                            <a:srgbClr val="FFFFFF"/>
                          </a:solidFill>
                          <a:effectLst/>
                          <a:latin typeface="Times New Roman" panose="02020603050405020304" pitchFamily="18" charset="0"/>
                          <a:ea typeface="Times New Roman" panose="02020603050405020304" pitchFamily="18" charset="0"/>
                        </a:rPr>
                        <a:t>Owner</a:t>
                      </a:r>
                      <a:endParaRPr lang="en-US" sz="1500" kern="1400" dirty="0">
                        <a:effectLst/>
                        <a:latin typeface="Times New Roman" panose="02020603050405020304" pitchFamily="18" charset="0"/>
                        <a:ea typeface="Times New Roman" panose="02020603050405020304" pitchFamily="18" charset="0"/>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25597D"/>
                    </a:solidFill>
                  </a:tcPr>
                </a:tc>
                <a:tc>
                  <a:txBody>
                    <a:bodyPr/>
                    <a:lstStyle/>
                    <a:p>
                      <a:pPr marL="0" marR="0" algn="ctr">
                        <a:buNone/>
                      </a:pPr>
                      <a:r>
                        <a:rPr lang="en-US" sz="1500" b="1" kern="0">
                          <a:solidFill>
                            <a:srgbClr val="FFFFFF"/>
                          </a:solidFill>
                          <a:effectLst/>
                          <a:latin typeface="Times New Roman" panose="02020603050405020304" pitchFamily="18" charset="0"/>
                          <a:ea typeface="Times New Roman" panose="02020603050405020304" pitchFamily="18" charset="0"/>
                        </a:rPr>
                        <a:t>Renter</a:t>
                      </a:r>
                      <a:endParaRPr lang="en-US" sz="1500" kern="1400">
                        <a:effectLst/>
                        <a:latin typeface="Times New Roman" panose="02020603050405020304" pitchFamily="18" charset="0"/>
                        <a:ea typeface="Times New Roman" panose="02020603050405020304" pitchFamily="18" charset="0"/>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25597D"/>
                    </a:solidFill>
                  </a:tcPr>
                </a:tc>
                <a:tc gridSpan="2">
                  <a:txBody>
                    <a:bodyPr/>
                    <a:lstStyle/>
                    <a:p>
                      <a:pPr marL="0" marR="0" algn="ctr">
                        <a:buNone/>
                      </a:pPr>
                      <a:r>
                        <a:rPr lang="en-US" sz="1500" b="1" kern="0">
                          <a:solidFill>
                            <a:srgbClr val="FFFFFF"/>
                          </a:solidFill>
                          <a:effectLst/>
                          <a:latin typeface="Times New Roman" panose="02020603050405020304" pitchFamily="18" charset="0"/>
                          <a:ea typeface="Times New Roman" panose="02020603050405020304" pitchFamily="18" charset="0"/>
                        </a:rPr>
                        <a:t>Owner</a:t>
                      </a:r>
                      <a:endParaRPr lang="en-US" sz="1500" kern="1400">
                        <a:effectLst/>
                        <a:latin typeface="Times New Roman" panose="02020603050405020304" pitchFamily="18" charset="0"/>
                        <a:ea typeface="Times New Roman" panose="02020603050405020304" pitchFamily="18" charset="0"/>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25597D"/>
                    </a:solidFill>
                  </a:tcPr>
                </a:tc>
                <a:tc hMerge="1">
                  <a:txBody>
                    <a:bodyPr/>
                    <a:lstStyle/>
                    <a:p>
                      <a:endParaRPr lang="en-US"/>
                    </a:p>
                  </a:txBody>
                  <a:tcPr/>
                </a:tc>
                <a:extLst>
                  <a:ext uri="{0D108BD9-81ED-4DB2-BD59-A6C34878D82A}">
                    <a16:rowId xmlns:a16="http://schemas.microsoft.com/office/drawing/2014/main" val="854898988"/>
                  </a:ext>
                </a:extLst>
              </a:tr>
              <a:tr h="0">
                <a:tc>
                  <a:txBody>
                    <a:bodyPr/>
                    <a:lstStyle/>
                    <a:p>
                      <a:pPr marL="0" marR="0" algn="ctr">
                        <a:buNone/>
                      </a:pPr>
                      <a:r>
                        <a:rPr lang="en-US" sz="1500" b="1" kern="0">
                          <a:solidFill>
                            <a:srgbClr val="000000"/>
                          </a:solidFill>
                          <a:effectLst/>
                          <a:latin typeface="Times New Roman" panose="02020603050405020304" pitchFamily="18" charset="0"/>
                          <a:ea typeface="Times New Roman" panose="02020603050405020304" pitchFamily="18" charset="0"/>
                        </a:rPr>
                        <a:t>Arenac</a:t>
                      </a:r>
                      <a:endParaRPr lang="en-US" sz="1500" kern="140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EEAF6"/>
                    </a:solidFill>
                  </a:tcPr>
                </a:tc>
                <a:tc>
                  <a:txBody>
                    <a:bodyPr/>
                    <a:lstStyle/>
                    <a:p>
                      <a:pPr marL="0" marR="0" algn="ctr">
                        <a:buNone/>
                      </a:pPr>
                      <a:r>
                        <a:rPr lang="en-US" sz="1500" kern="0">
                          <a:solidFill>
                            <a:srgbClr val="000000"/>
                          </a:solidFill>
                          <a:effectLst/>
                          <a:latin typeface="Times New Roman" panose="02020603050405020304" pitchFamily="18" charset="0"/>
                          <a:ea typeface="Times New Roman" panose="02020603050405020304" pitchFamily="18" charset="0"/>
                        </a:rPr>
                        <a:t>6,665</a:t>
                      </a:r>
                      <a:endParaRPr lang="en-US" sz="1500" kern="140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EEAF6"/>
                    </a:solidFill>
                  </a:tcPr>
                </a:tc>
                <a:tc>
                  <a:txBody>
                    <a:bodyPr/>
                    <a:lstStyle/>
                    <a:p>
                      <a:pPr marL="0" marR="0" algn="ctr">
                        <a:buNone/>
                      </a:pPr>
                      <a:r>
                        <a:rPr lang="en-US" sz="1500" kern="0">
                          <a:solidFill>
                            <a:srgbClr val="000000"/>
                          </a:solidFill>
                          <a:effectLst/>
                          <a:latin typeface="Times New Roman" panose="02020603050405020304" pitchFamily="18" charset="0"/>
                          <a:ea typeface="Times New Roman" panose="02020603050405020304" pitchFamily="18" charset="0"/>
                        </a:rPr>
                        <a:t>$55,600 </a:t>
                      </a:r>
                      <a:endParaRPr lang="en-US" sz="1500" kern="140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AD6D9"/>
                    </a:solidFill>
                  </a:tcPr>
                </a:tc>
                <a:tc>
                  <a:txBody>
                    <a:bodyPr/>
                    <a:lstStyle/>
                    <a:p>
                      <a:pPr marL="0" marR="0" algn="ctr">
                        <a:buNone/>
                      </a:pPr>
                      <a:r>
                        <a:rPr lang="en-US" sz="1500" kern="0">
                          <a:solidFill>
                            <a:srgbClr val="000000"/>
                          </a:solidFill>
                          <a:effectLst/>
                          <a:latin typeface="Times New Roman" panose="02020603050405020304" pitchFamily="18" charset="0"/>
                          <a:ea typeface="Times New Roman" panose="02020603050405020304" pitchFamily="18" charset="0"/>
                        </a:rPr>
                        <a:t>$156,437 </a:t>
                      </a:r>
                      <a:endParaRPr lang="en-US" sz="1500" kern="140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99294"/>
                    </a:solidFill>
                  </a:tcPr>
                </a:tc>
                <a:tc>
                  <a:txBody>
                    <a:bodyPr/>
                    <a:lstStyle/>
                    <a:p>
                      <a:pPr marL="0" marR="0" algn="ctr">
                        <a:buNone/>
                      </a:pPr>
                      <a:r>
                        <a:rPr lang="en-US" sz="1500" kern="0">
                          <a:solidFill>
                            <a:srgbClr val="000000"/>
                          </a:solidFill>
                          <a:effectLst/>
                          <a:latin typeface="Times New Roman" panose="02020603050405020304" pitchFamily="18" charset="0"/>
                          <a:ea typeface="Times New Roman" panose="02020603050405020304" pitchFamily="18" charset="0"/>
                        </a:rPr>
                        <a:t>$665 </a:t>
                      </a:r>
                      <a:endParaRPr lang="en-US" sz="1500" kern="140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8696B"/>
                    </a:solidFill>
                  </a:tcPr>
                </a:tc>
                <a:tc>
                  <a:txBody>
                    <a:bodyPr/>
                    <a:lstStyle/>
                    <a:p>
                      <a:pPr marL="0" marR="0" algn="ctr">
                        <a:buNone/>
                      </a:pPr>
                      <a:r>
                        <a:rPr lang="en-US" sz="1500" kern="0">
                          <a:solidFill>
                            <a:srgbClr val="000000"/>
                          </a:solidFill>
                          <a:effectLst/>
                          <a:latin typeface="Times New Roman" panose="02020603050405020304" pitchFamily="18" charset="0"/>
                          <a:ea typeface="Times New Roman" panose="02020603050405020304" pitchFamily="18" charset="0"/>
                        </a:rPr>
                        <a:t>40.3%</a:t>
                      </a:r>
                      <a:endParaRPr lang="en-US" sz="1500" kern="140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ABDBB9"/>
                    </a:solidFill>
                  </a:tcPr>
                </a:tc>
                <a:tc>
                  <a:txBody>
                    <a:bodyPr/>
                    <a:lstStyle/>
                    <a:p>
                      <a:pPr marL="0" marR="0" algn="ctr">
                        <a:buNone/>
                      </a:pPr>
                      <a:r>
                        <a:rPr lang="en-US" sz="1500" kern="0" dirty="0">
                          <a:solidFill>
                            <a:srgbClr val="000000"/>
                          </a:solidFill>
                          <a:effectLst/>
                          <a:latin typeface="Times New Roman" panose="02020603050405020304" pitchFamily="18" charset="0"/>
                          <a:ea typeface="Times New Roman" panose="02020603050405020304" pitchFamily="18" charset="0"/>
                        </a:rPr>
                        <a:t>16.7%</a:t>
                      </a:r>
                      <a:endParaRPr lang="en-US" sz="1500" kern="1400" dirty="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ADDCBB"/>
                    </a:solidFill>
                  </a:tcPr>
                </a:tc>
                <a:tc>
                  <a:txBody>
                    <a:bodyPr/>
                    <a:lstStyle/>
                    <a:p>
                      <a:pPr marL="0" marR="0" algn="ctr">
                        <a:buNone/>
                      </a:pPr>
                      <a:r>
                        <a:rPr lang="en-US" sz="1500" kern="0">
                          <a:solidFill>
                            <a:srgbClr val="000000"/>
                          </a:solidFill>
                          <a:effectLst/>
                          <a:latin typeface="Times New Roman" panose="02020603050405020304" pitchFamily="18" charset="0"/>
                          <a:ea typeface="Times New Roman" panose="02020603050405020304" pitchFamily="18" charset="0"/>
                        </a:rPr>
                        <a:t>19.2%</a:t>
                      </a:r>
                      <a:endParaRPr lang="en-US" sz="1500" kern="140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CE8D5"/>
                    </a:solidFill>
                  </a:tcPr>
                </a:tc>
                <a:tc gridSpan="2">
                  <a:txBody>
                    <a:bodyPr/>
                    <a:lstStyle/>
                    <a:p>
                      <a:pPr marL="0" marR="0" algn="ctr">
                        <a:buNone/>
                      </a:pPr>
                      <a:r>
                        <a:rPr lang="en-US" sz="1500" kern="0">
                          <a:solidFill>
                            <a:srgbClr val="000000"/>
                          </a:solidFill>
                          <a:effectLst/>
                          <a:latin typeface="Times New Roman" panose="02020603050405020304" pitchFamily="18" charset="0"/>
                          <a:ea typeface="Times New Roman" panose="02020603050405020304" pitchFamily="18" charset="0"/>
                        </a:rPr>
                        <a:t>7.2%</a:t>
                      </a:r>
                      <a:endParaRPr lang="en-US" sz="1500" kern="140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DF5F2"/>
                    </a:solidFill>
                  </a:tcPr>
                </a:tc>
                <a:tc hMerge="1">
                  <a:txBody>
                    <a:bodyPr/>
                    <a:lstStyle/>
                    <a:p>
                      <a:endParaRPr lang="en-US"/>
                    </a:p>
                  </a:txBody>
                  <a:tcPr/>
                </a:tc>
                <a:extLst>
                  <a:ext uri="{0D108BD9-81ED-4DB2-BD59-A6C34878D82A}">
                    <a16:rowId xmlns:a16="http://schemas.microsoft.com/office/drawing/2014/main" val="2124047272"/>
                  </a:ext>
                </a:extLst>
              </a:tr>
              <a:tr h="0">
                <a:tc>
                  <a:txBody>
                    <a:bodyPr/>
                    <a:lstStyle/>
                    <a:p>
                      <a:pPr marL="0" marR="0" algn="ctr">
                        <a:buNone/>
                      </a:pPr>
                      <a:r>
                        <a:rPr lang="en-US" sz="1500" b="1" kern="0">
                          <a:solidFill>
                            <a:srgbClr val="000000"/>
                          </a:solidFill>
                          <a:effectLst/>
                          <a:latin typeface="Times New Roman" panose="02020603050405020304" pitchFamily="18" charset="0"/>
                          <a:ea typeface="Times New Roman" panose="02020603050405020304" pitchFamily="18" charset="0"/>
                        </a:rPr>
                        <a:t>Bay</a:t>
                      </a:r>
                      <a:endParaRPr lang="en-US" sz="1500" kern="140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buNone/>
                      </a:pPr>
                      <a:r>
                        <a:rPr lang="en-US" sz="1500" kern="0">
                          <a:solidFill>
                            <a:srgbClr val="000000"/>
                          </a:solidFill>
                          <a:effectLst/>
                          <a:latin typeface="Times New Roman" panose="02020603050405020304" pitchFamily="18" charset="0"/>
                          <a:ea typeface="Times New Roman" panose="02020603050405020304" pitchFamily="18" charset="0"/>
                        </a:rPr>
                        <a:t>45,008</a:t>
                      </a:r>
                      <a:endParaRPr lang="en-US" sz="1500" kern="140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buNone/>
                      </a:pPr>
                      <a:r>
                        <a:rPr lang="en-US" sz="1500" kern="0">
                          <a:solidFill>
                            <a:srgbClr val="000000"/>
                          </a:solidFill>
                          <a:effectLst/>
                          <a:latin typeface="Times New Roman" panose="02020603050405020304" pitchFamily="18" charset="0"/>
                          <a:ea typeface="Times New Roman" panose="02020603050405020304" pitchFamily="18" charset="0"/>
                        </a:rPr>
                        <a:t>$58,477 </a:t>
                      </a:r>
                      <a:endParaRPr lang="en-US" sz="1500" kern="140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BFAFD"/>
                    </a:solidFill>
                  </a:tcPr>
                </a:tc>
                <a:tc>
                  <a:txBody>
                    <a:bodyPr/>
                    <a:lstStyle/>
                    <a:p>
                      <a:pPr marL="0" marR="0" algn="ctr">
                        <a:buNone/>
                      </a:pPr>
                      <a:r>
                        <a:rPr lang="en-US" sz="1500" kern="0">
                          <a:solidFill>
                            <a:srgbClr val="000000"/>
                          </a:solidFill>
                          <a:effectLst/>
                          <a:latin typeface="Times New Roman" panose="02020603050405020304" pitchFamily="18" charset="0"/>
                          <a:ea typeface="Times New Roman" panose="02020603050405020304" pitchFamily="18" charset="0"/>
                        </a:rPr>
                        <a:t>$160,105 </a:t>
                      </a:r>
                      <a:endParaRPr lang="en-US" sz="1500" kern="140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9AFB1"/>
                    </a:solidFill>
                  </a:tcPr>
                </a:tc>
                <a:tc>
                  <a:txBody>
                    <a:bodyPr/>
                    <a:lstStyle/>
                    <a:p>
                      <a:pPr marL="0" marR="0" algn="ctr">
                        <a:buNone/>
                      </a:pPr>
                      <a:r>
                        <a:rPr lang="en-US" sz="1500" kern="0">
                          <a:solidFill>
                            <a:srgbClr val="000000"/>
                          </a:solidFill>
                          <a:effectLst/>
                          <a:latin typeface="Times New Roman" panose="02020603050405020304" pitchFamily="18" charset="0"/>
                          <a:ea typeface="Times New Roman" panose="02020603050405020304" pitchFamily="18" charset="0"/>
                        </a:rPr>
                        <a:t>$786 </a:t>
                      </a:r>
                      <a:endParaRPr lang="en-US" sz="1500" kern="140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BE1E4"/>
                    </a:solidFill>
                  </a:tcPr>
                </a:tc>
                <a:tc>
                  <a:txBody>
                    <a:bodyPr/>
                    <a:lstStyle/>
                    <a:p>
                      <a:pPr marL="0" marR="0" algn="ctr">
                        <a:buNone/>
                      </a:pPr>
                      <a:r>
                        <a:rPr lang="en-US" sz="1500" kern="0">
                          <a:solidFill>
                            <a:srgbClr val="000000"/>
                          </a:solidFill>
                          <a:effectLst/>
                          <a:latin typeface="Times New Roman" panose="02020603050405020304" pitchFamily="18" charset="0"/>
                          <a:ea typeface="Times New Roman" panose="02020603050405020304" pitchFamily="18" charset="0"/>
                        </a:rPr>
                        <a:t>39.6%</a:t>
                      </a:r>
                      <a:endParaRPr lang="en-US" sz="1500" kern="140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A2D7B1"/>
                    </a:solidFill>
                  </a:tcPr>
                </a:tc>
                <a:tc>
                  <a:txBody>
                    <a:bodyPr/>
                    <a:lstStyle/>
                    <a:p>
                      <a:pPr marL="0" marR="0" algn="ctr">
                        <a:buNone/>
                      </a:pPr>
                      <a:r>
                        <a:rPr lang="en-US" sz="1500" kern="0">
                          <a:solidFill>
                            <a:srgbClr val="000000"/>
                          </a:solidFill>
                          <a:effectLst/>
                          <a:latin typeface="Times New Roman" panose="02020603050405020304" pitchFamily="18" charset="0"/>
                          <a:ea typeface="Times New Roman" panose="02020603050405020304" pitchFamily="18" charset="0"/>
                        </a:rPr>
                        <a:t>18.3%</a:t>
                      </a:r>
                      <a:endParaRPr lang="en-US" sz="1500" kern="140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CF1F4"/>
                    </a:solidFill>
                  </a:tcPr>
                </a:tc>
                <a:tc>
                  <a:txBody>
                    <a:bodyPr/>
                    <a:lstStyle/>
                    <a:p>
                      <a:pPr marL="0" marR="0" algn="ctr">
                        <a:buNone/>
                      </a:pPr>
                      <a:r>
                        <a:rPr lang="en-US" sz="1500" kern="0" dirty="0">
                          <a:solidFill>
                            <a:srgbClr val="000000"/>
                          </a:solidFill>
                          <a:effectLst/>
                          <a:latin typeface="Times New Roman" panose="02020603050405020304" pitchFamily="18" charset="0"/>
                          <a:ea typeface="Times New Roman" panose="02020603050405020304" pitchFamily="18" charset="0"/>
                        </a:rPr>
                        <a:t>19.7%</a:t>
                      </a:r>
                      <a:endParaRPr lang="en-US" sz="1500" kern="1400" dirty="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5ECDE"/>
                    </a:solidFill>
                  </a:tcPr>
                </a:tc>
                <a:tc gridSpan="2">
                  <a:txBody>
                    <a:bodyPr/>
                    <a:lstStyle/>
                    <a:p>
                      <a:pPr marL="0" marR="0" algn="ctr">
                        <a:buNone/>
                      </a:pPr>
                      <a:r>
                        <a:rPr lang="en-US" sz="1500" kern="0">
                          <a:solidFill>
                            <a:srgbClr val="000000"/>
                          </a:solidFill>
                          <a:effectLst/>
                          <a:latin typeface="Times New Roman" panose="02020603050405020304" pitchFamily="18" charset="0"/>
                          <a:ea typeface="Times New Roman" panose="02020603050405020304" pitchFamily="18" charset="0"/>
                        </a:rPr>
                        <a:t>7.2%</a:t>
                      </a:r>
                      <a:endParaRPr lang="en-US" sz="1500" kern="140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CF5F1"/>
                    </a:solidFill>
                  </a:tcPr>
                </a:tc>
                <a:tc hMerge="1">
                  <a:txBody>
                    <a:bodyPr/>
                    <a:lstStyle/>
                    <a:p>
                      <a:endParaRPr lang="en-US"/>
                    </a:p>
                  </a:txBody>
                  <a:tcPr/>
                </a:tc>
                <a:extLst>
                  <a:ext uri="{0D108BD9-81ED-4DB2-BD59-A6C34878D82A}">
                    <a16:rowId xmlns:a16="http://schemas.microsoft.com/office/drawing/2014/main" val="2543046509"/>
                  </a:ext>
                </a:extLst>
              </a:tr>
              <a:tr h="0">
                <a:tc>
                  <a:txBody>
                    <a:bodyPr/>
                    <a:lstStyle/>
                    <a:p>
                      <a:pPr marL="0" marR="0" algn="ctr">
                        <a:buNone/>
                      </a:pPr>
                      <a:r>
                        <a:rPr lang="en-US" sz="1500" b="1" kern="0">
                          <a:solidFill>
                            <a:srgbClr val="000000"/>
                          </a:solidFill>
                          <a:effectLst/>
                          <a:latin typeface="Times New Roman" panose="02020603050405020304" pitchFamily="18" charset="0"/>
                          <a:ea typeface="Times New Roman" panose="02020603050405020304" pitchFamily="18" charset="0"/>
                        </a:rPr>
                        <a:t>Clare</a:t>
                      </a:r>
                      <a:endParaRPr lang="en-US" sz="1500" kern="140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EEAF6"/>
                    </a:solidFill>
                  </a:tcPr>
                </a:tc>
                <a:tc>
                  <a:txBody>
                    <a:bodyPr/>
                    <a:lstStyle/>
                    <a:p>
                      <a:pPr marL="0" marR="0" algn="ctr">
                        <a:buNone/>
                      </a:pPr>
                      <a:r>
                        <a:rPr lang="en-US" sz="1500" kern="0">
                          <a:solidFill>
                            <a:srgbClr val="000000"/>
                          </a:solidFill>
                          <a:effectLst/>
                          <a:latin typeface="Times New Roman" panose="02020603050405020304" pitchFamily="18" charset="0"/>
                          <a:ea typeface="Times New Roman" panose="02020603050405020304" pitchFamily="18" charset="0"/>
                        </a:rPr>
                        <a:t>13,494</a:t>
                      </a:r>
                      <a:endParaRPr lang="en-US" sz="1500" kern="140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EEAF6"/>
                    </a:solidFill>
                  </a:tcPr>
                </a:tc>
                <a:tc>
                  <a:txBody>
                    <a:bodyPr/>
                    <a:lstStyle/>
                    <a:p>
                      <a:pPr marL="0" marR="0" algn="ctr">
                        <a:buNone/>
                      </a:pPr>
                      <a:r>
                        <a:rPr lang="en-US" sz="1500" kern="0">
                          <a:solidFill>
                            <a:srgbClr val="000000"/>
                          </a:solidFill>
                          <a:effectLst/>
                          <a:latin typeface="Times New Roman" panose="02020603050405020304" pitchFamily="18" charset="0"/>
                          <a:ea typeface="Times New Roman" panose="02020603050405020304" pitchFamily="18" charset="0"/>
                        </a:rPr>
                        <a:t>$46,900 </a:t>
                      </a:r>
                      <a:endParaRPr lang="en-US" sz="1500" kern="140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8696B"/>
                    </a:solidFill>
                  </a:tcPr>
                </a:tc>
                <a:tc>
                  <a:txBody>
                    <a:bodyPr/>
                    <a:lstStyle/>
                    <a:p>
                      <a:pPr marL="0" marR="0" algn="ctr">
                        <a:buNone/>
                      </a:pPr>
                      <a:r>
                        <a:rPr lang="en-US" sz="1500" kern="0">
                          <a:solidFill>
                            <a:srgbClr val="000000"/>
                          </a:solidFill>
                          <a:effectLst/>
                          <a:latin typeface="Times New Roman" panose="02020603050405020304" pitchFamily="18" charset="0"/>
                          <a:ea typeface="Times New Roman" panose="02020603050405020304" pitchFamily="18" charset="0"/>
                        </a:rPr>
                        <a:t>$151,214 </a:t>
                      </a:r>
                      <a:endParaRPr lang="en-US" sz="1500" kern="140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8696B"/>
                    </a:solidFill>
                  </a:tcPr>
                </a:tc>
                <a:tc>
                  <a:txBody>
                    <a:bodyPr/>
                    <a:lstStyle/>
                    <a:p>
                      <a:pPr marL="0" marR="0" algn="ctr">
                        <a:buNone/>
                      </a:pPr>
                      <a:r>
                        <a:rPr lang="en-US" sz="1500" kern="0">
                          <a:solidFill>
                            <a:srgbClr val="000000"/>
                          </a:solidFill>
                          <a:effectLst/>
                          <a:latin typeface="Times New Roman" panose="02020603050405020304" pitchFamily="18" charset="0"/>
                          <a:ea typeface="Times New Roman" panose="02020603050405020304" pitchFamily="18" charset="0"/>
                        </a:rPr>
                        <a:t>$750 </a:t>
                      </a:r>
                      <a:endParaRPr lang="en-US" sz="1500" kern="140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ABDC0"/>
                    </a:solidFill>
                  </a:tcPr>
                </a:tc>
                <a:tc>
                  <a:txBody>
                    <a:bodyPr/>
                    <a:lstStyle/>
                    <a:p>
                      <a:pPr marL="0" marR="0" algn="ctr">
                        <a:buNone/>
                      </a:pPr>
                      <a:r>
                        <a:rPr lang="en-US" sz="1500" kern="0">
                          <a:solidFill>
                            <a:srgbClr val="000000"/>
                          </a:solidFill>
                          <a:effectLst/>
                          <a:latin typeface="Times New Roman" panose="02020603050405020304" pitchFamily="18" charset="0"/>
                          <a:ea typeface="Times New Roman" panose="02020603050405020304" pitchFamily="18" charset="0"/>
                        </a:rPr>
                        <a:t>40.7%</a:t>
                      </a:r>
                      <a:endParaRPr lang="en-US" sz="1500" kern="140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2DEBF"/>
                    </a:solidFill>
                  </a:tcPr>
                </a:tc>
                <a:tc>
                  <a:txBody>
                    <a:bodyPr/>
                    <a:lstStyle/>
                    <a:p>
                      <a:pPr marL="0" marR="0" algn="ctr">
                        <a:buNone/>
                      </a:pPr>
                      <a:r>
                        <a:rPr lang="en-US" sz="1500" kern="0">
                          <a:solidFill>
                            <a:srgbClr val="000000"/>
                          </a:solidFill>
                          <a:effectLst/>
                          <a:latin typeface="Times New Roman" panose="02020603050405020304" pitchFamily="18" charset="0"/>
                          <a:ea typeface="Times New Roman" panose="02020603050405020304" pitchFamily="18" charset="0"/>
                        </a:rPr>
                        <a:t>21.4%</a:t>
                      </a:r>
                      <a:endParaRPr lang="en-US" sz="1500" kern="140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98A8C"/>
                    </a:solidFill>
                  </a:tcPr>
                </a:tc>
                <a:tc>
                  <a:txBody>
                    <a:bodyPr/>
                    <a:lstStyle/>
                    <a:p>
                      <a:pPr marL="0" marR="0" algn="ctr">
                        <a:buNone/>
                      </a:pPr>
                      <a:r>
                        <a:rPr lang="en-US" sz="1500" kern="0" dirty="0">
                          <a:solidFill>
                            <a:srgbClr val="000000"/>
                          </a:solidFill>
                          <a:effectLst/>
                          <a:latin typeface="Times New Roman" panose="02020603050405020304" pitchFamily="18" charset="0"/>
                          <a:ea typeface="Times New Roman" panose="02020603050405020304" pitchFamily="18" charset="0"/>
                        </a:rPr>
                        <a:t>17.7%</a:t>
                      </a:r>
                      <a:endParaRPr lang="en-US" sz="1500" kern="1400" dirty="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0DDBD"/>
                    </a:solidFill>
                  </a:tcPr>
                </a:tc>
                <a:tc gridSpan="2">
                  <a:txBody>
                    <a:bodyPr/>
                    <a:lstStyle/>
                    <a:p>
                      <a:pPr marL="0" marR="0" algn="ctr">
                        <a:buNone/>
                      </a:pPr>
                      <a:r>
                        <a:rPr lang="en-US" sz="1500" kern="0">
                          <a:solidFill>
                            <a:srgbClr val="000000"/>
                          </a:solidFill>
                          <a:effectLst/>
                          <a:latin typeface="Times New Roman" panose="02020603050405020304" pitchFamily="18" charset="0"/>
                          <a:ea typeface="Times New Roman" panose="02020603050405020304" pitchFamily="18" charset="0"/>
                        </a:rPr>
                        <a:t>9.9%</a:t>
                      </a:r>
                      <a:endParaRPr lang="en-US" sz="1500" kern="140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8696B"/>
                    </a:solidFill>
                  </a:tcPr>
                </a:tc>
                <a:tc hMerge="1">
                  <a:txBody>
                    <a:bodyPr/>
                    <a:lstStyle/>
                    <a:p>
                      <a:endParaRPr lang="en-US"/>
                    </a:p>
                  </a:txBody>
                  <a:tcPr/>
                </a:tc>
                <a:extLst>
                  <a:ext uri="{0D108BD9-81ED-4DB2-BD59-A6C34878D82A}">
                    <a16:rowId xmlns:a16="http://schemas.microsoft.com/office/drawing/2014/main" val="2795016348"/>
                  </a:ext>
                </a:extLst>
              </a:tr>
              <a:tr h="0">
                <a:tc>
                  <a:txBody>
                    <a:bodyPr/>
                    <a:lstStyle/>
                    <a:p>
                      <a:pPr marL="0" marR="0" algn="ctr">
                        <a:buNone/>
                      </a:pPr>
                      <a:r>
                        <a:rPr lang="en-US" sz="1500" b="1" kern="0">
                          <a:solidFill>
                            <a:srgbClr val="000000"/>
                          </a:solidFill>
                          <a:effectLst/>
                          <a:latin typeface="Times New Roman" panose="02020603050405020304" pitchFamily="18" charset="0"/>
                          <a:ea typeface="Times New Roman" panose="02020603050405020304" pitchFamily="18" charset="0"/>
                        </a:rPr>
                        <a:t>Gladwin</a:t>
                      </a:r>
                      <a:endParaRPr lang="en-US" sz="1500" kern="140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buNone/>
                      </a:pPr>
                      <a:r>
                        <a:rPr lang="en-US" sz="1500" kern="0">
                          <a:solidFill>
                            <a:srgbClr val="000000"/>
                          </a:solidFill>
                          <a:effectLst/>
                          <a:latin typeface="Times New Roman" panose="02020603050405020304" pitchFamily="18" charset="0"/>
                          <a:ea typeface="Times New Roman" panose="02020603050405020304" pitchFamily="18" charset="0"/>
                        </a:rPr>
                        <a:t>11,220</a:t>
                      </a:r>
                      <a:endParaRPr lang="en-US" sz="1500" kern="140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buNone/>
                      </a:pPr>
                      <a:r>
                        <a:rPr lang="en-US" sz="1500" kern="0">
                          <a:solidFill>
                            <a:srgbClr val="000000"/>
                          </a:solidFill>
                          <a:effectLst/>
                          <a:latin typeface="Times New Roman" panose="02020603050405020304" pitchFamily="18" charset="0"/>
                          <a:ea typeface="Times New Roman" panose="02020603050405020304" pitchFamily="18" charset="0"/>
                        </a:rPr>
                        <a:t>$58,700 </a:t>
                      </a:r>
                      <a:endParaRPr lang="en-US" sz="1500" kern="140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CFCFF"/>
                    </a:solidFill>
                  </a:tcPr>
                </a:tc>
                <a:tc>
                  <a:txBody>
                    <a:bodyPr/>
                    <a:lstStyle/>
                    <a:p>
                      <a:pPr marL="0" marR="0" algn="ctr">
                        <a:buNone/>
                      </a:pPr>
                      <a:r>
                        <a:rPr lang="en-US" sz="1500" kern="0">
                          <a:solidFill>
                            <a:srgbClr val="000000"/>
                          </a:solidFill>
                          <a:effectLst/>
                          <a:latin typeface="Times New Roman" panose="02020603050405020304" pitchFamily="18" charset="0"/>
                          <a:ea typeface="Times New Roman" panose="02020603050405020304" pitchFamily="18" charset="0"/>
                        </a:rPr>
                        <a:t>$181,098 </a:t>
                      </a:r>
                      <a:endParaRPr lang="en-US" sz="1500" kern="140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7F4ED"/>
                    </a:solidFill>
                  </a:tcPr>
                </a:tc>
                <a:tc>
                  <a:txBody>
                    <a:bodyPr/>
                    <a:lstStyle/>
                    <a:p>
                      <a:pPr marL="0" marR="0" algn="ctr">
                        <a:buNone/>
                      </a:pPr>
                      <a:r>
                        <a:rPr lang="en-US" sz="1500" kern="0">
                          <a:solidFill>
                            <a:srgbClr val="000000"/>
                          </a:solidFill>
                          <a:effectLst/>
                          <a:latin typeface="Times New Roman" panose="02020603050405020304" pitchFamily="18" charset="0"/>
                          <a:ea typeface="Times New Roman" panose="02020603050405020304" pitchFamily="18" charset="0"/>
                        </a:rPr>
                        <a:t>$680 </a:t>
                      </a:r>
                      <a:endParaRPr lang="en-US" sz="1500" kern="140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8777A"/>
                    </a:solidFill>
                  </a:tcPr>
                </a:tc>
                <a:tc>
                  <a:txBody>
                    <a:bodyPr/>
                    <a:lstStyle/>
                    <a:p>
                      <a:pPr marL="0" marR="0" algn="ctr">
                        <a:buNone/>
                      </a:pPr>
                      <a:r>
                        <a:rPr lang="en-US" sz="1500" kern="0">
                          <a:solidFill>
                            <a:srgbClr val="000000"/>
                          </a:solidFill>
                          <a:effectLst/>
                          <a:latin typeface="Times New Roman" panose="02020603050405020304" pitchFamily="18" charset="0"/>
                          <a:ea typeface="Times New Roman" panose="02020603050405020304" pitchFamily="18" charset="0"/>
                        </a:rPr>
                        <a:t>35.6%</a:t>
                      </a:r>
                      <a:endParaRPr lang="en-US" sz="1500" kern="140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63BE7B"/>
                    </a:solidFill>
                  </a:tcPr>
                </a:tc>
                <a:tc>
                  <a:txBody>
                    <a:bodyPr/>
                    <a:lstStyle/>
                    <a:p>
                      <a:pPr marL="0" marR="0" algn="ctr">
                        <a:buNone/>
                      </a:pPr>
                      <a:r>
                        <a:rPr lang="en-US" sz="1500" kern="0">
                          <a:solidFill>
                            <a:srgbClr val="000000"/>
                          </a:solidFill>
                          <a:effectLst/>
                          <a:latin typeface="Times New Roman" panose="02020603050405020304" pitchFamily="18" charset="0"/>
                          <a:ea typeface="Times New Roman" panose="02020603050405020304" pitchFamily="18" charset="0"/>
                        </a:rPr>
                        <a:t>22.4%</a:t>
                      </a:r>
                      <a:endParaRPr lang="en-US" sz="1500" kern="140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8696B"/>
                    </a:solidFill>
                  </a:tcPr>
                </a:tc>
                <a:tc>
                  <a:txBody>
                    <a:bodyPr/>
                    <a:lstStyle/>
                    <a:p>
                      <a:pPr marL="0" marR="0" algn="ctr">
                        <a:buNone/>
                      </a:pPr>
                      <a:r>
                        <a:rPr lang="en-US" sz="1500" kern="0" dirty="0">
                          <a:solidFill>
                            <a:srgbClr val="000000"/>
                          </a:solidFill>
                          <a:effectLst/>
                          <a:latin typeface="Times New Roman" panose="02020603050405020304" pitchFamily="18" charset="0"/>
                          <a:ea typeface="Times New Roman" panose="02020603050405020304" pitchFamily="18" charset="0"/>
                        </a:rPr>
                        <a:t>13.5%</a:t>
                      </a:r>
                      <a:endParaRPr lang="en-US" sz="1500" kern="1400" dirty="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63BE7B"/>
                    </a:solidFill>
                  </a:tcPr>
                </a:tc>
                <a:tc gridSpan="2">
                  <a:txBody>
                    <a:bodyPr/>
                    <a:lstStyle/>
                    <a:p>
                      <a:pPr marL="0" marR="0" algn="ctr">
                        <a:buNone/>
                      </a:pPr>
                      <a:r>
                        <a:rPr lang="en-US" sz="1500" kern="0">
                          <a:solidFill>
                            <a:srgbClr val="000000"/>
                          </a:solidFill>
                          <a:effectLst/>
                          <a:latin typeface="Times New Roman" panose="02020603050405020304" pitchFamily="18" charset="0"/>
                          <a:ea typeface="Times New Roman" panose="02020603050405020304" pitchFamily="18" charset="0"/>
                        </a:rPr>
                        <a:t>9.6%</a:t>
                      </a:r>
                      <a:endParaRPr lang="en-US" sz="1500" kern="140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9787A"/>
                    </a:solidFill>
                  </a:tcPr>
                </a:tc>
                <a:tc hMerge="1">
                  <a:txBody>
                    <a:bodyPr/>
                    <a:lstStyle/>
                    <a:p>
                      <a:endParaRPr lang="en-US"/>
                    </a:p>
                  </a:txBody>
                  <a:tcPr/>
                </a:tc>
                <a:extLst>
                  <a:ext uri="{0D108BD9-81ED-4DB2-BD59-A6C34878D82A}">
                    <a16:rowId xmlns:a16="http://schemas.microsoft.com/office/drawing/2014/main" val="3306493330"/>
                  </a:ext>
                </a:extLst>
              </a:tr>
              <a:tr h="0">
                <a:tc>
                  <a:txBody>
                    <a:bodyPr/>
                    <a:lstStyle/>
                    <a:p>
                      <a:pPr marL="0" marR="0" algn="ctr">
                        <a:buNone/>
                      </a:pPr>
                      <a:r>
                        <a:rPr lang="en-US" sz="1500" b="1" kern="0">
                          <a:solidFill>
                            <a:srgbClr val="000000"/>
                          </a:solidFill>
                          <a:effectLst/>
                          <a:latin typeface="Times New Roman" panose="02020603050405020304" pitchFamily="18" charset="0"/>
                          <a:ea typeface="Times New Roman" panose="02020603050405020304" pitchFamily="18" charset="0"/>
                        </a:rPr>
                        <a:t>Gratiot</a:t>
                      </a:r>
                      <a:endParaRPr lang="en-US" sz="1500" kern="140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EEAF6"/>
                    </a:solidFill>
                  </a:tcPr>
                </a:tc>
                <a:tc>
                  <a:txBody>
                    <a:bodyPr/>
                    <a:lstStyle/>
                    <a:p>
                      <a:pPr marL="0" marR="0" algn="ctr">
                        <a:buNone/>
                      </a:pPr>
                      <a:r>
                        <a:rPr lang="en-US" sz="1500" kern="0">
                          <a:solidFill>
                            <a:srgbClr val="000000"/>
                          </a:solidFill>
                          <a:effectLst/>
                          <a:latin typeface="Times New Roman" panose="02020603050405020304" pitchFamily="18" charset="0"/>
                          <a:ea typeface="Times New Roman" panose="02020603050405020304" pitchFamily="18" charset="0"/>
                        </a:rPr>
                        <a:t>14,677</a:t>
                      </a:r>
                      <a:endParaRPr lang="en-US" sz="1500" kern="140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EEAF6"/>
                    </a:solidFill>
                  </a:tcPr>
                </a:tc>
                <a:tc>
                  <a:txBody>
                    <a:bodyPr/>
                    <a:lstStyle/>
                    <a:p>
                      <a:pPr marL="0" marR="0" algn="ctr">
                        <a:buNone/>
                      </a:pPr>
                      <a:r>
                        <a:rPr lang="en-US" sz="1500" kern="0">
                          <a:solidFill>
                            <a:srgbClr val="000000"/>
                          </a:solidFill>
                          <a:effectLst/>
                          <a:latin typeface="Times New Roman" panose="02020603050405020304" pitchFamily="18" charset="0"/>
                          <a:ea typeface="Times New Roman" panose="02020603050405020304" pitchFamily="18" charset="0"/>
                        </a:rPr>
                        <a:t>$59,822 </a:t>
                      </a:r>
                      <a:endParaRPr lang="en-US" sz="1500" kern="140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4F9F8"/>
                    </a:solidFill>
                  </a:tcPr>
                </a:tc>
                <a:tc>
                  <a:txBody>
                    <a:bodyPr/>
                    <a:lstStyle/>
                    <a:p>
                      <a:pPr marL="0" marR="0" algn="ctr">
                        <a:buNone/>
                      </a:pPr>
                      <a:r>
                        <a:rPr lang="en-US" sz="1500" kern="0">
                          <a:solidFill>
                            <a:srgbClr val="000000"/>
                          </a:solidFill>
                          <a:effectLst/>
                          <a:latin typeface="Times New Roman" panose="02020603050405020304" pitchFamily="18" charset="0"/>
                          <a:ea typeface="Times New Roman" panose="02020603050405020304" pitchFamily="18" charset="0"/>
                        </a:rPr>
                        <a:t>$153,076 </a:t>
                      </a:r>
                      <a:endParaRPr lang="en-US" sz="1500" kern="140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87779"/>
                    </a:solidFill>
                  </a:tcPr>
                </a:tc>
                <a:tc>
                  <a:txBody>
                    <a:bodyPr/>
                    <a:lstStyle/>
                    <a:p>
                      <a:pPr marL="0" marR="0" algn="ctr">
                        <a:buNone/>
                      </a:pPr>
                      <a:r>
                        <a:rPr lang="en-US" sz="1500" kern="0">
                          <a:solidFill>
                            <a:srgbClr val="000000"/>
                          </a:solidFill>
                          <a:effectLst/>
                          <a:latin typeface="Times New Roman" panose="02020603050405020304" pitchFamily="18" charset="0"/>
                          <a:ea typeface="Times New Roman" panose="02020603050405020304" pitchFamily="18" charset="0"/>
                        </a:rPr>
                        <a:t>$757 </a:t>
                      </a:r>
                      <a:endParaRPr lang="en-US" sz="1500" kern="140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AC4C7"/>
                    </a:solidFill>
                  </a:tcPr>
                </a:tc>
                <a:tc>
                  <a:txBody>
                    <a:bodyPr/>
                    <a:lstStyle/>
                    <a:p>
                      <a:pPr marL="0" marR="0" algn="ctr">
                        <a:buNone/>
                      </a:pPr>
                      <a:r>
                        <a:rPr lang="en-US" sz="1500" kern="0">
                          <a:solidFill>
                            <a:srgbClr val="000000"/>
                          </a:solidFill>
                          <a:effectLst/>
                          <a:latin typeface="Times New Roman" panose="02020603050405020304" pitchFamily="18" charset="0"/>
                          <a:ea typeface="Times New Roman" panose="02020603050405020304" pitchFamily="18" charset="0"/>
                        </a:rPr>
                        <a:t>45.2%</a:t>
                      </a:r>
                      <a:endParaRPr lang="en-US" sz="1500" kern="140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7FAFA"/>
                    </a:solidFill>
                  </a:tcPr>
                </a:tc>
                <a:tc>
                  <a:txBody>
                    <a:bodyPr/>
                    <a:lstStyle/>
                    <a:p>
                      <a:pPr marL="0" marR="0" algn="ctr">
                        <a:buNone/>
                      </a:pPr>
                      <a:r>
                        <a:rPr lang="en-US" sz="1500" kern="0">
                          <a:solidFill>
                            <a:srgbClr val="000000"/>
                          </a:solidFill>
                          <a:effectLst/>
                          <a:latin typeface="Times New Roman" panose="02020603050405020304" pitchFamily="18" charset="0"/>
                          <a:ea typeface="Times New Roman" panose="02020603050405020304" pitchFamily="18" charset="0"/>
                        </a:rPr>
                        <a:t>15.5%</a:t>
                      </a:r>
                      <a:endParaRPr lang="en-US" sz="1500" kern="140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63BE7B"/>
                    </a:solidFill>
                  </a:tcPr>
                </a:tc>
                <a:tc>
                  <a:txBody>
                    <a:bodyPr/>
                    <a:lstStyle/>
                    <a:p>
                      <a:pPr marL="0" marR="0" algn="ctr">
                        <a:buNone/>
                      </a:pPr>
                      <a:r>
                        <a:rPr lang="en-US" sz="1500" kern="0" dirty="0">
                          <a:solidFill>
                            <a:srgbClr val="000000"/>
                          </a:solidFill>
                          <a:effectLst/>
                          <a:latin typeface="Times New Roman" panose="02020603050405020304" pitchFamily="18" charset="0"/>
                          <a:ea typeface="Times New Roman" panose="02020603050405020304" pitchFamily="18" charset="0"/>
                        </a:rPr>
                        <a:t>18.8%</a:t>
                      </a:r>
                      <a:endParaRPr lang="en-US" sz="1500" kern="1400" dirty="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6E6D0"/>
                    </a:solidFill>
                  </a:tcPr>
                </a:tc>
                <a:tc gridSpan="2">
                  <a:txBody>
                    <a:bodyPr/>
                    <a:lstStyle/>
                    <a:p>
                      <a:pPr marL="0" marR="0" algn="ctr">
                        <a:buNone/>
                      </a:pPr>
                      <a:r>
                        <a:rPr lang="en-US" sz="1500" kern="0">
                          <a:solidFill>
                            <a:srgbClr val="000000"/>
                          </a:solidFill>
                          <a:effectLst/>
                          <a:latin typeface="Times New Roman" panose="02020603050405020304" pitchFamily="18" charset="0"/>
                          <a:ea typeface="Times New Roman" panose="02020603050405020304" pitchFamily="18" charset="0"/>
                        </a:rPr>
                        <a:t>7.0%</a:t>
                      </a:r>
                      <a:endParaRPr lang="en-US" sz="1500" kern="140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E3CB"/>
                    </a:solidFill>
                  </a:tcPr>
                </a:tc>
                <a:tc hMerge="1">
                  <a:txBody>
                    <a:bodyPr/>
                    <a:lstStyle/>
                    <a:p>
                      <a:endParaRPr lang="en-US"/>
                    </a:p>
                  </a:txBody>
                  <a:tcPr/>
                </a:tc>
                <a:extLst>
                  <a:ext uri="{0D108BD9-81ED-4DB2-BD59-A6C34878D82A}">
                    <a16:rowId xmlns:a16="http://schemas.microsoft.com/office/drawing/2014/main" val="3665027153"/>
                  </a:ext>
                </a:extLst>
              </a:tr>
              <a:tr h="0">
                <a:tc>
                  <a:txBody>
                    <a:bodyPr/>
                    <a:lstStyle/>
                    <a:p>
                      <a:pPr marL="0" marR="0" algn="ctr">
                        <a:buNone/>
                      </a:pPr>
                      <a:r>
                        <a:rPr lang="en-US" sz="1500" b="1" kern="0">
                          <a:solidFill>
                            <a:srgbClr val="000000"/>
                          </a:solidFill>
                          <a:effectLst/>
                          <a:latin typeface="Times New Roman" panose="02020603050405020304" pitchFamily="18" charset="0"/>
                          <a:ea typeface="Times New Roman" panose="02020603050405020304" pitchFamily="18" charset="0"/>
                        </a:rPr>
                        <a:t>Isabella</a:t>
                      </a:r>
                      <a:endParaRPr lang="en-US" sz="1500" kern="140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buNone/>
                      </a:pPr>
                      <a:r>
                        <a:rPr lang="en-US" sz="1500" kern="0">
                          <a:solidFill>
                            <a:srgbClr val="000000"/>
                          </a:solidFill>
                          <a:effectLst/>
                          <a:latin typeface="Times New Roman" panose="02020603050405020304" pitchFamily="18" charset="0"/>
                          <a:ea typeface="Times New Roman" panose="02020603050405020304" pitchFamily="18" charset="0"/>
                        </a:rPr>
                        <a:t>25,637</a:t>
                      </a:r>
                      <a:endParaRPr lang="en-US" sz="1500" kern="140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buNone/>
                      </a:pPr>
                      <a:r>
                        <a:rPr lang="en-US" sz="1500" kern="0">
                          <a:solidFill>
                            <a:srgbClr val="000000"/>
                          </a:solidFill>
                          <a:effectLst/>
                          <a:latin typeface="Times New Roman" panose="02020603050405020304" pitchFamily="18" charset="0"/>
                          <a:ea typeface="Times New Roman" panose="02020603050405020304" pitchFamily="18" charset="0"/>
                        </a:rPr>
                        <a:t>$55,304 </a:t>
                      </a:r>
                      <a:endParaRPr lang="en-US" sz="1500" kern="140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AD2D5"/>
                    </a:solidFill>
                  </a:tcPr>
                </a:tc>
                <a:tc>
                  <a:txBody>
                    <a:bodyPr/>
                    <a:lstStyle/>
                    <a:p>
                      <a:pPr marL="0" marR="0" algn="ctr">
                        <a:buNone/>
                      </a:pPr>
                      <a:r>
                        <a:rPr lang="en-US" sz="1500" kern="0">
                          <a:solidFill>
                            <a:srgbClr val="000000"/>
                          </a:solidFill>
                          <a:effectLst/>
                          <a:latin typeface="Times New Roman" panose="02020603050405020304" pitchFamily="18" charset="0"/>
                          <a:ea typeface="Times New Roman" panose="02020603050405020304" pitchFamily="18" charset="0"/>
                        </a:rPr>
                        <a:t>$182,797 </a:t>
                      </a:r>
                      <a:endParaRPr lang="en-US" sz="1500" kern="140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3F2EA"/>
                    </a:solidFill>
                  </a:tcPr>
                </a:tc>
                <a:tc>
                  <a:txBody>
                    <a:bodyPr/>
                    <a:lstStyle/>
                    <a:p>
                      <a:pPr marL="0" marR="0" algn="ctr">
                        <a:buNone/>
                      </a:pPr>
                      <a:r>
                        <a:rPr lang="en-US" sz="1500" kern="0">
                          <a:solidFill>
                            <a:srgbClr val="000000"/>
                          </a:solidFill>
                          <a:effectLst/>
                          <a:latin typeface="Times New Roman" panose="02020603050405020304" pitchFamily="18" charset="0"/>
                          <a:ea typeface="Times New Roman" panose="02020603050405020304" pitchFamily="18" charset="0"/>
                        </a:rPr>
                        <a:t>$840 </a:t>
                      </a:r>
                      <a:endParaRPr lang="en-US" sz="1500" kern="140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AF5F0"/>
                    </a:solidFill>
                  </a:tcPr>
                </a:tc>
                <a:tc>
                  <a:txBody>
                    <a:bodyPr/>
                    <a:lstStyle/>
                    <a:p>
                      <a:pPr marL="0" marR="0" algn="ctr">
                        <a:buNone/>
                      </a:pPr>
                      <a:r>
                        <a:rPr lang="en-US" sz="1500" kern="0">
                          <a:solidFill>
                            <a:srgbClr val="000000"/>
                          </a:solidFill>
                          <a:effectLst/>
                          <a:latin typeface="Times New Roman" panose="02020603050405020304" pitchFamily="18" charset="0"/>
                          <a:ea typeface="Times New Roman" panose="02020603050405020304" pitchFamily="18" charset="0"/>
                        </a:rPr>
                        <a:t>49.8%</a:t>
                      </a:r>
                      <a:endParaRPr lang="en-US" sz="1500" kern="140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97A7C"/>
                    </a:solidFill>
                  </a:tcPr>
                </a:tc>
                <a:tc>
                  <a:txBody>
                    <a:bodyPr/>
                    <a:lstStyle/>
                    <a:p>
                      <a:pPr marL="0" marR="0" algn="ctr">
                        <a:buNone/>
                      </a:pPr>
                      <a:r>
                        <a:rPr lang="en-US" sz="1500" kern="0">
                          <a:solidFill>
                            <a:srgbClr val="000000"/>
                          </a:solidFill>
                          <a:effectLst/>
                          <a:latin typeface="Times New Roman" panose="02020603050405020304" pitchFamily="18" charset="0"/>
                          <a:ea typeface="Times New Roman" panose="02020603050405020304" pitchFamily="18" charset="0"/>
                        </a:rPr>
                        <a:t>19.2%</a:t>
                      </a:r>
                      <a:endParaRPr lang="en-US" sz="1500" kern="140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BD4D7"/>
                    </a:solidFill>
                  </a:tcPr>
                </a:tc>
                <a:tc>
                  <a:txBody>
                    <a:bodyPr/>
                    <a:lstStyle/>
                    <a:p>
                      <a:pPr marL="0" marR="0" algn="ctr">
                        <a:buNone/>
                      </a:pPr>
                      <a:r>
                        <a:rPr lang="en-US" sz="1500" kern="0" dirty="0">
                          <a:solidFill>
                            <a:srgbClr val="000000"/>
                          </a:solidFill>
                          <a:effectLst/>
                          <a:latin typeface="Times New Roman" panose="02020603050405020304" pitchFamily="18" charset="0"/>
                          <a:ea typeface="Times New Roman" panose="02020603050405020304" pitchFamily="18" charset="0"/>
                        </a:rPr>
                        <a:t>28.9%</a:t>
                      </a:r>
                      <a:endParaRPr lang="en-US" sz="1500" kern="1400" dirty="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8696B"/>
                    </a:solidFill>
                  </a:tcPr>
                </a:tc>
                <a:tc gridSpan="2">
                  <a:txBody>
                    <a:bodyPr/>
                    <a:lstStyle/>
                    <a:p>
                      <a:pPr marL="0" marR="0" algn="ctr">
                        <a:buNone/>
                      </a:pPr>
                      <a:r>
                        <a:rPr lang="en-US" sz="1500" kern="0">
                          <a:solidFill>
                            <a:srgbClr val="000000"/>
                          </a:solidFill>
                          <a:effectLst/>
                          <a:latin typeface="Times New Roman" panose="02020603050405020304" pitchFamily="18" charset="0"/>
                          <a:ea typeface="Times New Roman" panose="02020603050405020304" pitchFamily="18" charset="0"/>
                        </a:rPr>
                        <a:t>9.2%</a:t>
                      </a:r>
                      <a:endParaRPr lang="en-US" sz="1500" kern="140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A9093"/>
                    </a:solidFill>
                  </a:tcPr>
                </a:tc>
                <a:tc hMerge="1">
                  <a:txBody>
                    <a:bodyPr/>
                    <a:lstStyle/>
                    <a:p>
                      <a:endParaRPr lang="en-US"/>
                    </a:p>
                  </a:txBody>
                  <a:tcPr/>
                </a:tc>
                <a:extLst>
                  <a:ext uri="{0D108BD9-81ED-4DB2-BD59-A6C34878D82A}">
                    <a16:rowId xmlns:a16="http://schemas.microsoft.com/office/drawing/2014/main" val="1016471532"/>
                  </a:ext>
                </a:extLst>
              </a:tr>
              <a:tr h="0">
                <a:tc>
                  <a:txBody>
                    <a:bodyPr/>
                    <a:lstStyle/>
                    <a:p>
                      <a:pPr marL="0" marR="0" algn="ctr">
                        <a:buNone/>
                      </a:pPr>
                      <a:r>
                        <a:rPr lang="en-US" sz="1500" b="1" kern="0">
                          <a:solidFill>
                            <a:srgbClr val="000000"/>
                          </a:solidFill>
                          <a:effectLst/>
                          <a:latin typeface="Times New Roman" panose="02020603050405020304" pitchFamily="18" charset="0"/>
                          <a:ea typeface="Times New Roman" panose="02020603050405020304" pitchFamily="18" charset="0"/>
                        </a:rPr>
                        <a:t>Midland</a:t>
                      </a:r>
                      <a:endParaRPr lang="en-US" sz="1500" kern="140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EEAF6"/>
                    </a:solidFill>
                  </a:tcPr>
                </a:tc>
                <a:tc>
                  <a:txBody>
                    <a:bodyPr/>
                    <a:lstStyle/>
                    <a:p>
                      <a:pPr marL="0" marR="0" algn="ctr">
                        <a:buNone/>
                      </a:pPr>
                      <a:r>
                        <a:rPr lang="en-US" sz="1500" kern="0">
                          <a:solidFill>
                            <a:srgbClr val="000000"/>
                          </a:solidFill>
                          <a:effectLst/>
                          <a:latin typeface="Times New Roman" panose="02020603050405020304" pitchFamily="18" charset="0"/>
                          <a:ea typeface="Times New Roman" panose="02020603050405020304" pitchFamily="18" charset="0"/>
                        </a:rPr>
                        <a:t>34,682</a:t>
                      </a:r>
                      <a:endParaRPr lang="en-US" sz="1500" kern="140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EEAF6"/>
                    </a:solidFill>
                  </a:tcPr>
                </a:tc>
                <a:tc>
                  <a:txBody>
                    <a:bodyPr/>
                    <a:lstStyle/>
                    <a:p>
                      <a:pPr marL="0" marR="0" algn="ctr">
                        <a:buNone/>
                      </a:pPr>
                      <a:r>
                        <a:rPr lang="en-US" sz="1500" kern="0">
                          <a:solidFill>
                            <a:srgbClr val="000000"/>
                          </a:solidFill>
                          <a:effectLst/>
                          <a:latin typeface="Times New Roman" panose="02020603050405020304" pitchFamily="18" charset="0"/>
                          <a:ea typeface="Times New Roman" panose="02020603050405020304" pitchFamily="18" charset="0"/>
                        </a:rPr>
                        <a:t>$80,852 </a:t>
                      </a:r>
                      <a:endParaRPr lang="en-US" sz="1500" kern="140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63BE7B"/>
                    </a:solidFill>
                  </a:tcPr>
                </a:tc>
                <a:tc>
                  <a:txBody>
                    <a:bodyPr/>
                    <a:lstStyle/>
                    <a:p>
                      <a:pPr marL="0" marR="0" algn="ctr">
                        <a:buNone/>
                      </a:pPr>
                      <a:r>
                        <a:rPr lang="en-US" sz="1500" kern="0">
                          <a:solidFill>
                            <a:srgbClr val="000000"/>
                          </a:solidFill>
                          <a:effectLst/>
                          <a:latin typeface="Times New Roman" panose="02020603050405020304" pitchFamily="18" charset="0"/>
                          <a:ea typeface="Times New Roman" panose="02020603050405020304" pitchFamily="18" charset="0"/>
                        </a:rPr>
                        <a:t>$208,333 </a:t>
                      </a:r>
                      <a:endParaRPr lang="en-US" sz="1500" kern="140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2DEBF"/>
                    </a:solidFill>
                  </a:tcPr>
                </a:tc>
                <a:tc>
                  <a:txBody>
                    <a:bodyPr/>
                    <a:lstStyle/>
                    <a:p>
                      <a:pPr marL="0" marR="0" algn="ctr">
                        <a:buNone/>
                      </a:pPr>
                      <a:r>
                        <a:rPr lang="en-US" sz="1500" kern="0">
                          <a:solidFill>
                            <a:srgbClr val="000000"/>
                          </a:solidFill>
                          <a:effectLst/>
                          <a:latin typeface="Times New Roman" panose="02020603050405020304" pitchFamily="18" charset="0"/>
                          <a:ea typeface="Times New Roman" panose="02020603050405020304" pitchFamily="18" charset="0"/>
                        </a:rPr>
                        <a:t>$931 </a:t>
                      </a:r>
                      <a:endParaRPr lang="en-US" sz="1500" kern="140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ACDCBA"/>
                    </a:solidFill>
                  </a:tcPr>
                </a:tc>
                <a:tc>
                  <a:txBody>
                    <a:bodyPr/>
                    <a:lstStyle/>
                    <a:p>
                      <a:pPr marL="0" marR="0" algn="ctr">
                        <a:buNone/>
                      </a:pPr>
                      <a:r>
                        <a:rPr lang="en-US" sz="1500" kern="0">
                          <a:solidFill>
                            <a:srgbClr val="000000"/>
                          </a:solidFill>
                          <a:effectLst/>
                          <a:latin typeface="Times New Roman" panose="02020603050405020304" pitchFamily="18" charset="0"/>
                          <a:ea typeface="Times New Roman" panose="02020603050405020304" pitchFamily="18" charset="0"/>
                        </a:rPr>
                        <a:t>47.3%</a:t>
                      </a:r>
                      <a:endParaRPr lang="en-US" sz="1500" kern="140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BC6C9"/>
                    </a:solidFill>
                  </a:tcPr>
                </a:tc>
                <a:tc>
                  <a:txBody>
                    <a:bodyPr/>
                    <a:lstStyle/>
                    <a:p>
                      <a:pPr marL="0" marR="0" algn="ctr">
                        <a:buNone/>
                      </a:pPr>
                      <a:r>
                        <a:rPr lang="en-US" sz="1500" kern="0">
                          <a:solidFill>
                            <a:srgbClr val="000000"/>
                          </a:solidFill>
                          <a:effectLst/>
                          <a:latin typeface="Times New Roman" panose="02020603050405020304" pitchFamily="18" charset="0"/>
                          <a:ea typeface="Times New Roman" panose="02020603050405020304" pitchFamily="18" charset="0"/>
                        </a:rPr>
                        <a:t>16.1%</a:t>
                      </a:r>
                      <a:endParaRPr lang="en-US" sz="1500" kern="140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9CD9C"/>
                    </a:solidFill>
                  </a:tcPr>
                </a:tc>
                <a:tc>
                  <a:txBody>
                    <a:bodyPr/>
                    <a:lstStyle/>
                    <a:p>
                      <a:pPr marL="0" marR="0" algn="ctr">
                        <a:buNone/>
                      </a:pPr>
                      <a:r>
                        <a:rPr lang="en-US" sz="1500" kern="0" dirty="0">
                          <a:solidFill>
                            <a:srgbClr val="000000"/>
                          </a:solidFill>
                          <a:effectLst/>
                          <a:latin typeface="Times New Roman" panose="02020603050405020304" pitchFamily="18" charset="0"/>
                          <a:ea typeface="Times New Roman" panose="02020603050405020304" pitchFamily="18" charset="0"/>
                        </a:rPr>
                        <a:t>25.0%</a:t>
                      </a:r>
                      <a:endParaRPr lang="en-US" sz="1500" kern="1400" dirty="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BB8BB"/>
                    </a:solidFill>
                  </a:tcPr>
                </a:tc>
                <a:tc gridSpan="2">
                  <a:txBody>
                    <a:bodyPr/>
                    <a:lstStyle/>
                    <a:p>
                      <a:pPr marL="0" marR="0" algn="ctr">
                        <a:buNone/>
                      </a:pPr>
                      <a:r>
                        <a:rPr lang="en-US" sz="1500" kern="0">
                          <a:solidFill>
                            <a:srgbClr val="000000"/>
                          </a:solidFill>
                          <a:effectLst/>
                          <a:latin typeface="Times New Roman" panose="02020603050405020304" pitchFamily="18" charset="0"/>
                          <a:ea typeface="Times New Roman" panose="02020603050405020304" pitchFamily="18" charset="0"/>
                        </a:rPr>
                        <a:t>6.5%</a:t>
                      </a:r>
                      <a:endParaRPr lang="en-US" sz="1500" kern="140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63BE7B"/>
                    </a:solidFill>
                  </a:tcPr>
                </a:tc>
                <a:tc hMerge="1">
                  <a:txBody>
                    <a:bodyPr/>
                    <a:lstStyle/>
                    <a:p>
                      <a:endParaRPr lang="en-US"/>
                    </a:p>
                  </a:txBody>
                  <a:tcPr/>
                </a:tc>
                <a:extLst>
                  <a:ext uri="{0D108BD9-81ED-4DB2-BD59-A6C34878D82A}">
                    <a16:rowId xmlns:a16="http://schemas.microsoft.com/office/drawing/2014/main" val="82595808"/>
                  </a:ext>
                </a:extLst>
              </a:tr>
              <a:tr h="0">
                <a:tc>
                  <a:txBody>
                    <a:bodyPr/>
                    <a:lstStyle/>
                    <a:p>
                      <a:pPr marL="0" marR="0" algn="ctr">
                        <a:buNone/>
                      </a:pPr>
                      <a:r>
                        <a:rPr lang="en-US" sz="1500" b="1" kern="0">
                          <a:solidFill>
                            <a:srgbClr val="000000"/>
                          </a:solidFill>
                          <a:effectLst/>
                          <a:latin typeface="Times New Roman" panose="02020603050405020304" pitchFamily="18" charset="0"/>
                          <a:ea typeface="Times New Roman" panose="02020603050405020304" pitchFamily="18" charset="0"/>
                        </a:rPr>
                        <a:t>Saginaw</a:t>
                      </a:r>
                      <a:endParaRPr lang="en-US" sz="1500" kern="140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buNone/>
                      </a:pPr>
                      <a:r>
                        <a:rPr lang="en-US" sz="1500" kern="0">
                          <a:solidFill>
                            <a:srgbClr val="000000"/>
                          </a:solidFill>
                          <a:effectLst/>
                          <a:latin typeface="Times New Roman" panose="02020603050405020304" pitchFamily="18" charset="0"/>
                          <a:ea typeface="Times New Roman" panose="02020603050405020304" pitchFamily="18" charset="0"/>
                        </a:rPr>
                        <a:t>78,479</a:t>
                      </a:r>
                      <a:endParaRPr lang="en-US" sz="1500" kern="140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buNone/>
                      </a:pPr>
                      <a:r>
                        <a:rPr lang="en-US" sz="1500" kern="0">
                          <a:solidFill>
                            <a:srgbClr val="000000"/>
                          </a:solidFill>
                          <a:effectLst/>
                          <a:latin typeface="Times New Roman" panose="02020603050405020304" pitchFamily="18" charset="0"/>
                          <a:ea typeface="Times New Roman" panose="02020603050405020304" pitchFamily="18" charset="0"/>
                        </a:rPr>
                        <a:t>$56,804 </a:t>
                      </a:r>
                      <a:endParaRPr lang="en-US" sz="1500" kern="140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BE5E8"/>
                    </a:solidFill>
                  </a:tcPr>
                </a:tc>
                <a:tc>
                  <a:txBody>
                    <a:bodyPr/>
                    <a:lstStyle/>
                    <a:p>
                      <a:pPr marL="0" marR="0" algn="ctr">
                        <a:buNone/>
                      </a:pPr>
                      <a:r>
                        <a:rPr lang="en-US" sz="1500" kern="0">
                          <a:solidFill>
                            <a:srgbClr val="000000"/>
                          </a:solidFill>
                          <a:effectLst/>
                          <a:latin typeface="Times New Roman" panose="02020603050405020304" pitchFamily="18" charset="0"/>
                          <a:ea typeface="Times New Roman" panose="02020603050405020304" pitchFamily="18" charset="0"/>
                        </a:rPr>
                        <a:t>$166,874 </a:t>
                      </a:r>
                      <a:endParaRPr lang="en-US" sz="1500" kern="140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BE5E7"/>
                    </a:solidFill>
                  </a:tcPr>
                </a:tc>
                <a:tc>
                  <a:txBody>
                    <a:bodyPr/>
                    <a:lstStyle/>
                    <a:p>
                      <a:pPr marL="0" marR="0" algn="ctr">
                        <a:buNone/>
                      </a:pPr>
                      <a:r>
                        <a:rPr lang="en-US" sz="1500" kern="0">
                          <a:solidFill>
                            <a:srgbClr val="000000"/>
                          </a:solidFill>
                          <a:effectLst/>
                          <a:latin typeface="Times New Roman" panose="02020603050405020304" pitchFamily="18" charset="0"/>
                          <a:ea typeface="Times New Roman" panose="02020603050405020304" pitchFamily="18" charset="0"/>
                        </a:rPr>
                        <a:t>$876 </a:t>
                      </a:r>
                      <a:endParaRPr lang="en-US" sz="1500" kern="140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1EBDA"/>
                    </a:solidFill>
                  </a:tcPr>
                </a:tc>
                <a:tc>
                  <a:txBody>
                    <a:bodyPr/>
                    <a:lstStyle/>
                    <a:p>
                      <a:pPr marL="0" marR="0" algn="ctr">
                        <a:buNone/>
                      </a:pPr>
                      <a:r>
                        <a:rPr lang="en-US" sz="1500" kern="0">
                          <a:solidFill>
                            <a:srgbClr val="000000"/>
                          </a:solidFill>
                          <a:effectLst/>
                          <a:latin typeface="Times New Roman" panose="02020603050405020304" pitchFamily="18" charset="0"/>
                          <a:ea typeface="Times New Roman" panose="02020603050405020304" pitchFamily="18" charset="0"/>
                        </a:rPr>
                        <a:t>50.4%</a:t>
                      </a:r>
                      <a:endParaRPr lang="en-US" sz="1500" kern="140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8696B"/>
                    </a:solidFill>
                  </a:tcPr>
                </a:tc>
                <a:tc>
                  <a:txBody>
                    <a:bodyPr/>
                    <a:lstStyle/>
                    <a:p>
                      <a:pPr marL="0" marR="0" algn="ctr">
                        <a:buNone/>
                      </a:pPr>
                      <a:r>
                        <a:rPr lang="en-US" sz="1500" kern="0" dirty="0">
                          <a:solidFill>
                            <a:srgbClr val="000000"/>
                          </a:solidFill>
                          <a:effectLst/>
                          <a:latin typeface="Times New Roman" panose="02020603050405020304" pitchFamily="18" charset="0"/>
                          <a:ea typeface="Times New Roman" panose="02020603050405020304" pitchFamily="18" charset="0"/>
                        </a:rPr>
                        <a:t>16.6%</a:t>
                      </a:r>
                      <a:endParaRPr lang="en-US" sz="1500" kern="1400" dirty="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A6D9B5"/>
                    </a:solidFill>
                  </a:tcPr>
                </a:tc>
                <a:tc>
                  <a:txBody>
                    <a:bodyPr/>
                    <a:lstStyle/>
                    <a:p>
                      <a:pPr marL="0" marR="0" algn="ctr">
                        <a:buNone/>
                      </a:pPr>
                      <a:r>
                        <a:rPr lang="en-US" sz="1500" kern="0" dirty="0">
                          <a:solidFill>
                            <a:srgbClr val="000000"/>
                          </a:solidFill>
                          <a:effectLst/>
                          <a:latin typeface="Times New Roman" panose="02020603050405020304" pitchFamily="18" charset="0"/>
                          <a:ea typeface="Times New Roman" panose="02020603050405020304" pitchFamily="18" charset="0"/>
                        </a:rPr>
                        <a:t>26.1%</a:t>
                      </a:r>
                      <a:endParaRPr lang="en-US" sz="1500" kern="1400" dirty="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AA3A6"/>
                    </a:solidFill>
                  </a:tcPr>
                </a:tc>
                <a:tc gridSpan="2">
                  <a:txBody>
                    <a:bodyPr/>
                    <a:lstStyle/>
                    <a:p>
                      <a:pPr marL="0" marR="0" algn="ctr">
                        <a:buNone/>
                      </a:pPr>
                      <a:r>
                        <a:rPr lang="en-US" sz="1500" kern="0">
                          <a:solidFill>
                            <a:srgbClr val="000000"/>
                          </a:solidFill>
                          <a:effectLst/>
                          <a:latin typeface="Times New Roman" panose="02020603050405020304" pitchFamily="18" charset="0"/>
                          <a:ea typeface="Times New Roman" panose="02020603050405020304" pitchFamily="18" charset="0"/>
                        </a:rPr>
                        <a:t>6.5%</a:t>
                      </a:r>
                      <a:endParaRPr lang="en-US" sz="1500" kern="140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6AC181"/>
                    </a:solidFill>
                  </a:tcPr>
                </a:tc>
                <a:tc hMerge="1">
                  <a:txBody>
                    <a:bodyPr/>
                    <a:lstStyle/>
                    <a:p>
                      <a:endParaRPr lang="en-US"/>
                    </a:p>
                  </a:txBody>
                  <a:tcPr/>
                </a:tc>
                <a:extLst>
                  <a:ext uri="{0D108BD9-81ED-4DB2-BD59-A6C34878D82A}">
                    <a16:rowId xmlns:a16="http://schemas.microsoft.com/office/drawing/2014/main" val="1167575478"/>
                  </a:ext>
                </a:extLst>
              </a:tr>
              <a:tr h="0">
                <a:tc>
                  <a:txBody>
                    <a:bodyPr/>
                    <a:lstStyle/>
                    <a:p>
                      <a:pPr marL="0" marR="0" algn="ctr">
                        <a:buNone/>
                      </a:pPr>
                      <a:r>
                        <a:rPr lang="en-US" sz="1500" b="1" kern="0">
                          <a:solidFill>
                            <a:srgbClr val="000000"/>
                          </a:solidFill>
                          <a:effectLst/>
                          <a:latin typeface="Times New Roman" panose="02020603050405020304" pitchFamily="18" charset="0"/>
                          <a:ea typeface="Times New Roman" panose="02020603050405020304" pitchFamily="18" charset="0"/>
                        </a:rPr>
                        <a:t>Region</a:t>
                      </a:r>
                      <a:endParaRPr lang="en-US" sz="1500" kern="140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7CAAC"/>
                    </a:solidFill>
                  </a:tcPr>
                </a:tc>
                <a:tc>
                  <a:txBody>
                    <a:bodyPr/>
                    <a:lstStyle/>
                    <a:p>
                      <a:pPr marL="0" marR="0" algn="ctr">
                        <a:buNone/>
                      </a:pPr>
                      <a:r>
                        <a:rPr lang="en-US" sz="1500" kern="0">
                          <a:solidFill>
                            <a:srgbClr val="000000"/>
                          </a:solidFill>
                          <a:effectLst/>
                          <a:latin typeface="Times New Roman" panose="02020603050405020304" pitchFamily="18" charset="0"/>
                          <a:ea typeface="Times New Roman" panose="02020603050405020304" pitchFamily="18" charset="0"/>
                        </a:rPr>
                        <a:t>229,862</a:t>
                      </a:r>
                      <a:endParaRPr lang="en-US" sz="1500" kern="140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7CAAC"/>
                    </a:solidFill>
                  </a:tcPr>
                </a:tc>
                <a:tc>
                  <a:txBody>
                    <a:bodyPr/>
                    <a:lstStyle/>
                    <a:p>
                      <a:pPr marL="0" marR="0" algn="ctr">
                        <a:buNone/>
                      </a:pPr>
                      <a:r>
                        <a:rPr lang="en-US" sz="1500" kern="0">
                          <a:solidFill>
                            <a:srgbClr val="000000"/>
                          </a:solidFill>
                          <a:effectLst/>
                          <a:latin typeface="Times New Roman" panose="02020603050405020304" pitchFamily="18" charset="0"/>
                          <a:ea typeface="Times New Roman" panose="02020603050405020304" pitchFamily="18" charset="0"/>
                        </a:rPr>
                        <a:t>$59,224 </a:t>
                      </a:r>
                      <a:endParaRPr lang="en-US" sz="1500" kern="140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7CAAC"/>
                    </a:solidFill>
                  </a:tcPr>
                </a:tc>
                <a:tc>
                  <a:txBody>
                    <a:bodyPr/>
                    <a:lstStyle/>
                    <a:p>
                      <a:pPr marL="0" marR="0" algn="ctr">
                        <a:buNone/>
                      </a:pPr>
                      <a:r>
                        <a:rPr lang="en-US" sz="1500" kern="0">
                          <a:solidFill>
                            <a:srgbClr val="000000"/>
                          </a:solidFill>
                          <a:effectLst/>
                          <a:latin typeface="Times New Roman" panose="02020603050405020304" pitchFamily="18" charset="0"/>
                          <a:ea typeface="Times New Roman" panose="02020603050405020304" pitchFamily="18" charset="0"/>
                        </a:rPr>
                        <a:t>$172,642 </a:t>
                      </a:r>
                      <a:endParaRPr lang="en-US" sz="1500" kern="140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7CAAC"/>
                    </a:solidFill>
                  </a:tcPr>
                </a:tc>
                <a:tc>
                  <a:txBody>
                    <a:bodyPr/>
                    <a:lstStyle/>
                    <a:p>
                      <a:pPr marL="0" marR="0" algn="ctr">
                        <a:buNone/>
                      </a:pPr>
                      <a:r>
                        <a:rPr lang="en-US" sz="1500" kern="0">
                          <a:solidFill>
                            <a:srgbClr val="000000"/>
                          </a:solidFill>
                          <a:effectLst/>
                          <a:latin typeface="Times New Roman" panose="02020603050405020304" pitchFamily="18" charset="0"/>
                          <a:ea typeface="Times New Roman" panose="02020603050405020304" pitchFamily="18" charset="0"/>
                        </a:rPr>
                        <a:t>$844 </a:t>
                      </a:r>
                      <a:endParaRPr lang="en-US" sz="1500" kern="140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7CAAC"/>
                    </a:solidFill>
                  </a:tcPr>
                </a:tc>
                <a:tc>
                  <a:txBody>
                    <a:bodyPr/>
                    <a:lstStyle/>
                    <a:p>
                      <a:pPr marL="0" marR="0" algn="ctr">
                        <a:buNone/>
                      </a:pPr>
                      <a:r>
                        <a:rPr lang="en-US" sz="1500" kern="0">
                          <a:solidFill>
                            <a:srgbClr val="000000"/>
                          </a:solidFill>
                          <a:effectLst/>
                          <a:latin typeface="Times New Roman" panose="02020603050405020304" pitchFamily="18" charset="0"/>
                          <a:ea typeface="Times New Roman" panose="02020603050405020304" pitchFamily="18" charset="0"/>
                        </a:rPr>
                        <a:t>46.7%</a:t>
                      </a:r>
                      <a:endParaRPr lang="en-US" sz="1500" kern="140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7CAAC"/>
                    </a:solidFill>
                  </a:tcPr>
                </a:tc>
                <a:tc>
                  <a:txBody>
                    <a:bodyPr/>
                    <a:lstStyle/>
                    <a:p>
                      <a:pPr marL="0" marR="0" algn="ctr">
                        <a:buNone/>
                      </a:pPr>
                      <a:r>
                        <a:rPr lang="en-US" sz="1500" kern="0">
                          <a:solidFill>
                            <a:srgbClr val="000000"/>
                          </a:solidFill>
                          <a:effectLst/>
                          <a:latin typeface="Times New Roman" panose="02020603050405020304" pitchFamily="18" charset="0"/>
                          <a:ea typeface="Times New Roman" panose="02020603050405020304" pitchFamily="18" charset="0"/>
                        </a:rPr>
                        <a:t>17.6%</a:t>
                      </a:r>
                      <a:endParaRPr lang="en-US" sz="1500" kern="140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7CAAC"/>
                    </a:solidFill>
                  </a:tcPr>
                </a:tc>
                <a:tc>
                  <a:txBody>
                    <a:bodyPr/>
                    <a:lstStyle/>
                    <a:p>
                      <a:pPr marL="0" marR="0" algn="ctr">
                        <a:buNone/>
                      </a:pPr>
                      <a:r>
                        <a:rPr lang="en-US" sz="1500" kern="0" dirty="0">
                          <a:solidFill>
                            <a:srgbClr val="000000"/>
                          </a:solidFill>
                          <a:effectLst/>
                          <a:latin typeface="Times New Roman" panose="02020603050405020304" pitchFamily="18" charset="0"/>
                          <a:ea typeface="Times New Roman" panose="02020603050405020304" pitchFamily="18" charset="0"/>
                        </a:rPr>
                        <a:t>24.1%</a:t>
                      </a:r>
                      <a:endParaRPr lang="en-US" sz="1500" kern="1400" dirty="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7CAAC"/>
                    </a:solidFill>
                  </a:tcPr>
                </a:tc>
                <a:tc gridSpan="2">
                  <a:txBody>
                    <a:bodyPr/>
                    <a:lstStyle/>
                    <a:p>
                      <a:pPr marL="0" marR="0" algn="ctr">
                        <a:buNone/>
                      </a:pPr>
                      <a:r>
                        <a:rPr lang="en-US" sz="1500" kern="0">
                          <a:solidFill>
                            <a:srgbClr val="000000"/>
                          </a:solidFill>
                          <a:effectLst/>
                          <a:latin typeface="Times New Roman" panose="02020603050405020304" pitchFamily="18" charset="0"/>
                          <a:ea typeface="Times New Roman" panose="02020603050405020304" pitchFamily="18" charset="0"/>
                        </a:rPr>
                        <a:t>7.3%</a:t>
                      </a:r>
                      <a:endParaRPr lang="en-US" sz="1500" kern="140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7CAAC"/>
                    </a:solidFill>
                  </a:tcPr>
                </a:tc>
                <a:tc hMerge="1">
                  <a:txBody>
                    <a:bodyPr/>
                    <a:lstStyle/>
                    <a:p>
                      <a:endParaRPr lang="en-US"/>
                    </a:p>
                  </a:txBody>
                  <a:tcPr/>
                </a:tc>
                <a:extLst>
                  <a:ext uri="{0D108BD9-81ED-4DB2-BD59-A6C34878D82A}">
                    <a16:rowId xmlns:a16="http://schemas.microsoft.com/office/drawing/2014/main" val="2576522073"/>
                  </a:ext>
                </a:extLst>
              </a:tr>
              <a:tr h="0">
                <a:tc>
                  <a:txBody>
                    <a:bodyPr/>
                    <a:lstStyle/>
                    <a:p>
                      <a:pPr marL="0" marR="0" algn="ctr">
                        <a:buNone/>
                      </a:pPr>
                      <a:r>
                        <a:rPr lang="en-US" sz="1500" b="1" kern="0">
                          <a:solidFill>
                            <a:srgbClr val="000000"/>
                          </a:solidFill>
                          <a:effectLst/>
                          <a:latin typeface="Times New Roman" panose="02020603050405020304" pitchFamily="18" charset="0"/>
                          <a:ea typeface="Times New Roman" panose="02020603050405020304" pitchFamily="18" charset="0"/>
                        </a:rPr>
                        <a:t>Michigan</a:t>
                      </a:r>
                      <a:endParaRPr lang="en-US" sz="1500" kern="140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algn="ctr">
                        <a:buNone/>
                      </a:pPr>
                      <a:r>
                        <a:rPr lang="en-US" sz="1500" kern="0">
                          <a:solidFill>
                            <a:srgbClr val="000000"/>
                          </a:solidFill>
                          <a:effectLst/>
                          <a:latin typeface="Times New Roman" panose="02020603050405020304" pitchFamily="18" charset="0"/>
                          <a:ea typeface="Times New Roman" panose="02020603050405020304" pitchFamily="18" charset="0"/>
                        </a:rPr>
                        <a:t>4,095,144</a:t>
                      </a:r>
                      <a:endParaRPr lang="en-US" sz="1500" kern="140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algn="ctr">
                        <a:buNone/>
                      </a:pPr>
                      <a:r>
                        <a:rPr lang="en-US" sz="1500" kern="0">
                          <a:solidFill>
                            <a:srgbClr val="000000"/>
                          </a:solidFill>
                          <a:effectLst/>
                          <a:latin typeface="Times New Roman" panose="02020603050405020304" pitchFamily="18" charset="0"/>
                          <a:ea typeface="Times New Roman" panose="02020603050405020304" pitchFamily="18" charset="0"/>
                        </a:rPr>
                        <a:t>$71,476 </a:t>
                      </a:r>
                      <a:endParaRPr lang="en-US" sz="1500" kern="140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algn="ctr">
                        <a:buNone/>
                      </a:pPr>
                      <a:r>
                        <a:rPr lang="en-US" sz="1500" kern="0">
                          <a:solidFill>
                            <a:srgbClr val="000000"/>
                          </a:solidFill>
                          <a:effectLst/>
                          <a:latin typeface="Times New Roman" panose="02020603050405020304" pitchFamily="18" charset="0"/>
                          <a:ea typeface="Times New Roman" panose="02020603050405020304" pitchFamily="18" charset="0"/>
                        </a:rPr>
                        <a:t>$249,290 </a:t>
                      </a:r>
                      <a:endParaRPr lang="en-US" sz="1500" kern="140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algn="ctr">
                        <a:buNone/>
                      </a:pPr>
                      <a:r>
                        <a:rPr lang="en-US" sz="1500" kern="0">
                          <a:solidFill>
                            <a:srgbClr val="000000"/>
                          </a:solidFill>
                          <a:effectLst/>
                          <a:latin typeface="Times New Roman" panose="02020603050405020304" pitchFamily="18" charset="0"/>
                          <a:ea typeface="Times New Roman" panose="02020603050405020304" pitchFamily="18" charset="0"/>
                        </a:rPr>
                        <a:t>$1,037 </a:t>
                      </a:r>
                      <a:endParaRPr lang="en-US" sz="1500" kern="140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algn="ctr">
                        <a:buNone/>
                      </a:pPr>
                      <a:r>
                        <a:rPr lang="en-US" sz="1500" kern="0">
                          <a:solidFill>
                            <a:srgbClr val="000000"/>
                          </a:solidFill>
                          <a:effectLst/>
                          <a:latin typeface="Times New Roman" panose="02020603050405020304" pitchFamily="18" charset="0"/>
                          <a:ea typeface="Times New Roman" panose="02020603050405020304" pitchFamily="18" charset="0"/>
                        </a:rPr>
                        <a:t>45.8%</a:t>
                      </a:r>
                      <a:endParaRPr lang="en-US" sz="1500" kern="140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algn="ctr">
                        <a:buNone/>
                      </a:pPr>
                      <a:r>
                        <a:rPr lang="en-US" sz="1500" kern="0">
                          <a:solidFill>
                            <a:srgbClr val="000000"/>
                          </a:solidFill>
                          <a:effectLst/>
                          <a:latin typeface="Times New Roman" panose="02020603050405020304" pitchFamily="18" charset="0"/>
                          <a:ea typeface="Times New Roman" panose="02020603050405020304" pitchFamily="18" charset="0"/>
                        </a:rPr>
                        <a:t>19.1%</a:t>
                      </a:r>
                      <a:endParaRPr lang="en-US" sz="1500" kern="140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algn="ctr">
                        <a:buNone/>
                      </a:pPr>
                      <a:r>
                        <a:rPr lang="en-US" sz="1500" kern="0" dirty="0">
                          <a:solidFill>
                            <a:srgbClr val="000000"/>
                          </a:solidFill>
                          <a:effectLst/>
                          <a:latin typeface="Times New Roman" panose="02020603050405020304" pitchFamily="18" charset="0"/>
                          <a:ea typeface="Times New Roman" panose="02020603050405020304" pitchFamily="18" charset="0"/>
                        </a:rPr>
                        <a:t>23.7%</a:t>
                      </a:r>
                      <a:endParaRPr lang="en-US" sz="1500" kern="1400" dirty="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gridSpan="2">
                  <a:txBody>
                    <a:bodyPr/>
                    <a:lstStyle/>
                    <a:p>
                      <a:pPr marL="0" marR="0" algn="ctr">
                        <a:buNone/>
                      </a:pPr>
                      <a:r>
                        <a:rPr lang="en-US" sz="1500" kern="0" dirty="0">
                          <a:solidFill>
                            <a:srgbClr val="000000"/>
                          </a:solidFill>
                          <a:effectLst/>
                          <a:latin typeface="Times New Roman" panose="02020603050405020304" pitchFamily="18" charset="0"/>
                          <a:ea typeface="Times New Roman" panose="02020603050405020304" pitchFamily="18" charset="0"/>
                        </a:rPr>
                        <a:t>7.9%</a:t>
                      </a:r>
                      <a:endParaRPr lang="en-US" sz="1500" kern="1400" dirty="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hMerge="1">
                  <a:txBody>
                    <a:bodyPr/>
                    <a:lstStyle/>
                    <a:p>
                      <a:endParaRPr lang="en-US"/>
                    </a:p>
                  </a:txBody>
                  <a:tcPr/>
                </a:tc>
                <a:extLst>
                  <a:ext uri="{0D108BD9-81ED-4DB2-BD59-A6C34878D82A}">
                    <a16:rowId xmlns:a16="http://schemas.microsoft.com/office/drawing/2014/main" val="48194418"/>
                  </a:ext>
                </a:extLst>
              </a:tr>
              <a:tr h="0">
                <a:tc gridSpan="9">
                  <a:txBody>
                    <a:bodyPr/>
                    <a:lstStyle/>
                    <a:p>
                      <a:pPr marL="0" marR="0">
                        <a:buNone/>
                      </a:pPr>
                      <a:r>
                        <a:rPr lang="en-US" sz="1500" kern="0" dirty="0">
                          <a:solidFill>
                            <a:srgbClr val="000000"/>
                          </a:solidFill>
                          <a:effectLst/>
                          <a:latin typeface="Times New Roman" panose="02020603050405020304" pitchFamily="18" charset="0"/>
                          <a:ea typeface="Times New Roman" panose="02020603050405020304" pitchFamily="18" charset="0"/>
                        </a:rPr>
                        <a:t>Source: American Community Survey; ESRI; Bowen National Research</a:t>
                      </a:r>
                      <a:endParaRPr lang="en-US" sz="1500" kern="1400" dirty="0">
                        <a:effectLst/>
                        <a:latin typeface="Times New Roman" panose="02020603050405020304" pitchFamily="18" charset="0"/>
                        <a:ea typeface="Times New Roman" panose="02020603050405020304" pitchFamily="18" charset="0"/>
                      </a:endParaRPr>
                    </a:p>
                    <a:p>
                      <a:pPr marL="0" marR="0">
                        <a:buNone/>
                      </a:pPr>
                      <a:r>
                        <a:rPr lang="en-US" sz="1500" kern="0" dirty="0">
                          <a:solidFill>
                            <a:srgbClr val="000000"/>
                          </a:solidFill>
                          <a:effectLst/>
                          <a:latin typeface="Times New Roman" panose="02020603050405020304" pitchFamily="18" charset="0"/>
                          <a:ea typeface="Times New Roman" panose="02020603050405020304" pitchFamily="18" charset="0"/>
                        </a:rPr>
                        <a:t>*Paying more than 30% of income toward housing costs</a:t>
                      </a:r>
                      <a:endParaRPr lang="en-US" sz="1500" kern="1400" dirty="0">
                        <a:effectLst/>
                        <a:latin typeface="Times New Roman" panose="02020603050405020304" pitchFamily="18" charset="0"/>
                        <a:ea typeface="Times New Roman" panose="02020603050405020304" pitchFamily="18" charset="0"/>
                      </a:endParaRPr>
                    </a:p>
                    <a:p>
                      <a:pPr marL="0" marR="0">
                        <a:buNone/>
                      </a:pPr>
                      <a:r>
                        <a:rPr lang="en-US" sz="1500" kern="0" dirty="0">
                          <a:solidFill>
                            <a:srgbClr val="000000"/>
                          </a:solidFill>
                          <a:effectLst/>
                          <a:latin typeface="Times New Roman" panose="02020603050405020304" pitchFamily="18" charset="0"/>
                          <a:ea typeface="Times New Roman" panose="02020603050405020304" pitchFamily="18" charset="0"/>
                        </a:rPr>
                        <a:t>**Paying more than 50% of income toward housing costs</a:t>
                      </a:r>
                      <a:endParaRPr lang="en-US" sz="1500" kern="1400" dirty="0">
                        <a:effectLst/>
                        <a:latin typeface="Times New Roman" panose="02020603050405020304" pitchFamily="18" charset="0"/>
                        <a:ea typeface="Times New Roman" panose="02020603050405020304" pitchFamily="18" charset="0"/>
                      </a:endParaRPr>
                    </a:p>
                  </a:txBody>
                  <a:tcPr marL="68580" marR="68580" marT="0" marB="0">
                    <a:lnL>
                      <a:noFill/>
                    </a:lnL>
                    <a:lnR>
                      <a:noFill/>
                    </a:lnR>
                    <a:lnT w="12700" cap="flat" cmpd="sng" algn="ctr">
                      <a:solidFill>
                        <a:srgbClr val="000000"/>
                      </a:solidFill>
                      <a:prstDash val="solid"/>
                      <a:round/>
                      <a:headEnd type="none" w="med" len="med"/>
                      <a:tailEnd type="none" w="med" len="med"/>
                    </a:lnT>
                    <a:lnB>
                      <a:noFill/>
                    </a:lnB>
                    <a:no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a:txBody>
                    <a:bodyPr/>
                    <a:lstStyle/>
                    <a:p>
                      <a:pPr marL="0" marR="0">
                        <a:buNone/>
                      </a:pPr>
                      <a:r>
                        <a:rPr lang="en-US" sz="1500" kern="1400" dirty="0">
                          <a:effectLst/>
                          <a:latin typeface="Times New Roman" panose="02020603050405020304" pitchFamily="18" charset="0"/>
                          <a:ea typeface="Times New Roman" panose="02020603050405020304" pitchFamily="18" charset="0"/>
                        </a:rPr>
                        <a:t> </a:t>
                      </a:r>
                    </a:p>
                  </a:txBody>
                  <a:tcPr marL="0" marR="0" marT="0" marB="0" anchor="ctr">
                    <a:lnL>
                      <a:noFill/>
                    </a:lnL>
                    <a:lnR>
                      <a:noFill/>
                    </a:lnR>
                    <a:lnT w="12700" cap="flat" cmpd="sng" algn="ctr">
                      <a:solidFill>
                        <a:srgbClr val="000000"/>
                      </a:solidFill>
                      <a:prstDash val="solid"/>
                      <a:round/>
                      <a:headEnd type="none" w="med" len="med"/>
                      <a:tailEnd type="none" w="med" len="med"/>
                    </a:lnT>
                    <a:lnB>
                      <a:noFill/>
                    </a:lnB>
                    <a:noFill/>
                  </a:tcPr>
                </a:tc>
                <a:extLst>
                  <a:ext uri="{0D108BD9-81ED-4DB2-BD59-A6C34878D82A}">
                    <a16:rowId xmlns:a16="http://schemas.microsoft.com/office/drawing/2014/main" val="3497169376"/>
                  </a:ext>
                </a:extLst>
              </a:tr>
            </a:tbl>
          </a:graphicData>
        </a:graphic>
      </p:graphicFrame>
      <p:sp>
        <p:nvSpPr>
          <p:cNvPr id="6" name="TextBox 5">
            <a:extLst>
              <a:ext uri="{FF2B5EF4-FFF2-40B4-BE49-F238E27FC236}">
                <a16:creationId xmlns:a16="http://schemas.microsoft.com/office/drawing/2014/main" id="{7157B633-8700-E036-7FAF-4497078ACE5C}"/>
              </a:ext>
            </a:extLst>
          </p:cNvPr>
          <p:cNvSpPr txBox="1"/>
          <p:nvPr/>
        </p:nvSpPr>
        <p:spPr>
          <a:xfrm>
            <a:off x="460310" y="1377265"/>
            <a:ext cx="11271376" cy="1155894"/>
          </a:xfrm>
          <a:prstGeom prst="rect">
            <a:avLst/>
          </a:prstGeom>
          <a:noFill/>
        </p:spPr>
        <p:txBody>
          <a:bodyPr wrap="square">
            <a:spAutoFit/>
          </a:bodyPr>
          <a:lstStyle/>
          <a:p>
            <a:pPr marL="53975" lvl="2" algn="ctr">
              <a:lnSpc>
                <a:spcPct val="107000"/>
              </a:lnSpc>
            </a:pPr>
            <a:r>
              <a:rPr lang="en-US" sz="2200" dirty="0">
                <a:solidFill>
                  <a:schemeClr val="accent1"/>
                </a:solidFill>
                <a:cs typeface="Times New Roman" panose="02020603050405020304" pitchFamily="18" charset="0"/>
              </a:rPr>
              <a:t>The PSA has an estimated 26,406 renter households and 30,504 owner households that are housing cost burdened.  Among these cost burdened households, approximately 13,627 renter households and 12,652 owner households are considered to be severe cost burdened. </a:t>
            </a:r>
          </a:p>
        </p:txBody>
      </p:sp>
      <p:sp>
        <p:nvSpPr>
          <p:cNvPr id="2" name="Rectangle 1">
            <a:extLst>
              <a:ext uri="{FF2B5EF4-FFF2-40B4-BE49-F238E27FC236}">
                <a16:creationId xmlns:a16="http://schemas.microsoft.com/office/drawing/2014/main" id="{11F821E6-365D-7A8A-98CA-AB59B922F8A5}"/>
              </a:ext>
            </a:extLst>
          </p:cNvPr>
          <p:cNvSpPr/>
          <p:nvPr/>
        </p:nvSpPr>
        <p:spPr>
          <a:xfrm>
            <a:off x="8006654" y="2777489"/>
            <a:ext cx="1844735" cy="2943226"/>
          </a:xfrm>
          <a:prstGeom prst="rect">
            <a:avLst/>
          </a:prstGeom>
          <a:noFill/>
          <a:ln w="66675">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angle 4">
            <a:extLst>
              <a:ext uri="{FF2B5EF4-FFF2-40B4-BE49-F238E27FC236}">
                <a16:creationId xmlns:a16="http://schemas.microsoft.com/office/drawing/2014/main" id="{6DB7FEFB-7893-69F0-F117-4C470CCC69EE}"/>
              </a:ext>
            </a:extLst>
          </p:cNvPr>
          <p:cNvSpPr/>
          <p:nvPr/>
        </p:nvSpPr>
        <p:spPr>
          <a:xfrm>
            <a:off x="9922510" y="2788284"/>
            <a:ext cx="1844735" cy="2943226"/>
          </a:xfrm>
          <a:prstGeom prst="rect">
            <a:avLst/>
          </a:prstGeom>
          <a:noFill/>
          <a:ln w="66675">
            <a:solidFill>
              <a:srgbClr val="FFC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95259258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A6F250A-5E7F-EF55-F0D0-E54D509C1FC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7535F3C-2874-84D2-425A-B7F6449814B1}"/>
              </a:ext>
            </a:extLst>
          </p:cNvPr>
          <p:cNvSpPr txBox="1">
            <a:spLocks/>
          </p:cNvSpPr>
          <p:nvPr/>
        </p:nvSpPr>
        <p:spPr>
          <a:xfrm>
            <a:off x="460310" y="565759"/>
            <a:ext cx="11271379" cy="569095"/>
          </a:xfrm>
          <a:prstGeom prst="rect">
            <a:avLst/>
          </a:prstGeom>
          <a:solidFill>
            <a:schemeClr val="accent1">
              <a:lumMod val="75000"/>
            </a:schemeClr>
          </a:solidFill>
        </p:spPr>
        <p:txBody>
          <a:bodyPr anchor="b">
            <a:normAutofit/>
          </a:bodyPr>
          <a:lstStyle>
            <a:lvl1pPr algn="l" defTabSz="914400" rtl="0" eaLnBrk="1" latinLnBrk="0" hangingPunct="1">
              <a:lnSpc>
                <a:spcPct val="85000"/>
              </a:lnSpc>
              <a:spcBef>
                <a:spcPct val="0"/>
              </a:spcBef>
              <a:buNone/>
              <a:defRPr sz="4000" kern="1200" cap="all" baseline="0">
                <a:solidFill>
                  <a:schemeClr val="bg2"/>
                </a:solidFill>
                <a:latin typeface="+mj-lt"/>
                <a:ea typeface="+mj-ea"/>
                <a:cs typeface="+mj-cs"/>
              </a:defRPr>
            </a:lvl1pPr>
          </a:lstStyle>
          <a:p>
            <a:r>
              <a:rPr lang="en-US" sz="2400" cap="none" dirty="0">
                <a:solidFill>
                  <a:schemeClr val="bg1"/>
                </a:solidFill>
              </a:rPr>
              <a:t>Multifamily Rental Housing</a:t>
            </a:r>
            <a:endParaRPr lang="en-US" sz="2400" dirty="0">
              <a:solidFill>
                <a:schemeClr val="bg1"/>
              </a:solidFill>
            </a:endParaRPr>
          </a:p>
        </p:txBody>
      </p:sp>
      <p:sp>
        <p:nvSpPr>
          <p:cNvPr id="3" name="TextBox 2">
            <a:extLst>
              <a:ext uri="{FF2B5EF4-FFF2-40B4-BE49-F238E27FC236}">
                <a16:creationId xmlns:a16="http://schemas.microsoft.com/office/drawing/2014/main" id="{BF4E30A7-752F-D778-1342-F50478047462}"/>
              </a:ext>
            </a:extLst>
          </p:cNvPr>
          <p:cNvSpPr txBox="1"/>
          <p:nvPr/>
        </p:nvSpPr>
        <p:spPr>
          <a:xfrm>
            <a:off x="474820" y="1181766"/>
            <a:ext cx="11271379" cy="1252522"/>
          </a:xfrm>
          <a:prstGeom prst="rect">
            <a:avLst/>
          </a:prstGeom>
          <a:noFill/>
        </p:spPr>
        <p:txBody>
          <a:bodyPr wrap="square">
            <a:spAutoFit/>
          </a:bodyPr>
          <a:lstStyle>
            <a:defPPr>
              <a:defRPr lang="en-US"/>
            </a:defPPr>
            <a:lvl1pPr algn="ctr">
              <a:defRPr sz="2400" b="1">
                <a:solidFill>
                  <a:srgbClr val="C00000"/>
                </a:solidFill>
                <a:cs typeface="Times New Roman" panose="02020603050405020304" pitchFamily="18" charset="0"/>
              </a:defRPr>
            </a:lvl1pPr>
            <a:lvl3pPr marL="53975" marR="0" lvl="2">
              <a:lnSpc>
                <a:spcPct val="107000"/>
              </a:lnSpc>
              <a:spcBef>
                <a:spcPts val="0"/>
              </a:spcBef>
              <a:spcAft>
                <a:spcPts val="0"/>
              </a:spcAft>
              <a:defRPr sz="2400">
                <a:solidFill>
                  <a:srgbClr val="39A0ED"/>
                </a:solidFill>
                <a:ea typeface="Calibri" panose="020F0502020204030204" pitchFamily="34" charset="0"/>
                <a:cs typeface="Times New Roman" panose="02020603050405020304" pitchFamily="18" charset="0"/>
              </a:defRPr>
            </a:lvl3pPr>
          </a:lstStyle>
          <a:p>
            <a:pPr lvl="2" algn="ctr"/>
            <a:r>
              <a:rPr lang="en-US" b="1" dirty="0"/>
              <a:t>The overall vacancy rate of the region is 2.2%, and the vacancy rates for units operating under an affordable housing program (Tax Credit and government-subsidized) are even lower, representative of limited availability. </a:t>
            </a:r>
          </a:p>
        </p:txBody>
      </p:sp>
      <p:sp>
        <p:nvSpPr>
          <p:cNvPr id="13" name="TextBox 12">
            <a:extLst>
              <a:ext uri="{FF2B5EF4-FFF2-40B4-BE49-F238E27FC236}">
                <a16:creationId xmlns:a16="http://schemas.microsoft.com/office/drawing/2014/main" id="{59CEF99D-8C8D-4440-9451-DEE2420C1F31}"/>
              </a:ext>
            </a:extLst>
          </p:cNvPr>
          <p:cNvSpPr txBox="1"/>
          <p:nvPr/>
        </p:nvSpPr>
        <p:spPr>
          <a:xfrm>
            <a:off x="445799" y="5863565"/>
            <a:ext cx="11300400" cy="857351"/>
          </a:xfrm>
          <a:prstGeom prst="rect">
            <a:avLst/>
          </a:prstGeom>
          <a:noFill/>
        </p:spPr>
        <p:txBody>
          <a:bodyPr wrap="square">
            <a:spAutoFit/>
          </a:bodyPr>
          <a:lstStyle/>
          <a:p>
            <a:pPr marL="53975" marR="0" lvl="2" indent="0" algn="ctr" defTabSz="457200" rtl="0" eaLnBrk="1" fontAlgn="auto" latinLnBrk="0" hangingPunct="1">
              <a:lnSpc>
                <a:spcPct val="107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39A0ED"/>
                </a:solidFill>
                <a:effectLst/>
                <a:uLnTx/>
                <a:uFillTx/>
                <a:latin typeface="Gill Sans MT" panose="020B0502020104020203"/>
                <a:ea typeface="Calibri" panose="020F0502020204030204" pitchFamily="34" charset="0"/>
                <a:cs typeface="Times New Roman" panose="02020603050405020304" pitchFamily="18" charset="0"/>
              </a:rPr>
              <a:t>Typically, healthy, well-balanced markets have rental housing vacancy rates generally between 4% and 6%. </a:t>
            </a:r>
          </a:p>
        </p:txBody>
      </p:sp>
      <p:graphicFrame>
        <p:nvGraphicFramePr>
          <p:cNvPr id="6" name="Table 5">
            <a:extLst>
              <a:ext uri="{FF2B5EF4-FFF2-40B4-BE49-F238E27FC236}">
                <a16:creationId xmlns:a16="http://schemas.microsoft.com/office/drawing/2014/main" id="{08A6592E-3209-4EA6-BF5B-3B3CD80500AA}"/>
              </a:ext>
            </a:extLst>
          </p:cNvPr>
          <p:cNvGraphicFramePr>
            <a:graphicFrameLocks noGrp="1"/>
          </p:cNvGraphicFramePr>
          <p:nvPr>
            <p:extLst>
              <p:ext uri="{D42A27DB-BD31-4B8C-83A1-F6EECF244321}">
                <p14:modId xmlns:p14="http://schemas.microsoft.com/office/powerpoint/2010/main" val="775821285"/>
              </p:ext>
            </p:extLst>
          </p:nvPr>
        </p:nvGraphicFramePr>
        <p:xfrm>
          <a:off x="705072" y="2481200"/>
          <a:ext cx="10810874" cy="3048000"/>
        </p:xfrm>
        <a:graphic>
          <a:graphicData uri="http://schemas.openxmlformats.org/drawingml/2006/table">
            <a:tbl>
              <a:tblPr firstRow="1" firstCol="1" lastRow="1" lastCol="1" bandRow="1" bandCol="1"/>
              <a:tblGrid>
                <a:gridCol w="3930584">
                  <a:extLst>
                    <a:ext uri="{9D8B030D-6E8A-4147-A177-3AD203B41FA5}">
                      <a16:colId xmlns:a16="http://schemas.microsoft.com/office/drawing/2014/main" val="2887387223"/>
                    </a:ext>
                  </a:extLst>
                </a:gridCol>
                <a:gridCol w="1406982">
                  <a:extLst>
                    <a:ext uri="{9D8B030D-6E8A-4147-A177-3AD203B41FA5}">
                      <a16:colId xmlns:a16="http://schemas.microsoft.com/office/drawing/2014/main" val="1004195929"/>
                    </a:ext>
                  </a:extLst>
                </a:gridCol>
                <a:gridCol w="1336162">
                  <a:extLst>
                    <a:ext uri="{9D8B030D-6E8A-4147-A177-3AD203B41FA5}">
                      <a16:colId xmlns:a16="http://schemas.microsoft.com/office/drawing/2014/main" val="2543964445"/>
                    </a:ext>
                  </a:extLst>
                </a:gridCol>
                <a:gridCol w="1265342">
                  <a:extLst>
                    <a:ext uri="{9D8B030D-6E8A-4147-A177-3AD203B41FA5}">
                      <a16:colId xmlns:a16="http://schemas.microsoft.com/office/drawing/2014/main" val="375094132"/>
                    </a:ext>
                  </a:extLst>
                </a:gridCol>
                <a:gridCol w="1435312">
                  <a:extLst>
                    <a:ext uri="{9D8B030D-6E8A-4147-A177-3AD203B41FA5}">
                      <a16:colId xmlns:a16="http://schemas.microsoft.com/office/drawing/2014/main" val="2169231658"/>
                    </a:ext>
                  </a:extLst>
                </a:gridCol>
                <a:gridCol w="1436492">
                  <a:extLst>
                    <a:ext uri="{9D8B030D-6E8A-4147-A177-3AD203B41FA5}">
                      <a16:colId xmlns:a16="http://schemas.microsoft.com/office/drawing/2014/main" val="3012806073"/>
                    </a:ext>
                  </a:extLst>
                </a:gridCol>
              </a:tblGrid>
              <a:tr h="222208">
                <a:tc gridSpan="6">
                  <a:txBody>
                    <a:bodyPr/>
                    <a:lstStyle/>
                    <a:p>
                      <a:pPr marL="0" marR="0" algn="ctr">
                        <a:buNone/>
                      </a:pPr>
                      <a:r>
                        <a:rPr lang="en-US" sz="2000" b="1" kern="1400" dirty="0">
                          <a:solidFill>
                            <a:srgbClr val="FFFFFF"/>
                          </a:solidFill>
                          <a:effectLst/>
                          <a:latin typeface="Times New Roman" panose="02020603050405020304" pitchFamily="18" charset="0"/>
                          <a:ea typeface="Times New Roman" panose="02020603050405020304" pitchFamily="18" charset="0"/>
                        </a:rPr>
                        <a:t>Surveyed Multifamily Rental Housing – Region G</a:t>
                      </a:r>
                      <a:endParaRPr lang="en-US" sz="2000" kern="1400" dirty="0">
                        <a:effectLst/>
                        <a:latin typeface="Times New Roman" panose="02020603050405020304" pitchFamily="18" charset="0"/>
                        <a:ea typeface="Times New Roman" panose="02020603050405020304" pitchFamily="18" charset="0"/>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25597D"/>
                    </a:solid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48574385"/>
                  </a:ext>
                </a:extLst>
              </a:tr>
              <a:tr h="444416">
                <a:tc>
                  <a:txBody>
                    <a:bodyPr/>
                    <a:lstStyle/>
                    <a:p>
                      <a:pPr marL="0" marR="0" algn="ctr">
                        <a:buNone/>
                      </a:pPr>
                      <a:r>
                        <a:rPr lang="en-US" sz="2000" b="1" kern="1400">
                          <a:solidFill>
                            <a:srgbClr val="FFFFFF"/>
                          </a:solidFill>
                          <a:effectLst/>
                          <a:latin typeface="Times New Roman" panose="02020603050405020304" pitchFamily="18" charset="0"/>
                          <a:ea typeface="Times New Roman" panose="02020603050405020304" pitchFamily="18" charset="0"/>
                        </a:rPr>
                        <a:t>Project Type</a:t>
                      </a:r>
                      <a:endParaRPr lang="en-US" sz="2000" kern="1400">
                        <a:effectLst/>
                        <a:latin typeface="Times New Roman" panose="02020603050405020304" pitchFamily="18" charset="0"/>
                        <a:ea typeface="Times New Roman" panose="02020603050405020304" pitchFamily="18" charset="0"/>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25597D"/>
                    </a:solidFill>
                  </a:tcPr>
                </a:tc>
                <a:tc>
                  <a:txBody>
                    <a:bodyPr/>
                    <a:lstStyle/>
                    <a:p>
                      <a:pPr marL="0" marR="0" algn="ctr">
                        <a:buNone/>
                      </a:pPr>
                      <a:r>
                        <a:rPr lang="en-US" sz="2000" b="1" kern="1400">
                          <a:solidFill>
                            <a:srgbClr val="FFFFFF"/>
                          </a:solidFill>
                          <a:effectLst/>
                          <a:latin typeface="Times New Roman" panose="02020603050405020304" pitchFamily="18" charset="0"/>
                          <a:ea typeface="Times New Roman" panose="02020603050405020304" pitchFamily="18" charset="0"/>
                        </a:rPr>
                        <a:t>Projects Surveyed</a:t>
                      </a:r>
                      <a:endParaRPr lang="en-US" sz="2000" kern="1400">
                        <a:effectLst/>
                        <a:latin typeface="Times New Roman" panose="02020603050405020304" pitchFamily="18" charset="0"/>
                        <a:ea typeface="Times New Roman" panose="02020603050405020304" pitchFamily="18" charset="0"/>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25597D"/>
                    </a:solidFill>
                  </a:tcPr>
                </a:tc>
                <a:tc>
                  <a:txBody>
                    <a:bodyPr/>
                    <a:lstStyle/>
                    <a:p>
                      <a:pPr marL="0" marR="0" algn="ctr">
                        <a:buNone/>
                      </a:pPr>
                      <a:r>
                        <a:rPr lang="en-US" sz="2000" b="1" kern="1400">
                          <a:solidFill>
                            <a:srgbClr val="FFFFFF"/>
                          </a:solidFill>
                          <a:effectLst/>
                          <a:latin typeface="Times New Roman" panose="02020603050405020304" pitchFamily="18" charset="0"/>
                          <a:ea typeface="Times New Roman" panose="02020603050405020304" pitchFamily="18" charset="0"/>
                        </a:rPr>
                        <a:t>Total Units</a:t>
                      </a:r>
                      <a:endParaRPr lang="en-US" sz="2000" kern="1400">
                        <a:effectLst/>
                        <a:latin typeface="Times New Roman" panose="02020603050405020304" pitchFamily="18" charset="0"/>
                        <a:ea typeface="Times New Roman" panose="02020603050405020304" pitchFamily="18" charset="0"/>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25597D"/>
                    </a:solidFill>
                  </a:tcPr>
                </a:tc>
                <a:tc>
                  <a:txBody>
                    <a:bodyPr/>
                    <a:lstStyle/>
                    <a:p>
                      <a:pPr marL="0" marR="0" algn="ctr">
                        <a:buNone/>
                      </a:pPr>
                      <a:r>
                        <a:rPr lang="en-US" sz="2000" b="1" kern="1400">
                          <a:solidFill>
                            <a:srgbClr val="FFFFFF"/>
                          </a:solidFill>
                          <a:effectLst/>
                          <a:latin typeface="Times New Roman" panose="02020603050405020304" pitchFamily="18" charset="0"/>
                          <a:ea typeface="Times New Roman" panose="02020603050405020304" pitchFamily="18" charset="0"/>
                        </a:rPr>
                        <a:t>Vacant Units</a:t>
                      </a:r>
                      <a:endParaRPr lang="en-US" sz="2000" kern="1400">
                        <a:effectLst/>
                        <a:latin typeface="Times New Roman" panose="02020603050405020304" pitchFamily="18" charset="0"/>
                        <a:ea typeface="Times New Roman" panose="02020603050405020304" pitchFamily="18" charset="0"/>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25597D"/>
                    </a:solidFill>
                  </a:tcPr>
                </a:tc>
                <a:tc>
                  <a:txBody>
                    <a:bodyPr/>
                    <a:lstStyle/>
                    <a:p>
                      <a:pPr marL="0" marR="0" algn="ctr">
                        <a:buNone/>
                      </a:pPr>
                      <a:r>
                        <a:rPr lang="en-US" sz="2000" b="1" kern="1400">
                          <a:solidFill>
                            <a:srgbClr val="FFFFFF"/>
                          </a:solidFill>
                          <a:effectLst/>
                          <a:latin typeface="Times New Roman" panose="02020603050405020304" pitchFamily="18" charset="0"/>
                          <a:ea typeface="Times New Roman" panose="02020603050405020304" pitchFamily="18" charset="0"/>
                        </a:rPr>
                        <a:t>Occupancy Rate</a:t>
                      </a:r>
                      <a:endParaRPr lang="en-US" sz="2000" kern="1400">
                        <a:effectLst/>
                        <a:latin typeface="Times New Roman" panose="02020603050405020304" pitchFamily="18" charset="0"/>
                        <a:ea typeface="Times New Roman" panose="02020603050405020304" pitchFamily="18" charset="0"/>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25597D"/>
                    </a:solidFill>
                  </a:tcPr>
                </a:tc>
                <a:tc>
                  <a:txBody>
                    <a:bodyPr/>
                    <a:lstStyle/>
                    <a:p>
                      <a:pPr marL="0" marR="0" algn="ctr">
                        <a:buNone/>
                      </a:pPr>
                      <a:r>
                        <a:rPr lang="en-US" sz="2000" b="1" kern="1400">
                          <a:solidFill>
                            <a:srgbClr val="FFFFFF"/>
                          </a:solidFill>
                          <a:effectLst/>
                          <a:latin typeface="Times New Roman" panose="02020603050405020304" pitchFamily="18" charset="0"/>
                          <a:ea typeface="Times New Roman" panose="02020603050405020304" pitchFamily="18" charset="0"/>
                        </a:rPr>
                        <a:t>Vacancy Rate</a:t>
                      </a:r>
                      <a:endParaRPr lang="en-US" sz="2000" kern="14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25597D"/>
                    </a:solidFill>
                  </a:tcPr>
                </a:tc>
                <a:extLst>
                  <a:ext uri="{0D108BD9-81ED-4DB2-BD59-A6C34878D82A}">
                    <a16:rowId xmlns:a16="http://schemas.microsoft.com/office/drawing/2014/main" val="4231289105"/>
                  </a:ext>
                </a:extLst>
              </a:tr>
              <a:tr h="222208">
                <a:tc>
                  <a:txBody>
                    <a:bodyPr/>
                    <a:lstStyle/>
                    <a:p>
                      <a:pPr marL="0" marR="0">
                        <a:buNone/>
                      </a:pPr>
                      <a:r>
                        <a:rPr lang="en-US" sz="2000" kern="1400">
                          <a:effectLst/>
                          <a:latin typeface="Times New Roman" panose="02020603050405020304" pitchFamily="18" charset="0"/>
                          <a:ea typeface="Times New Roman" panose="02020603050405020304" pitchFamily="18" charset="0"/>
                        </a:rPr>
                        <a:t>Market-Rate</a:t>
                      </a: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buNone/>
                      </a:pPr>
                      <a:r>
                        <a:rPr lang="en-US" sz="2000" kern="1400">
                          <a:effectLst/>
                          <a:latin typeface="Times New Roman" panose="02020603050405020304" pitchFamily="18" charset="0"/>
                          <a:ea typeface="Times New Roman" panose="02020603050405020304" pitchFamily="18" charset="0"/>
                        </a:rPr>
                        <a:t>84</a:t>
                      </a: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buNone/>
                      </a:pPr>
                      <a:r>
                        <a:rPr lang="en-US" sz="2000" kern="1400">
                          <a:effectLst/>
                          <a:latin typeface="Times New Roman" panose="02020603050405020304" pitchFamily="18" charset="0"/>
                          <a:ea typeface="Times New Roman" panose="02020603050405020304" pitchFamily="18" charset="0"/>
                        </a:rPr>
                        <a:t>9,692</a:t>
                      </a: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buNone/>
                      </a:pPr>
                      <a:r>
                        <a:rPr lang="en-US" sz="2000" kern="1400">
                          <a:effectLst/>
                          <a:latin typeface="Times New Roman" panose="02020603050405020304" pitchFamily="18" charset="0"/>
                          <a:ea typeface="Times New Roman" panose="02020603050405020304" pitchFamily="18" charset="0"/>
                        </a:rPr>
                        <a:t>301</a:t>
                      </a: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buNone/>
                      </a:pPr>
                      <a:r>
                        <a:rPr lang="en-US" sz="2000" kern="1400">
                          <a:effectLst/>
                          <a:latin typeface="Times New Roman" panose="02020603050405020304" pitchFamily="18" charset="0"/>
                          <a:ea typeface="Times New Roman" panose="02020603050405020304" pitchFamily="18" charset="0"/>
                        </a:rPr>
                        <a:t>96.9%</a:t>
                      </a: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buNone/>
                      </a:pPr>
                      <a:r>
                        <a:rPr lang="en-US" sz="2000" kern="1400">
                          <a:effectLst/>
                          <a:latin typeface="Times New Roman" panose="02020603050405020304" pitchFamily="18" charset="0"/>
                          <a:ea typeface="Times New Roman" panose="02020603050405020304" pitchFamily="18" charset="0"/>
                        </a:rPr>
                        <a:t>3.1%</a:t>
                      </a: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966983536"/>
                  </a:ext>
                </a:extLst>
              </a:tr>
              <a:tr h="222208">
                <a:tc>
                  <a:txBody>
                    <a:bodyPr/>
                    <a:lstStyle/>
                    <a:p>
                      <a:pPr marL="0" marR="0">
                        <a:buNone/>
                      </a:pPr>
                      <a:r>
                        <a:rPr lang="en-US" sz="2000" kern="1400">
                          <a:effectLst/>
                          <a:latin typeface="Times New Roman" panose="02020603050405020304" pitchFamily="18" charset="0"/>
                          <a:ea typeface="Times New Roman" panose="02020603050405020304" pitchFamily="18" charset="0"/>
                        </a:rPr>
                        <a:t>Market-Rate/Tax Credit</a:t>
                      </a: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buNone/>
                      </a:pPr>
                      <a:r>
                        <a:rPr lang="en-US" sz="2000" kern="1400">
                          <a:effectLst/>
                          <a:latin typeface="Times New Roman" panose="02020603050405020304" pitchFamily="18" charset="0"/>
                          <a:ea typeface="Times New Roman" panose="02020603050405020304" pitchFamily="18" charset="0"/>
                        </a:rPr>
                        <a:t>5</a:t>
                      </a: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buNone/>
                      </a:pPr>
                      <a:r>
                        <a:rPr lang="en-US" sz="2000" kern="1400">
                          <a:effectLst/>
                          <a:latin typeface="Times New Roman" panose="02020603050405020304" pitchFamily="18" charset="0"/>
                          <a:ea typeface="Times New Roman" panose="02020603050405020304" pitchFamily="18" charset="0"/>
                        </a:rPr>
                        <a:t>666</a:t>
                      </a: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buNone/>
                      </a:pPr>
                      <a:r>
                        <a:rPr lang="en-US" sz="2000" kern="1400">
                          <a:effectLst/>
                          <a:latin typeface="Times New Roman" panose="02020603050405020304" pitchFamily="18" charset="0"/>
                          <a:ea typeface="Times New Roman" panose="02020603050405020304" pitchFamily="18" charset="0"/>
                        </a:rPr>
                        <a:t>27</a:t>
                      </a: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buNone/>
                      </a:pPr>
                      <a:r>
                        <a:rPr lang="en-US" sz="2000" kern="1400">
                          <a:effectLst/>
                          <a:latin typeface="Times New Roman" panose="02020603050405020304" pitchFamily="18" charset="0"/>
                          <a:ea typeface="Times New Roman" panose="02020603050405020304" pitchFamily="18" charset="0"/>
                        </a:rPr>
                        <a:t>95.9%</a:t>
                      </a: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buNone/>
                      </a:pPr>
                      <a:r>
                        <a:rPr lang="en-US" sz="2000" kern="1400">
                          <a:effectLst/>
                          <a:latin typeface="Times New Roman" panose="02020603050405020304" pitchFamily="18" charset="0"/>
                          <a:ea typeface="Times New Roman" panose="02020603050405020304" pitchFamily="18" charset="0"/>
                        </a:rPr>
                        <a:t>4.1%</a:t>
                      </a: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597492481"/>
                  </a:ext>
                </a:extLst>
              </a:tr>
              <a:tr h="296742">
                <a:tc>
                  <a:txBody>
                    <a:bodyPr/>
                    <a:lstStyle/>
                    <a:p>
                      <a:pPr marL="0" marR="0">
                        <a:buNone/>
                      </a:pPr>
                      <a:r>
                        <a:rPr lang="en-US" sz="2000" kern="1400" dirty="0">
                          <a:effectLst/>
                          <a:latin typeface="Times New Roman" panose="02020603050405020304" pitchFamily="18" charset="0"/>
                          <a:ea typeface="Times New Roman" panose="02020603050405020304" pitchFamily="18" charset="0"/>
                        </a:rPr>
                        <a:t>Market-Rate/-Subsidized</a:t>
                      </a: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buNone/>
                      </a:pPr>
                      <a:r>
                        <a:rPr lang="en-US" sz="2000" kern="1400">
                          <a:effectLst/>
                          <a:latin typeface="Times New Roman" panose="02020603050405020304" pitchFamily="18" charset="0"/>
                          <a:ea typeface="Times New Roman" panose="02020603050405020304" pitchFamily="18" charset="0"/>
                        </a:rPr>
                        <a:t>3</a:t>
                      </a: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buNone/>
                      </a:pPr>
                      <a:r>
                        <a:rPr lang="en-US" sz="2000" kern="1400">
                          <a:effectLst/>
                          <a:latin typeface="Times New Roman" panose="02020603050405020304" pitchFamily="18" charset="0"/>
                          <a:ea typeface="Times New Roman" panose="02020603050405020304" pitchFamily="18" charset="0"/>
                        </a:rPr>
                        <a:t>374</a:t>
                      </a: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buNone/>
                      </a:pPr>
                      <a:r>
                        <a:rPr lang="en-US" sz="2000" kern="1400">
                          <a:effectLst/>
                          <a:latin typeface="Times New Roman" panose="02020603050405020304" pitchFamily="18" charset="0"/>
                          <a:ea typeface="Times New Roman" panose="02020603050405020304" pitchFamily="18" charset="0"/>
                        </a:rPr>
                        <a:t>4</a:t>
                      </a: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buNone/>
                      </a:pPr>
                      <a:r>
                        <a:rPr lang="en-US" sz="2000" kern="1400">
                          <a:effectLst/>
                          <a:latin typeface="Times New Roman" panose="02020603050405020304" pitchFamily="18" charset="0"/>
                          <a:ea typeface="Times New Roman" panose="02020603050405020304" pitchFamily="18" charset="0"/>
                        </a:rPr>
                        <a:t>98.9%</a:t>
                      </a: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buNone/>
                      </a:pPr>
                      <a:r>
                        <a:rPr lang="en-US" sz="2000" kern="1400" dirty="0">
                          <a:effectLst/>
                          <a:latin typeface="Times New Roman" panose="02020603050405020304" pitchFamily="18" charset="0"/>
                          <a:ea typeface="Times New Roman" panose="02020603050405020304" pitchFamily="18" charset="0"/>
                        </a:rPr>
                        <a:t>1.1%</a:t>
                      </a: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838159419"/>
                  </a:ext>
                </a:extLst>
              </a:tr>
              <a:tr h="222208">
                <a:tc>
                  <a:txBody>
                    <a:bodyPr/>
                    <a:lstStyle/>
                    <a:p>
                      <a:pPr marL="0" marR="0">
                        <a:buNone/>
                      </a:pPr>
                      <a:r>
                        <a:rPr lang="en-US" sz="2000" kern="1400">
                          <a:effectLst/>
                          <a:latin typeface="Times New Roman" panose="02020603050405020304" pitchFamily="18" charset="0"/>
                          <a:ea typeface="Times New Roman" panose="02020603050405020304" pitchFamily="18" charset="0"/>
                        </a:rPr>
                        <a:t>Tax Credit</a:t>
                      </a: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buNone/>
                      </a:pPr>
                      <a:r>
                        <a:rPr lang="en-US" sz="2000" kern="1400">
                          <a:effectLst/>
                          <a:latin typeface="Times New Roman" panose="02020603050405020304" pitchFamily="18" charset="0"/>
                          <a:ea typeface="Times New Roman" panose="02020603050405020304" pitchFamily="18" charset="0"/>
                        </a:rPr>
                        <a:t>33</a:t>
                      </a: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buNone/>
                      </a:pPr>
                      <a:r>
                        <a:rPr lang="en-US" sz="2000" kern="1400">
                          <a:effectLst/>
                          <a:latin typeface="Times New Roman" panose="02020603050405020304" pitchFamily="18" charset="0"/>
                          <a:ea typeface="Times New Roman" panose="02020603050405020304" pitchFamily="18" charset="0"/>
                        </a:rPr>
                        <a:t>1,659</a:t>
                      </a: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buNone/>
                      </a:pPr>
                      <a:r>
                        <a:rPr lang="en-US" sz="2000" kern="1400">
                          <a:effectLst/>
                          <a:latin typeface="Times New Roman" panose="02020603050405020304" pitchFamily="18" charset="0"/>
                          <a:ea typeface="Times New Roman" panose="02020603050405020304" pitchFamily="18" charset="0"/>
                        </a:rPr>
                        <a:t>28</a:t>
                      </a: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buNone/>
                      </a:pPr>
                      <a:r>
                        <a:rPr lang="en-US" sz="2000" kern="1400">
                          <a:effectLst/>
                          <a:latin typeface="Times New Roman" panose="02020603050405020304" pitchFamily="18" charset="0"/>
                          <a:ea typeface="Times New Roman" panose="02020603050405020304" pitchFamily="18" charset="0"/>
                        </a:rPr>
                        <a:t>98.3%</a:t>
                      </a: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buNone/>
                      </a:pPr>
                      <a:r>
                        <a:rPr lang="en-US" sz="2000" kern="1400">
                          <a:effectLst/>
                          <a:latin typeface="Times New Roman" panose="02020603050405020304" pitchFamily="18" charset="0"/>
                          <a:ea typeface="Times New Roman" panose="02020603050405020304" pitchFamily="18" charset="0"/>
                        </a:rPr>
                        <a:t>1.7%</a:t>
                      </a: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472271942"/>
                  </a:ext>
                </a:extLst>
              </a:tr>
              <a:tr h="222208">
                <a:tc>
                  <a:txBody>
                    <a:bodyPr/>
                    <a:lstStyle/>
                    <a:p>
                      <a:pPr marL="0" marR="0">
                        <a:buNone/>
                      </a:pPr>
                      <a:r>
                        <a:rPr lang="en-US" sz="2000" kern="1400">
                          <a:effectLst/>
                          <a:latin typeface="Times New Roman" panose="02020603050405020304" pitchFamily="18" charset="0"/>
                          <a:ea typeface="Times New Roman" panose="02020603050405020304" pitchFamily="18" charset="0"/>
                        </a:rPr>
                        <a:t>Tax Credit/Government-Subsidized</a:t>
                      </a: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buNone/>
                      </a:pPr>
                      <a:r>
                        <a:rPr lang="en-US" sz="2000" kern="1400">
                          <a:effectLst/>
                          <a:latin typeface="Times New Roman" panose="02020603050405020304" pitchFamily="18" charset="0"/>
                          <a:ea typeface="Times New Roman" panose="02020603050405020304" pitchFamily="18" charset="0"/>
                        </a:rPr>
                        <a:t>26</a:t>
                      </a: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buNone/>
                      </a:pPr>
                      <a:r>
                        <a:rPr lang="en-US" sz="2000" kern="1400">
                          <a:effectLst/>
                          <a:latin typeface="Times New Roman" panose="02020603050405020304" pitchFamily="18" charset="0"/>
                          <a:ea typeface="Times New Roman" panose="02020603050405020304" pitchFamily="18" charset="0"/>
                        </a:rPr>
                        <a:t>1,291</a:t>
                      </a: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buNone/>
                      </a:pPr>
                      <a:r>
                        <a:rPr lang="en-US" sz="2000" kern="1400">
                          <a:effectLst/>
                          <a:latin typeface="Times New Roman" panose="02020603050405020304" pitchFamily="18" charset="0"/>
                          <a:ea typeface="Times New Roman" panose="02020603050405020304" pitchFamily="18" charset="0"/>
                        </a:rPr>
                        <a:t>0</a:t>
                      </a: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buNone/>
                      </a:pPr>
                      <a:r>
                        <a:rPr lang="en-US" sz="2000" kern="1400">
                          <a:effectLst/>
                          <a:latin typeface="Times New Roman" panose="02020603050405020304" pitchFamily="18" charset="0"/>
                          <a:ea typeface="Times New Roman" panose="02020603050405020304" pitchFamily="18" charset="0"/>
                        </a:rPr>
                        <a:t>100.0%</a:t>
                      </a: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buNone/>
                      </a:pPr>
                      <a:r>
                        <a:rPr lang="en-US" sz="2000" kern="1400">
                          <a:effectLst/>
                          <a:latin typeface="Times New Roman" panose="02020603050405020304" pitchFamily="18" charset="0"/>
                          <a:ea typeface="Times New Roman" panose="02020603050405020304" pitchFamily="18" charset="0"/>
                        </a:rPr>
                        <a:t>0.0%</a:t>
                      </a: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70856773"/>
                  </a:ext>
                </a:extLst>
              </a:tr>
              <a:tr h="222208">
                <a:tc>
                  <a:txBody>
                    <a:bodyPr/>
                    <a:lstStyle/>
                    <a:p>
                      <a:pPr marL="0" marR="0">
                        <a:buNone/>
                      </a:pPr>
                      <a:r>
                        <a:rPr lang="en-US" sz="2000" kern="1400" dirty="0">
                          <a:effectLst/>
                          <a:latin typeface="Times New Roman" panose="02020603050405020304" pitchFamily="18" charset="0"/>
                          <a:ea typeface="Times New Roman" panose="02020603050405020304" pitchFamily="18" charset="0"/>
                        </a:rPr>
                        <a:t>Government-Subsidized</a:t>
                      </a: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buNone/>
                      </a:pPr>
                      <a:r>
                        <a:rPr lang="en-US" sz="2000" kern="1400">
                          <a:effectLst/>
                          <a:latin typeface="Times New Roman" panose="02020603050405020304" pitchFamily="18" charset="0"/>
                          <a:ea typeface="Times New Roman" panose="02020603050405020304" pitchFamily="18" charset="0"/>
                        </a:rPr>
                        <a:t>35</a:t>
                      </a: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buNone/>
                      </a:pPr>
                      <a:r>
                        <a:rPr lang="en-US" sz="2000" kern="1400">
                          <a:effectLst/>
                          <a:latin typeface="Times New Roman" panose="02020603050405020304" pitchFamily="18" charset="0"/>
                          <a:ea typeface="Times New Roman" panose="02020603050405020304" pitchFamily="18" charset="0"/>
                        </a:rPr>
                        <a:t>2,650</a:t>
                      </a: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buNone/>
                      </a:pPr>
                      <a:r>
                        <a:rPr lang="en-US" sz="2000" kern="1400">
                          <a:effectLst/>
                          <a:latin typeface="Times New Roman" panose="02020603050405020304" pitchFamily="18" charset="0"/>
                          <a:ea typeface="Times New Roman" panose="02020603050405020304" pitchFamily="18" charset="0"/>
                        </a:rPr>
                        <a:t>6</a:t>
                      </a: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buNone/>
                      </a:pPr>
                      <a:r>
                        <a:rPr lang="en-US" sz="2000" kern="1400">
                          <a:effectLst/>
                          <a:latin typeface="Times New Roman" panose="02020603050405020304" pitchFamily="18" charset="0"/>
                          <a:ea typeface="Times New Roman" panose="02020603050405020304" pitchFamily="18" charset="0"/>
                        </a:rPr>
                        <a:t>99.8%</a:t>
                      </a: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buNone/>
                      </a:pPr>
                      <a:r>
                        <a:rPr lang="en-US" sz="2000" kern="1400" dirty="0">
                          <a:effectLst/>
                          <a:latin typeface="Times New Roman" panose="02020603050405020304" pitchFamily="18" charset="0"/>
                          <a:ea typeface="Times New Roman" panose="02020603050405020304" pitchFamily="18" charset="0"/>
                        </a:rPr>
                        <a:t>0.2%</a:t>
                      </a: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866265194"/>
                  </a:ext>
                </a:extLst>
              </a:tr>
              <a:tr h="222208">
                <a:tc>
                  <a:txBody>
                    <a:bodyPr/>
                    <a:lstStyle/>
                    <a:p>
                      <a:pPr marL="0" marR="0" algn="r">
                        <a:buNone/>
                      </a:pPr>
                      <a:r>
                        <a:rPr lang="en-US" sz="2000" b="1" kern="1400" dirty="0">
                          <a:effectLst/>
                          <a:latin typeface="Times New Roman" panose="02020603050405020304" pitchFamily="18" charset="0"/>
                          <a:ea typeface="Times New Roman" panose="02020603050405020304" pitchFamily="18" charset="0"/>
                        </a:rPr>
                        <a:t>Total</a:t>
                      </a:r>
                      <a:endParaRPr lang="en-US" sz="2000" kern="1400" dirty="0">
                        <a:effectLst/>
                        <a:latin typeface="Times New Roman" panose="02020603050405020304" pitchFamily="18" charset="0"/>
                        <a:ea typeface="Times New Roman" panose="02020603050405020304" pitchFamily="18" charset="0"/>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buNone/>
                      </a:pPr>
                      <a:r>
                        <a:rPr lang="en-US" sz="2000" b="1" kern="1400">
                          <a:effectLst/>
                          <a:latin typeface="Times New Roman" panose="02020603050405020304" pitchFamily="18" charset="0"/>
                          <a:ea typeface="Times New Roman" panose="02020603050405020304" pitchFamily="18" charset="0"/>
                        </a:rPr>
                        <a:t>186</a:t>
                      </a:r>
                      <a:endParaRPr lang="en-US" sz="2000" kern="1400">
                        <a:effectLst/>
                        <a:latin typeface="Times New Roman" panose="02020603050405020304" pitchFamily="18" charset="0"/>
                        <a:ea typeface="Times New Roman" panose="02020603050405020304" pitchFamily="18" charset="0"/>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buNone/>
                      </a:pPr>
                      <a:r>
                        <a:rPr lang="en-US" sz="2000" b="1" kern="1400">
                          <a:effectLst/>
                          <a:latin typeface="Times New Roman" panose="02020603050405020304" pitchFamily="18" charset="0"/>
                          <a:ea typeface="Times New Roman" panose="02020603050405020304" pitchFamily="18" charset="0"/>
                        </a:rPr>
                        <a:t>16,332</a:t>
                      </a:r>
                      <a:endParaRPr lang="en-US" sz="2000" kern="1400">
                        <a:effectLst/>
                        <a:latin typeface="Times New Roman" panose="02020603050405020304" pitchFamily="18" charset="0"/>
                        <a:ea typeface="Times New Roman" panose="02020603050405020304" pitchFamily="18" charset="0"/>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buNone/>
                      </a:pPr>
                      <a:r>
                        <a:rPr lang="en-US" sz="2000" b="1" kern="1400">
                          <a:effectLst/>
                          <a:latin typeface="Times New Roman" panose="02020603050405020304" pitchFamily="18" charset="0"/>
                          <a:ea typeface="Times New Roman" panose="02020603050405020304" pitchFamily="18" charset="0"/>
                        </a:rPr>
                        <a:t>366</a:t>
                      </a:r>
                      <a:endParaRPr lang="en-US" sz="2000" kern="1400">
                        <a:effectLst/>
                        <a:latin typeface="Times New Roman" panose="02020603050405020304" pitchFamily="18" charset="0"/>
                        <a:ea typeface="Times New Roman" panose="02020603050405020304" pitchFamily="18" charset="0"/>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buNone/>
                      </a:pPr>
                      <a:r>
                        <a:rPr lang="en-US" sz="2000" b="1" kern="1400">
                          <a:effectLst/>
                          <a:latin typeface="Times New Roman" panose="02020603050405020304" pitchFamily="18" charset="0"/>
                          <a:ea typeface="Times New Roman" panose="02020603050405020304" pitchFamily="18" charset="0"/>
                        </a:rPr>
                        <a:t>97.8%</a:t>
                      </a:r>
                      <a:endParaRPr lang="en-US" sz="2000" kern="1400">
                        <a:effectLst/>
                        <a:latin typeface="Times New Roman" panose="02020603050405020304" pitchFamily="18" charset="0"/>
                        <a:ea typeface="Times New Roman" panose="02020603050405020304" pitchFamily="18" charset="0"/>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buNone/>
                      </a:pPr>
                      <a:r>
                        <a:rPr lang="en-US" sz="2000" b="1" kern="1400" dirty="0">
                          <a:effectLst/>
                          <a:latin typeface="Times New Roman" panose="02020603050405020304" pitchFamily="18" charset="0"/>
                          <a:ea typeface="Times New Roman" panose="02020603050405020304" pitchFamily="18" charset="0"/>
                        </a:rPr>
                        <a:t>2.2%</a:t>
                      </a:r>
                      <a:endParaRPr lang="en-US" sz="2000" kern="1400" dirty="0">
                        <a:effectLst/>
                        <a:latin typeface="Times New Roman" panose="02020603050405020304" pitchFamily="18" charset="0"/>
                        <a:ea typeface="Times New Roman" panose="02020603050405020304" pitchFamily="18" charset="0"/>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4034518797"/>
                  </a:ext>
                </a:extLst>
              </a:tr>
            </a:tbl>
          </a:graphicData>
        </a:graphic>
      </p:graphicFrame>
      <p:sp>
        <p:nvSpPr>
          <p:cNvPr id="7" name="Rectangle 1">
            <a:extLst>
              <a:ext uri="{FF2B5EF4-FFF2-40B4-BE49-F238E27FC236}">
                <a16:creationId xmlns:a16="http://schemas.microsoft.com/office/drawing/2014/main" id="{89BDF7B3-0939-67E4-5F4F-01E247EF7A99}"/>
              </a:ext>
            </a:extLst>
          </p:cNvPr>
          <p:cNvSpPr>
            <a:spLocks noChangeArrowheads="1"/>
          </p:cNvSpPr>
          <p:nvPr/>
        </p:nvSpPr>
        <p:spPr bwMode="auto">
          <a:xfrm>
            <a:off x="607585" y="5537734"/>
            <a:ext cx="2528256"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just" defTabSz="914400" rtl="0" eaLnBrk="0" fontAlgn="base" latinLnBrk="0" hangingPunct="0">
              <a:lnSpc>
                <a:spcPct val="100000"/>
              </a:lnSpc>
              <a:spcBef>
                <a:spcPct val="0"/>
              </a:spcBef>
              <a:spcAft>
                <a:spcPct val="0"/>
              </a:spcAft>
              <a:buClrTx/>
              <a:buSzTx/>
              <a:buFontTx/>
              <a:buNone/>
              <a:tabLst/>
            </a:pPr>
            <a:r>
              <a:rPr kumimoji="0" lang="en-US" altLang="en-US" sz="1200" b="0" i="0" u="none" strike="noStrike" cap="none" normalizeH="0" baseline="0" dirty="0">
                <a:ln>
                  <a:noFill/>
                </a:ln>
                <a:solidFill>
                  <a:schemeClr val="tx1"/>
                </a:solidFill>
                <a:effectLst/>
                <a:latin typeface="Arial" panose="020B0604020202020204" pitchFamily="34" charset="0"/>
                <a:ea typeface="Times New Roman" panose="02020603050405020304" pitchFamily="18" charset="0"/>
              </a:rPr>
              <a:t>Source: Bowen National Research</a:t>
            </a:r>
            <a:endParaRPr kumimoji="0" lang="en-US" altLang="en-US" sz="1200" b="0" i="0" u="none" strike="noStrike" cap="none" normalizeH="0" baseline="0" dirty="0">
              <a:ln>
                <a:noFill/>
              </a:ln>
              <a:solidFill>
                <a:schemeClr val="tx1"/>
              </a:solidFill>
              <a:effectLst/>
              <a:latin typeface="Arial" panose="020B0604020202020204" pitchFamily="34" charset="0"/>
            </a:endParaRPr>
          </a:p>
        </p:txBody>
      </p:sp>
      <p:sp>
        <p:nvSpPr>
          <p:cNvPr id="8" name="Rectangle 7">
            <a:extLst>
              <a:ext uri="{FF2B5EF4-FFF2-40B4-BE49-F238E27FC236}">
                <a16:creationId xmlns:a16="http://schemas.microsoft.com/office/drawing/2014/main" id="{1CA35C66-A8E9-1974-AECD-FEF902DAEEF2}"/>
              </a:ext>
            </a:extLst>
          </p:cNvPr>
          <p:cNvSpPr/>
          <p:nvPr/>
        </p:nvSpPr>
        <p:spPr>
          <a:xfrm>
            <a:off x="10115550" y="2762250"/>
            <a:ext cx="1371378" cy="2775484"/>
          </a:xfrm>
          <a:prstGeom prst="rect">
            <a:avLst/>
          </a:prstGeom>
          <a:noFill/>
          <a:ln w="60325">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84577562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93FEABE-0B86-2262-C007-6C0AF5B6354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D718D6B-3F22-B621-CD19-05A2097E6CE0}"/>
              </a:ext>
            </a:extLst>
          </p:cNvPr>
          <p:cNvSpPr txBox="1">
            <a:spLocks/>
          </p:cNvSpPr>
          <p:nvPr/>
        </p:nvSpPr>
        <p:spPr>
          <a:xfrm>
            <a:off x="460310" y="565759"/>
            <a:ext cx="11271379" cy="569095"/>
          </a:xfrm>
          <a:prstGeom prst="rect">
            <a:avLst/>
          </a:prstGeom>
          <a:solidFill>
            <a:schemeClr val="accent1">
              <a:lumMod val="75000"/>
            </a:schemeClr>
          </a:solidFill>
        </p:spPr>
        <p:txBody>
          <a:bodyPr anchor="b">
            <a:normAutofit/>
          </a:bodyPr>
          <a:lstStyle>
            <a:lvl1pPr algn="l" defTabSz="914400" rtl="0" eaLnBrk="1" latinLnBrk="0" hangingPunct="1">
              <a:lnSpc>
                <a:spcPct val="85000"/>
              </a:lnSpc>
              <a:spcBef>
                <a:spcPct val="0"/>
              </a:spcBef>
              <a:buNone/>
              <a:defRPr sz="4000" kern="1200" cap="all" baseline="0">
                <a:solidFill>
                  <a:schemeClr val="bg2"/>
                </a:solidFill>
                <a:latin typeface="+mj-lt"/>
                <a:ea typeface="+mj-ea"/>
                <a:cs typeface="+mj-cs"/>
              </a:defRPr>
            </a:lvl1pPr>
          </a:lstStyle>
          <a:p>
            <a:r>
              <a:rPr lang="en-US" sz="2400" cap="none" dirty="0">
                <a:solidFill>
                  <a:schemeClr val="bg1"/>
                </a:solidFill>
              </a:rPr>
              <a:t>Multifamily Rental Housing</a:t>
            </a:r>
            <a:endParaRPr lang="en-US" sz="2400" dirty="0">
              <a:solidFill>
                <a:schemeClr val="bg1"/>
              </a:solidFill>
            </a:endParaRPr>
          </a:p>
        </p:txBody>
      </p:sp>
      <p:sp>
        <p:nvSpPr>
          <p:cNvPr id="3" name="TextBox 2">
            <a:extLst>
              <a:ext uri="{FF2B5EF4-FFF2-40B4-BE49-F238E27FC236}">
                <a16:creationId xmlns:a16="http://schemas.microsoft.com/office/drawing/2014/main" id="{6ADA28E6-3873-0A24-8B6F-7B6B4862C5F2}"/>
              </a:ext>
            </a:extLst>
          </p:cNvPr>
          <p:cNvSpPr txBox="1"/>
          <p:nvPr/>
        </p:nvSpPr>
        <p:spPr>
          <a:xfrm>
            <a:off x="460310" y="1265715"/>
            <a:ext cx="11271379" cy="857351"/>
          </a:xfrm>
          <a:prstGeom prst="rect">
            <a:avLst/>
          </a:prstGeom>
          <a:noFill/>
        </p:spPr>
        <p:txBody>
          <a:bodyPr wrap="square">
            <a:spAutoFit/>
          </a:bodyPr>
          <a:lstStyle>
            <a:defPPr>
              <a:defRPr lang="en-US"/>
            </a:defPPr>
            <a:lvl1pPr algn="ctr">
              <a:defRPr sz="2400" b="1">
                <a:solidFill>
                  <a:srgbClr val="C00000"/>
                </a:solidFill>
                <a:cs typeface="Times New Roman" panose="02020603050405020304" pitchFamily="18" charset="0"/>
              </a:defRPr>
            </a:lvl1pPr>
            <a:lvl3pPr marL="53975" marR="0" lvl="2">
              <a:lnSpc>
                <a:spcPct val="107000"/>
              </a:lnSpc>
              <a:spcBef>
                <a:spcPts val="0"/>
              </a:spcBef>
              <a:spcAft>
                <a:spcPts val="0"/>
              </a:spcAft>
              <a:defRPr sz="2400">
                <a:solidFill>
                  <a:srgbClr val="39A0ED"/>
                </a:solidFill>
                <a:ea typeface="Calibri" panose="020F0502020204030204" pitchFamily="34" charset="0"/>
                <a:cs typeface="Times New Roman" panose="02020603050405020304" pitchFamily="18" charset="0"/>
              </a:defRPr>
            </a:lvl3pPr>
          </a:lstStyle>
          <a:p>
            <a:pPr lvl="2" algn="ctr"/>
            <a:r>
              <a:rPr lang="en-US" b="1" dirty="0"/>
              <a:t>Overall vacancy rates are low within each county in the region, as well as among each program type.</a:t>
            </a:r>
          </a:p>
        </p:txBody>
      </p:sp>
      <p:graphicFrame>
        <p:nvGraphicFramePr>
          <p:cNvPr id="9" name="Table 8">
            <a:extLst>
              <a:ext uri="{FF2B5EF4-FFF2-40B4-BE49-F238E27FC236}">
                <a16:creationId xmlns:a16="http://schemas.microsoft.com/office/drawing/2014/main" id="{C5537177-055D-0CAC-F97B-03D92275D20E}"/>
              </a:ext>
            </a:extLst>
          </p:cNvPr>
          <p:cNvGraphicFramePr>
            <a:graphicFrameLocks noGrp="1"/>
          </p:cNvGraphicFramePr>
          <p:nvPr>
            <p:extLst>
              <p:ext uri="{D42A27DB-BD31-4B8C-83A1-F6EECF244321}">
                <p14:modId xmlns:p14="http://schemas.microsoft.com/office/powerpoint/2010/main" val="2500475059"/>
              </p:ext>
            </p:extLst>
          </p:nvPr>
        </p:nvGraphicFramePr>
        <p:xfrm>
          <a:off x="662590" y="2253927"/>
          <a:ext cx="11069099" cy="4247330"/>
        </p:xfrm>
        <a:graphic>
          <a:graphicData uri="http://schemas.openxmlformats.org/drawingml/2006/table">
            <a:tbl>
              <a:tblPr firstRow="1" firstCol="1" lastRow="1" lastCol="1" bandRow="1" bandCol="1"/>
              <a:tblGrid>
                <a:gridCol w="1815510">
                  <a:extLst>
                    <a:ext uri="{9D8B030D-6E8A-4147-A177-3AD203B41FA5}">
                      <a16:colId xmlns:a16="http://schemas.microsoft.com/office/drawing/2014/main" val="3454743435"/>
                    </a:ext>
                  </a:extLst>
                </a:gridCol>
                <a:gridCol w="1330389">
                  <a:extLst>
                    <a:ext uri="{9D8B030D-6E8A-4147-A177-3AD203B41FA5}">
                      <a16:colId xmlns:a16="http://schemas.microsoft.com/office/drawing/2014/main" val="3925161170"/>
                    </a:ext>
                  </a:extLst>
                </a:gridCol>
                <a:gridCol w="1088499">
                  <a:extLst>
                    <a:ext uri="{9D8B030D-6E8A-4147-A177-3AD203B41FA5}">
                      <a16:colId xmlns:a16="http://schemas.microsoft.com/office/drawing/2014/main" val="311636707"/>
                    </a:ext>
                  </a:extLst>
                </a:gridCol>
                <a:gridCol w="1088499">
                  <a:extLst>
                    <a:ext uri="{9D8B030D-6E8A-4147-A177-3AD203B41FA5}">
                      <a16:colId xmlns:a16="http://schemas.microsoft.com/office/drawing/2014/main" val="2751975097"/>
                    </a:ext>
                  </a:extLst>
                </a:gridCol>
                <a:gridCol w="1361296">
                  <a:extLst>
                    <a:ext uri="{9D8B030D-6E8A-4147-A177-3AD203B41FA5}">
                      <a16:colId xmlns:a16="http://schemas.microsoft.com/office/drawing/2014/main" val="485855613"/>
                    </a:ext>
                  </a:extLst>
                </a:gridCol>
                <a:gridCol w="1240352">
                  <a:extLst>
                    <a:ext uri="{9D8B030D-6E8A-4147-A177-3AD203B41FA5}">
                      <a16:colId xmlns:a16="http://schemas.microsoft.com/office/drawing/2014/main" val="2652630401"/>
                    </a:ext>
                  </a:extLst>
                </a:gridCol>
                <a:gridCol w="1572277">
                  <a:extLst>
                    <a:ext uri="{9D8B030D-6E8A-4147-A177-3AD203B41FA5}">
                      <a16:colId xmlns:a16="http://schemas.microsoft.com/office/drawing/2014/main" val="575799110"/>
                    </a:ext>
                  </a:extLst>
                </a:gridCol>
                <a:gridCol w="1572277">
                  <a:extLst>
                    <a:ext uri="{9D8B030D-6E8A-4147-A177-3AD203B41FA5}">
                      <a16:colId xmlns:a16="http://schemas.microsoft.com/office/drawing/2014/main" val="463719762"/>
                    </a:ext>
                  </a:extLst>
                </a:gridCol>
              </a:tblGrid>
              <a:tr h="248266">
                <a:tc gridSpan="8">
                  <a:txBody>
                    <a:bodyPr/>
                    <a:lstStyle/>
                    <a:p>
                      <a:pPr marL="0" marR="0" algn="ctr">
                        <a:lnSpc>
                          <a:spcPct val="115000"/>
                        </a:lnSpc>
                        <a:buNone/>
                      </a:pPr>
                      <a:r>
                        <a:rPr lang="en-US" sz="2000" b="1" kern="1400" dirty="0">
                          <a:solidFill>
                            <a:srgbClr val="FFFFFF"/>
                          </a:solidFill>
                          <a:effectLst/>
                          <a:latin typeface="Times New Roman" panose="02020603050405020304" pitchFamily="18" charset="0"/>
                          <a:ea typeface="Times New Roman" panose="02020603050405020304" pitchFamily="18" charset="0"/>
                        </a:rPr>
                        <a:t>Surveyed Multifamily Rental Housing Supply by Area</a:t>
                      </a:r>
                      <a:endParaRPr lang="en-US" sz="2000" kern="100" dirty="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25597D"/>
                    </a:solid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437180147"/>
                  </a:ext>
                </a:extLst>
              </a:tr>
              <a:tr h="178377">
                <a:tc rowSpan="2">
                  <a:txBody>
                    <a:bodyPr/>
                    <a:lstStyle/>
                    <a:p>
                      <a:pPr marL="0" marR="0" algn="ctr">
                        <a:lnSpc>
                          <a:spcPct val="115000"/>
                        </a:lnSpc>
                        <a:buNone/>
                      </a:pPr>
                      <a:r>
                        <a:rPr lang="en-US" sz="2000" b="1" kern="1400" dirty="0">
                          <a:solidFill>
                            <a:srgbClr val="FFFFFF"/>
                          </a:solidFill>
                          <a:effectLst/>
                          <a:latin typeface="Times New Roman" panose="02020603050405020304" pitchFamily="18" charset="0"/>
                          <a:ea typeface="Times New Roman" panose="02020603050405020304" pitchFamily="18" charset="0"/>
                        </a:rPr>
                        <a:t>Area</a:t>
                      </a:r>
                      <a:endParaRPr lang="en-US" sz="2000" kern="100" dirty="0">
                        <a:effectLst/>
                        <a:latin typeface="Times New Roman" panose="02020603050405020304" pitchFamily="18" charset="0"/>
                        <a:ea typeface="Times New Roman" panose="02020603050405020304" pitchFamily="18" charset="0"/>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25597D"/>
                    </a:solidFill>
                  </a:tcPr>
                </a:tc>
                <a:tc rowSpan="2">
                  <a:txBody>
                    <a:bodyPr/>
                    <a:lstStyle/>
                    <a:p>
                      <a:pPr marL="0" marR="0" algn="ctr">
                        <a:lnSpc>
                          <a:spcPct val="115000"/>
                        </a:lnSpc>
                        <a:buNone/>
                      </a:pPr>
                      <a:r>
                        <a:rPr lang="en-US" sz="2000" b="1" kern="1400" dirty="0">
                          <a:solidFill>
                            <a:srgbClr val="FFFFFF"/>
                          </a:solidFill>
                          <a:effectLst/>
                          <a:latin typeface="Times New Roman" panose="02020603050405020304" pitchFamily="18" charset="0"/>
                          <a:ea typeface="Times New Roman" panose="02020603050405020304" pitchFamily="18" charset="0"/>
                        </a:rPr>
                        <a:t>Projects Surveyed</a:t>
                      </a:r>
                      <a:endParaRPr lang="en-US" sz="2000" kern="100" dirty="0">
                        <a:effectLst/>
                        <a:latin typeface="Times New Roman" panose="02020603050405020304" pitchFamily="18" charset="0"/>
                        <a:ea typeface="Times New Roman" panose="02020603050405020304" pitchFamily="18" charset="0"/>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25597D"/>
                    </a:solidFill>
                  </a:tcPr>
                </a:tc>
                <a:tc rowSpan="2">
                  <a:txBody>
                    <a:bodyPr/>
                    <a:lstStyle/>
                    <a:p>
                      <a:pPr marL="0" marR="0" algn="ctr">
                        <a:lnSpc>
                          <a:spcPct val="115000"/>
                        </a:lnSpc>
                        <a:buNone/>
                      </a:pPr>
                      <a:r>
                        <a:rPr lang="en-US" sz="2000" b="1" kern="1400" dirty="0">
                          <a:solidFill>
                            <a:srgbClr val="FFFFFF"/>
                          </a:solidFill>
                          <a:effectLst/>
                          <a:latin typeface="Times New Roman" panose="02020603050405020304" pitchFamily="18" charset="0"/>
                          <a:ea typeface="Times New Roman" panose="02020603050405020304" pitchFamily="18" charset="0"/>
                        </a:rPr>
                        <a:t>Total</a:t>
                      </a:r>
                      <a:endParaRPr lang="en-US" sz="2000" kern="100" dirty="0">
                        <a:effectLst/>
                        <a:latin typeface="Times New Roman" panose="02020603050405020304" pitchFamily="18" charset="0"/>
                        <a:ea typeface="Times New Roman" panose="02020603050405020304" pitchFamily="18" charset="0"/>
                      </a:endParaRPr>
                    </a:p>
                    <a:p>
                      <a:pPr marL="0" marR="0" algn="ctr">
                        <a:lnSpc>
                          <a:spcPct val="115000"/>
                        </a:lnSpc>
                        <a:buNone/>
                      </a:pPr>
                      <a:r>
                        <a:rPr lang="en-US" sz="2000" b="1" kern="1400" dirty="0">
                          <a:solidFill>
                            <a:srgbClr val="FFFFFF"/>
                          </a:solidFill>
                          <a:effectLst/>
                          <a:latin typeface="Times New Roman" panose="02020603050405020304" pitchFamily="18" charset="0"/>
                          <a:ea typeface="Times New Roman" panose="02020603050405020304" pitchFamily="18" charset="0"/>
                        </a:rPr>
                        <a:t>Units</a:t>
                      </a:r>
                      <a:endParaRPr lang="en-US" sz="2000" kern="100" dirty="0">
                        <a:effectLst/>
                        <a:latin typeface="Times New Roman" panose="02020603050405020304" pitchFamily="18" charset="0"/>
                        <a:ea typeface="Times New Roman" panose="02020603050405020304" pitchFamily="18" charset="0"/>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25597D"/>
                    </a:solidFill>
                  </a:tcPr>
                </a:tc>
                <a:tc rowSpan="2">
                  <a:txBody>
                    <a:bodyPr/>
                    <a:lstStyle/>
                    <a:p>
                      <a:pPr marL="0" marR="0" algn="ctr">
                        <a:lnSpc>
                          <a:spcPct val="115000"/>
                        </a:lnSpc>
                        <a:buNone/>
                      </a:pPr>
                      <a:r>
                        <a:rPr lang="en-US" sz="2000" b="1" kern="1400">
                          <a:solidFill>
                            <a:srgbClr val="FFFFFF"/>
                          </a:solidFill>
                          <a:effectLst/>
                          <a:latin typeface="Times New Roman" panose="02020603050405020304" pitchFamily="18" charset="0"/>
                          <a:ea typeface="Times New Roman" panose="02020603050405020304" pitchFamily="18" charset="0"/>
                        </a:rPr>
                        <a:t>Vacant Units</a:t>
                      </a:r>
                      <a:endParaRPr lang="en-US" sz="2000" kern="100">
                        <a:effectLst/>
                        <a:latin typeface="Times New Roman" panose="02020603050405020304" pitchFamily="18" charset="0"/>
                        <a:ea typeface="Times New Roman" panose="02020603050405020304" pitchFamily="18" charset="0"/>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25597D"/>
                    </a:solidFill>
                  </a:tcPr>
                </a:tc>
                <a:tc rowSpan="2">
                  <a:txBody>
                    <a:bodyPr/>
                    <a:lstStyle/>
                    <a:p>
                      <a:pPr marL="0" marR="0" algn="ctr">
                        <a:lnSpc>
                          <a:spcPct val="115000"/>
                        </a:lnSpc>
                        <a:buNone/>
                      </a:pPr>
                      <a:r>
                        <a:rPr lang="en-US" sz="2000" b="1" kern="1400" dirty="0">
                          <a:solidFill>
                            <a:srgbClr val="FFFFFF"/>
                          </a:solidFill>
                          <a:effectLst/>
                          <a:latin typeface="Times New Roman" panose="02020603050405020304" pitchFamily="18" charset="0"/>
                          <a:ea typeface="Times New Roman" panose="02020603050405020304" pitchFamily="18" charset="0"/>
                        </a:rPr>
                        <a:t>Overall Vacancy Rate</a:t>
                      </a:r>
                      <a:endParaRPr lang="en-US" sz="2000" kern="100" dirty="0">
                        <a:effectLst/>
                        <a:latin typeface="Times New Roman" panose="02020603050405020304" pitchFamily="18" charset="0"/>
                        <a:ea typeface="Times New Roman" panose="02020603050405020304" pitchFamily="18" charset="0"/>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25597D"/>
                    </a:solidFill>
                  </a:tcPr>
                </a:tc>
                <a:tc gridSpan="3">
                  <a:txBody>
                    <a:bodyPr/>
                    <a:lstStyle/>
                    <a:p>
                      <a:pPr marL="0" marR="0" algn="ctr">
                        <a:lnSpc>
                          <a:spcPct val="115000"/>
                        </a:lnSpc>
                        <a:buNone/>
                      </a:pPr>
                      <a:r>
                        <a:rPr lang="en-US" sz="2000" b="1" kern="1400" dirty="0">
                          <a:solidFill>
                            <a:srgbClr val="FFFFFF"/>
                          </a:solidFill>
                          <a:effectLst/>
                          <a:latin typeface="Times New Roman" panose="02020603050405020304" pitchFamily="18" charset="0"/>
                          <a:ea typeface="Times New Roman" panose="02020603050405020304" pitchFamily="18" charset="0"/>
                        </a:rPr>
                        <a:t>Vacancy Rate by Type</a:t>
                      </a:r>
                      <a:endParaRPr lang="en-US" sz="2000" kern="100" dirty="0">
                        <a:effectLst/>
                        <a:latin typeface="Times New Roman" panose="02020603050405020304" pitchFamily="18" charset="0"/>
                        <a:ea typeface="Times New Roman" panose="02020603050405020304" pitchFamily="18" charset="0"/>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25597D"/>
                    </a:solidFill>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247445093"/>
                  </a:ext>
                </a:extLst>
              </a:tr>
              <a:tr h="372305">
                <a:tc vMerge="1">
                  <a:txBody>
                    <a:bodyPr/>
                    <a:lstStyle/>
                    <a:p>
                      <a:endParaRPr lang="en-US"/>
                    </a:p>
                  </a:txBody>
                  <a:tcPr/>
                </a:tc>
                <a:tc vMerge="1">
                  <a:txBody>
                    <a:bodyPr/>
                    <a:lstStyle/>
                    <a:p>
                      <a:endParaRPr lang="en-US"/>
                    </a:p>
                  </a:txBody>
                  <a:tcPr/>
                </a:tc>
                <a:tc vMerge="1">
                  <a:txBody>
                    <a:bodyPr/>
                    <a:lstStyle/>
                    <a:p>
                      <a:endParaRPr lang="en-US"/>
                    </a:p>
                  </a:txBody>
                  <a:tcPr/>
                </a:tc>
                <a:tc vMerge="1">
                  <a:txBody>
                    <a:bodyPr/>
                    <a:lstStyle/>
                    <a:p>
                      <a:endParaRPr lang="en-US"/>
                    </a:p>
                  </a:txBody>
                  <a:tcPr/>
                </a:tc>
                <a:tc vMerge="1">
                  <a:txBody>
                    <a:bodyPr/>
                    <a:lstStyle/>
                    <a:p>
                      <a:endParaRPr lang="en-US"/>
                    </a:p>
                  </a:txBody>
                  <a:tcPr/>
                </a:tc>
                <a:tc>
                  <a:txBody>
                    <a:bodyPr/>
                    <a:lstStyle/>
                    <a:p>
                      <a:pPr marL="0" marR="0" algn="ctr">
                        <a:lnSpc>
                          <a:spcPct val="115000"/>
                        </a:lnSpc>
                        <a:buNone/>
                      </a:pPr>
                      <a:r>
                        <a:rPr lang="en-US" sz="2000" b="1" kern="1400">
                          <a:solidFill>
                            <a:srgbClr val="FFFFFF"/>
                          </a:solidFill>
                          <a:effectLst/>
                          <a:latin typeface="Times New Roman" panose="02020603050405020304" pitchFamily="18" charset="0"/>
                          <a:ea typeface="Times New Roman" panose="02020603050405020304" pitchFamily="18" charset="0"/>
                        </a:rPr>
                        <a:t>Market-Rate</a:t>
                      </a:r>
                      <a:endParaRPr lang="en-US" sz="2000" kern="100">
                        <a:effectLst/>
                        <a:latin typeface="Times New Roman" panose="02020603050405020304" pitchFamily="18" charset="0"/>
                        <a:ea typeface="Times New Roman" panose="02020603050405020304" pitchFamily="18" charset="0"/>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25597D"/>
                    </a:solidFill>
                  </a:tcPr>
                </a:tc>
                <a:tc>
                  <a:txBody>
                    <a:bodyPr/>
                    <a:lstStyle/>
                    <a:p>
                      <a:pPr marL="0" marR="0" algn="ctr">
                        <a:lnSpc>
                          <a:spcPct val="115000"/>
                        </a:lnSpc>
                        <a:buNone/>
                      </a:pPr>
                      <a:r>
                        <a:rPr lang="en-US" sz="2000" b="1" kern="1400">
                          <a:solidFill>
                            <a:srgbClr val="FFFFFF"/>
                          </a:solidFill>
                          <a:effectLst/>
                          <a:latin typeface="Times New Roman" panose="02020603050405020304" pitchFamily="18" charset="0"/>
                          <a:ea typeface="Times New Roman" panose="02020603050405020304" pitchFamily="18" charset="0"/>
                        </a:rPr>
                        <a:t>Tax Credit</a:t>
                      </a:r>
                      <a:endParaRPr lang="en-US" sz="2000" kern="100">
                        <a:effectLst/>
                        <a:latin typeface="Times New Roman" panose="02020603050405020304" pitchFamily="18" charset="0"/>
                        <a:ea typeface="Times New Roman" panose="02020603050405020304" pitchFamily="18" charset="0"/>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25597D"/>
                    </a:solidFill>
                  </a:tcPr>
                </a:tc>
                <a:tc>
                  <a:txBody>
                    <a:bodyPr/>
                    <a:lstStyle/>
                    <a:p>
                      <a:pPr marL="0" marR="0" algn="ctr">
                        <a:lnSpc>
                          <a:spcPct val="115000"/>
                        </a:lnSpc>
                        <a:buNone/>
                      </a:pPr>
                      <a:r>
                        <a:rPr lang="en-US" sz="2000" b="1" kern="1400">
                          <a:solidFill>
                            <a:srgbClr val="FFFFFF"/>
                          </a:solidFill>
                          <a:effectLst/>
                          <a:latin typeface="Times New Roman" panose="02020603050405020304" pitchFamily="18" charset="0"/>
                          <a:ea typeface="Times New Roman" panose="02020603050405020304" pitchFamily="18" charset="0"/>
                        </a:rPr>
                        <a:t>Government Subsidy</a:t>
                      </a:r>
                      <a:endParaRPr lang="en-US" sz="2000" kern="100">
                        <a:effectLst/>
                        <a:latin typeface="Times New Roman" panose="02020603050405020304" pitchFamily="18" charset="0"/>
                        <a:ea typeface="Times New Roman" panose="02020603050405020304" pitchFamily="18" charset="0"/>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25597D"/>
                    </a:solidFill>
                  </a:tcPr>
                </a:tc>
                <a:extLst>
                  <a:ext uri="{0D108BD9-81ED-4DB2-BD59-A6C34878D82A}">
                    <a16:rowId xmlns:a16="http://schemas.microsoft.com/office/drawing/2014/main" val="2864132596"/>
                  </a:ext>
                </a:extLst>
              </a:tr>
              <a:tr h="178377">
                <a:tc>
                  <a:txBody>
                    <a:bodyPr/>
                    <a:lstStyle/>
                    <a:p>
                      <a:pPr marL="0" marR="0" algn="ctr">
                        <a:lnSpc>
                          <a:spcPct val="115000"/>
                        </a:lnSpc>
                        <a:buNone/>
                      </a:pPr>
                      <a:r>
                        <a:rPr lang="en-US" sz="2000" b="1" kern="100">
                          <a:solidFill>
                            <a:srgbClr val="000000"/>
                          </a:solidFill>
                          <a:effectLst/>
                          <a:latin typeface="Times New Roman" panose="02020603050405020304" pitchFamily="18" charset="0"/>
                          <a:ea typeface="Times New Roman" panose="02020603050405020304" pitchFamily="18" charset="0"/>
                        </a:rPr>
                        <a:t>Arenac</a:t>
                      </a:r>
                      <a:endParaRPr lang="en-US" sz="2000" kern="100">
                        <a:effectLst/>
                        <a:latin typeface="Times New Roman" panose="02020603050405020304" pitchFamily="18" charset="0"/>
                        <a:ea typeface="Times New Roman" panose="02020603050405020304" pitchFamily="18" charset="0"/>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EEAF6"/>
                    </a:solidFill>
                  </a:tcPr>
                </a:tc>
                <a:tc>
                  <a:txBody>
                    <a:bodyPr/>
                    <a:lstStyle/>
                    <a:p>
                      <a:pPr marL="0" marR="0" algn="ctr">
                        <a:lnSpc>
                          <a:spcPct val="115000"/>
                        </a:lnSpc>
                        <a:buNone/>
                      </a:pPr>
                      <a:r>
                        <a:rPr lang="en-US" sz="2000" kern="1400">
                          <a:solidFill>
                            <a:srgbClr val="000000"/>
                          </a:solidFill>
                          <a:effectLst/>
                          <a:latin typeface="Times New Roman" panose="02020603050405020304" pitchFamily="18" charset="0"/>
                          <a:ea typeface="Times New Roman" panose="02020603050405020304" pitchFamily="18" charset="0"/>
                        </a:rPr>
                        <a:t>7</a:t>
                      </a:r>
                      <a:endParaRPr lang="en-US" sz="2000" kern="100">
                        <a:effectLst/>
                        <a:latin typeface="Times New Roman" panose="02020603050405020304" pitchFamily="18" charset="0"/>
                        <a:ea typeface="Times New Roman" panose="02020603050405020304" pitchFamily="18" charset="0"/>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EEAF6"/>
                    </a:solidFill>
                  </a:tcPr>
                </a:tc>
                <a:tc>
                  <a:txBody>
                    <a:bodyPr/>
                    <a:lstStyle/>
                    <a:p>
                      <a:pPr marL="0" marR="0" algn="ctr">
                        <a:lnSpc>
                          <a:spcPct val="115000"/>
                        </a:lnSpc>
                        <a:buNone/>
                      </a:pPr>
                      <a:r>
                        <a:rPr lang="en-US" sz="2000" kern="1400">
                          <a:solidFill>
                            <a:srgbClr val="000000"/>
                          </a:solidFill>
                          <a:effectLst/>
                          <a:latin typeface="Times New Roman" panose="02020603050405020304" pitchFamily="18" charset="0"/>
                          <a:ea typeface="Times New Roman" panose="02020603050405020304" pitchFamily="18" charset="0"/>
                        </a:rPr>
                        <a:t>153</a:t>
                      </a:r>
                      <a:endParaRPr lang="en-US" sz="2000" kern="100">
                        <a:effectLst/>
                        <a:latin typeface="Times New Roman" panose="02020603050405020304" pitchFamily="18" charset="0"/>
                        <a:ea typeface="Times New Roman" panose="02020603050405020304" pitchFamily="18" charset="0"/>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EEAF6"/>
                    </a:solidFill>
                  </a:tcPr>
                </a:tc>
                <a:tc>
                  <a:txBody>
                    <a:bodyPr/>
                    <a:lstStyle/>
                    <a:p>
                      <a:pPr marL="0" marR="0" algn="ctr">
                        <a:lnSpc>
                          <a:spcPct val="115000"/>
                        </a:lnSpc>
                        <a:buNone/>
                      </a:pPr>
                      <a:r>
                        <a:rPr lang="en-US" sz="2000" kern="1400">
                          <a:solidFill>
                            <a:srgbClr val="000000"/>
                          </a:solidFill>
                          <a:effectLst/>
                          <a:latin typeface="Times New Roman" panose="02020603050405020304" pitchFamily="18" charset="0"/>
                          <a:ea typeface="Times New Roman" panose="02020603050405020304" pitchFamily="18" charset="0"/>
                        </a:rPr>
                        <a:t>2</a:t>
                      </a:r>
                      <a:endParaRPr lang="en-US" sz="2000" kern="100">
                        <a:effectLst/>
                        <a:latin typeface="Times New Roman" panose="02020603050405020304" pitchFamily="18" charset="0"/>
                        <a:ea typeface="Times New Roman" panose="02020603050405020304" pitchFamily="18" charset="0"/>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EEAF6"/>
                    </a:solidFill>
                  </a:tcPr>
                </a:tc>
                <a:tc>
                  <a:txBody>
                    <a:bodyPr/>
                    <a:lstStyle/>
                    <a:p>
                      <a:pPr marL="0" marR="0" algn="ctr">
                        <a:lnSpc>
                          <a:spcPct val="115000"/>
                        </a:lnSpc>
                        <a:buNone/>
                      </a:pPr>
                      <a:r>
                        <a:rPr lang="en-US" sz="2000" kern="1400">
                          <a:solidFill>
                            <a:srgbClr val="000000"/>
                          </a:solidFill>
                          <a:effectLst/>
                          <a:latin typeface="Times New Roman" panose="02020603050405020304" pitchFamily="18" charset="0"/>
                          <a:ea typeface="Times New Roman" panose="02020603050405020304" pitchFamily="18" charset="0"/>
                        </a:rPr>
                        <a:t>1.3%</a:t>
                      </a:r>
                      <a:endParaRPr lang="en-US" sz="2000" kern="100">
                        <a:effectLst/>
                        <a:latin typeface="Times New Roman" panose="02020603050405020304" pitchFamily="18" charset="0"/>
                        <a:ea typeface="Times New Roman" panose="02020603050405020304" pitchFamily="18" charset="0"/>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EEAF6"/>
                    </a:solidFill>
                  </a:tcPr>
                </a:tc>
                <a:tc>
                  <a:txBody>
                    <a:bodyPr/>
                    <a:lstStyle/>
                    <a:p>
                      <a:pPr marL="0" marR="0" algn="ctr">
                        <a:lnSpc>
                          <a:spcPct val="115000"/>
                        </a:lnSpc>
                        <a:buNone/>
                      </a:pPr>
                      <a:r>
                        <a:rPr lang="en-US" sz="2000" b="1" kern="1400">
                          <a:solidFill>
                            <a:srgbClr val="EE0000"/>
                          </a:solidFill>
                          <a:effectLst/>
                          <a:latin typeface="Times New Roman" panose="02020603050405020304" pitchFamily="18" charset="0"/>
                          <a:ea typeface="Times New Roman" panose="02020603050405020304" pitchFamily="18" charset="0"/>
                        </a:rPr>
                        <a:t>0.0%</a:t>
                      </a:r>
                      <a:endParaRPr lang="en-US" sz="2000" kern="100">
                        <a:effectLst/>
                        <a:latin typeface="Times New Roman" panose="02020603050405020304" pitchFamily="18" charset="0"/>
                        <a:ea typeface="Times New Roman" panose="02020603050405020304" pitchFamily="18" charset="0"/>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EEAF6"/>
                    </a:solidFill>
                  </a:tcPr>
                </a:tc>
                <a:tc>
                  <a:txBody>
                    <a:bodyPr/>
                    <a:lstStyle/>
                    <a:p>
                      <a:pPr marL="0" marR="0" algn="ctr">
                        <a:lnSpc>
                          <a:spcPct val="115000"/>
                        </a:lnSpc>
                        <a:buNone/>
                      </a:pPr>
                      <a:r>
                        <a:rPr lang="en-US" sz="2000" kern="1400">
                          <a:solidFill>
                            <a:srgbClr val="000000"/>
                          </a:solidFill>
                          <a:effectLst/>
                          <a:latin typeface="Times New Roman" panose="02020603050405020304" pitchFamily="18" charset="0"/>
                          <a:ea typeface="Times New Roman" panose="02020603050405020304" pitchFamily="18" charset="0"/>
                        </a:rPr>
                        <a:t>-</a:t>
                      </a:r>
                      <a:endParaRPr lang="en-US" sz="2000" kern="100">
                        <a:effectLst/>
                        <a:latin typeface="Times New Roman" panose="02020603050405020304" pitchFamily="18" charset="0"/>
                        <a:ea typeface="Times New Roman" panose="02020603050405020304" pitchFamily="18" charset="0"/>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EEAF6"/>
                    </a:solidFill>
                  </a:tcPr>
                </a:tc>
                <a:tc>
                  <a:txBody>
                    <a:bodyPr/>
                    <a:lstStyle/>
                    <a:p>
                      <a:pPr marL="0" marR="0" algn="ctr">
                        <a:lnSpc>
                          <a:spcPct val="115000"/>
                        </a:lnSpc>
                        <a:buNone/>
                      </a:pPr>
                      <a:r>
                        <a:rPr lang="en-US" sz="2000" kern="1400">
                          <a:solidFill>
                            <a:srgbClr val="000000"/>
                          </a:solidFill>
                          <a:effectLst/>
                          <a:latin typeface="Times New Roman" panose="02020603050405020304" pitchFamily="18" charset="0"/>
                          <a:ea typeface="Times New Roman" panose="02020603050405020304" pitchFamily="18" charset="0"/>
                        </a:rPr>
                        <a:t>1.5%</a:t>
                      </a:r>
                      <a:endParaRPr lang="en-US" sz="2000" kern="100">
                        <a:effectLst/>
                        <a:latin typeface="Times New Roman" panose="02020603050405020304" pitchFamily="18" charset="0"/>
                        <a:ea typeface="Times New Roman" panose="02020603050405020304" pitchFamily="18" charset="0"/>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EEAF6"/>
                    </a:solidFill>
                  </a:tcPr>
                </a:tc>
                <a:extLst>
                  <a:ext uri="{0D108BD9-81ED-4DB2-BD59-A6C34878D82A}">
                    <a16:rowId xmlns:a16="http://schemas.microsoft.com/office/drawing/2014/main" val="2209831837"/>
                  </a:ext>
                </a:extLst>
              </a:tr>
              <a:tr h="178377">
                <a:tc>
                  <a:txBody>
                    <a:bodyPr/>
                    <a:lstStyle/>
                    <a:p>
                      <a:pPr marL="0" marR="0" algn="ctr">
                        <a:lnSpc>
                          <a:spcPct val="115000"/>
                        </a:lnSpc>
                        <a:buNone/>
                      </a:pPr>
                      <a:r>
                        <a:rPr lang="en-US" sz="2000" b="1" kern="100">
                          <a:solidFill>
                            <a:srgbClr val="000000"/>
                          </a:solidFill>
                          <a:effectLst/>
                          <a:latin typeface="Times New Roman" panose="02020603050405020304" pitchFamily="18" charset="0"/>
                          <a:ea typeface="Times New Roman" panose="02020603050405020304" pitchFamily="18" charset="0"/>
                        </a:rPr>
                        <a:t>Bay</a:t>
                      </a:r>
                      <a:endParaRPr lang="en-US" sz="2000" kern="100">
                        <a:effectLst/>
                        <a:latin typeface="Times New Roman" panose="02020603050405020304" pitchFamily="18" charset="0"/>
                        <a:ea typeface="Times New Roman" panose="02020603050405020304" pitchFamily="18" charset="0"/>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lnSpc>
                          <a:spcPct val="115000"/>
                        </a:lnSpc>
                        <a:buNone/>
                      </a:pPr>
                      <a:r>
                        <a:rPr lang="en-US" sz="2000" kern="1400">
                          <a:solidFill>
                            <a:srgbClr val="000000"/>
                          </a:solidFill>
                          <a:effectLst/>
                          <a:latin typeface="Times New Roman" panose="02020603050405020304" pitchFamily="18" charset="0"/>
                          <a:ea typeface="Times New Roman" panose="02020603050405020304" pitchFamily="18" charset="0"/>
                        </a:rPr>
                        <a:t>28</a:t>
                      </a:r>
                      <a:endParaRPr lang="en-US" sz="2000" kern="100">
                        <a:effectLst/>
                        <a:latin typeface="Times New Roman" panose="02020603050405020304" pitchFamily="18" charset="0"/>
                        <a:ea typeface="Times New Roman" panose="02020603050405020304" pitchFamily="18" charset="0"/>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lnSpc>
                          <a:spcPct val="115000"/>
                        </a:lnSpc>
                        <a:buNone/>
                      </a:pPr>
                      <a:r>
                        <a:rPr lang="en-US" sz="2000" kern="1400">
                          <a:solidFill>
                            <a:srgbClr val="000000"/>
                          </a:solidFill>
                          <a:effectLst/>
                          <a:latin typeface="Times New Roman" panose="02020603050405020304" pitchFamily="18" charset="0"/>
                          <a:ea typeface="Times New Roman" panose="02020603050405020304" pitchFamily="18" charset="0"/>
                        </a:rPr>
                        <a:t>2,748</a:t>
                      </a:r>
                      <a:endParaRPr lang="en-US" sz="2000" kern="100">
                        <a:effectLst/>
                        <a:latin typeface="Times New Roman" panose="02020603050405020304" pitchFamily="18" charset="0"/>
                        <a:ea typeface="Times New Roman" panose="02020603050405020304" pitchFamily="18" charset="0"/>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lnSpc>
                          <a:spcPct val="115000"/>
                        </a:lnSpc>
                        <a:buNone/>
                      </a:pPr>
                      <a:r>
                        <a:rPr lang="en-US" sz="2000" kern="1400">
                          <a:solidFill>
                            <a:srgbClr val="000000"/>
                          </a:solidFill>
                          <a:effectLst/>
                          <a:latin typeface="Times New Roman" panose="02020603050405020304" pitchFamily="18" charset="0"/>
                          <a:ea typeface="Times New Roman" panose="02020603050405020304" pitchFamily="18" charset="0"/>
                        </a:rPr>
                        <a:t>32</a:t>
                      </a:r>
                      <a:endParaRPr lang="en-US" sz="2000" kern="100">
                        <a:effectLst/>
                        <a:latin typeface="Times New Roman" panose="02020603050405020304" pitchFamily="18" charset="0"/>
                        <a:ea typeface="Times New Roman" panose="02020603050405020304" pitchFamily="18" charset="0"/>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lnSpc>
                          <a:spcPct val="115000"/>
                        </a:lnSpc>
                        <a:buNone/>
                      </a:pPr>
                      <a:r>
                        <a:rPr lang="en-US" sz="2000" kern="1400">
                          <a:solidFill>
                            <a:srgbClr val="000000"/>
                          </a:solidFill>
                          <a:effectLst/>
                          <a:latin typeface="Times New Roman" panose="02020603050405020304" pitchFamily="18" charset="0"/>
                          <a:ea typeface="Times New Roman" panose="02020603050405020304" pitchFamily="18" charset="0"/>
                        </a:rPr>
                        <a:t>1.2%</a:t>
                      </a:r>
                      <a:endParaRPr lang="en-US" sz="2000" kern="100">
                        <a:effectLst/>
                        <a:latin typeface="Times New Roman" panose="02020603050405020304" pitchFamily="18" charset="0"/>
                        <a:ea typeface="Times New Roman" panose="02020603050405020304" pitchFamily="18" charset="0"/>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lnSpc>
                          <a:spcPct val="115000"/>
                        </a:lnSpc>
                        <a:buNone/>
                      </a:pPr>
                      <a:r>
                        <a:rPr lang="en-US" sz="2000" kern="1400" dirty="0">
                          <a:solidFill>
                            <a:srgbClr val="000000"/>
                          </a:solidFill>
                          <a:effectLst/>
                          <a:latin typeface="Times New Roman" panose="02020603050405020304" pitchFamily="18" charset="0"/>
                          <a:ea typeface="Times New Roman" panose="02020603050405020304" pitchFamily="18" charset="0"/>
                        </a:rPr>
                        <a:t>1.9%</a:t>
                      </a:r>
                      <a:endParaRPr lang="en-US" sz="2000" kern="100" dirty="0">
                        <a:effectLst/>
                        <a:latin typeface="Times New Roman" panose="02020603050405020304" pitchFamily="18" charset="0"/>
                        <a:ea typeface="Times New Roman" panose="02020603050405020304" pitchFamily="18" charset="0"/>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lnSpc>
                          <a:spcPct val="115000"/>
                        </a:lnSpc>
                        <a:buNone/>
                      </a:pPr>
                      <a:r>
                        <a:rPr lang="en-US" sz="2000" b="1" kern="1400">
                          <a:solidFill>
                            <a:srgbClr val="EE0000"/>
                          </a:solidFill>
                          <a:effectLst/>
                          <a:latin typeface="Times New Roman" panose="02020603050405020304" pitchFamily="18" charset="0"/>
                          <a:ea typeface="Times New Roman" panose="02020603050405020304" pitchFamily="18" charset="0"/>
                        </a:rPr>
                        <a:t>0.4%</a:t>
                      </a:r>
                      <a:endParaRPr lang="en-US" sz="2000" kern="100">
                        <a:effectLst/>
                        <a:latin typeface="Times New Roman" panose="02020603050405020304" pitchFamily="18" charset="0"/>
                        <a:ea typeface="Times New Roman" panose="02020603050405020304" pitchFamily="18" charset="0"/>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lnSpc>
                          <a:spcPct val="115000"/>
                        </a:lnSpc>
                        <a:buNone/>
                      </a:pPr>
                      <a:r>
                        <a:rPr lang="en-US" sz="2000" b="1" kern="1400">
                          <a:solidFill>
                            <a:srgbClr val="EE0000"/>
                          </a:solidFill>
                          <a:effectLst/>
                          <a:latin typeface="Times New Roman" panose="02020603050405020304" pitchFamily="18" charset="0"/>
                          <a:ea typeface="Times New Roman" panose="02020603050405020304" pitchFamily="18" charset="0"/>
                        </a:rPr>
                        <a:t>0.0%</a:t>
                      </a:r>
                      <a:endParaRPr lang="en-US" sz="2000" kern="100">
                        <a:effectLst/>
                        <a:latin typeface="Times New Roman" panose="02020603050405020304" pitchFamily="18" charset="0"/>
                        <a:ea typeface="Times New Roman" panose="02020603050405020304" pitchFamily="18" charset="0"/>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984331040"/>
                  </a:ext>
                </a:extLst>
              </a:tr>
              <a:tr h="178377">
                <a:tc>
                  <a:txBody>
                    <a:bodyPr/>
                    <a:lstStyle/>
                    <a:p>
                      <a:pPr marL="0" marR="0" algn="ctr">
                        <a:lnSpc>
                          <a:spcPct val="115000"/>
                        </a:lnSpc>
                        <a:buNone/>
                      </a:pPr>
                      <a:r>
                        <a:rPr lang="en-US" sz="2000" b="1" kern="100">
                          <a:solidFill>
                            <a:srgbClr val="000000"/>
                          </a:solidFill>
                          <a:effectLst/>
                          <a:latin typeface="Times New Roman" panose="02020603050405020304" pitchFamily="18" charset="0"/>
                          <a:ea typeface="Times New Roman" panose="02020603050405020304" pitchFamily="18" charset="0"/>
                        </a:rPr>
                        <a:t>Clare</a:t>
                      </a:r>
                      <a:endParaRPr lang="en-US" sz="2000" kern="100">
                        <a:effectLst/>
                        <a:latin typeface="Times New Roman" panose="02020603050405020304" pitchFamily="18" charset="0"/>
                        <a:ea typeface="Times New Roman" panose="02020603050405020304" pitchFamily="18" charset="0"/>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EEAF6"/>
                    </a:solidFill>
                  </a:tcPr>
                </a:tc>
                <a:tc>
                  <a:txBody>
                    <a:bodyPr/>
                    <a:lstStyle/>
                    <a:p>
                      <a:pPr marL="0" marR="0" algn="ctr">
                        <a:lnSpc>
                          <a:spcPct val="115000"/>
                        </a:lnSpc>
                        <a:buNone/>
                      </a:pPr>
                      <a:r>
                        <a:rPr lang="en-US" sz="2000" kern="1400">
                          <a:solidFill>
                            <a:srgbClr val="000000"/>
                          </a:solidFill>
                          <a:effectLst/>
                          <a:latin typeface="Times New Roman" panose="02020603050405020304" pitchFamily="18" charset="0"/>
                          <a:ea typeface="Times New Roman" panose="02020603050405020304" pitchFamily="18" charset="0"/>
                        </a:rPr>
                        <a:t>16</a:t>
                      </a:r>
                      <a:endParaRPr lang="en-US" sz="2000" kern="100">
                        <a:effectLst/>
                        <a:latin typeface="Times New Roman" panose="02020603050405020304" pitchFamily="18" charset="0"/>
                        <a:ea typeface="Times New Roman" panose="02020603050405020304" pitchFamily="18" charset="0"/>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EEAF6"/>
                    </a:solidFill>
                  </a:tcPr>
                </a:tc>
                <a:tc>
                  <a:txBody>
                    <a:bodyPr/>
                    <a:lstStyle/>
                    <a:p>
                      <a:pPr marL="0" marR="0" algn="ctr">
                        <a:lnSpc>
                          <a:spcPct val="115000"/>
                        </a:lnSpc>
                        <a:buNone/>
                      </a:pPr>
                      <a:r>
                        <a:rPr lang="en-US" sz="2000" kern="1400">
                          <a:solidFill>
                            <a:srgbClr val="000000"/>
                          </a:solidFill>
                          <a:effectLst/>
                          <a:latin typeface="Times New Roman" panose="02020603050405020304" pitchFamily="18" charset="0"/>
                          <a:ea typeface="Times New Roman" panose="02020603050405020304" pitchFamily="18" charset="0"/>
                        </a:rPr>
                        <a:t>559</a:t>
                      </a:r>
                      <a:endParaRPr lang="en-US" sz="2000" kern="100">
                        <a:effectLst/>
                        <a:latin typeface="Times New Roman" panose="02020603050405020304" pitchFamily="18" charset="0"/>
                        <a:ea typeface="Times New Roman" panose="02020603050405020304" pitchFamily="18" charset="0"/>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EEAF6"/>
                    </a:solidFill>
                  </a:tcPr>
                </a:tc>
                <a:tc>
                  <a:txBody>
                    <a:bodyPr/>
                    <a:lstStyle/>
                    <a:p>
                      <a:pPr marL="0" marR="0" algn="ctr">
                        <a:lnSpc>
                          <a:spcPct val="115000"/>
                        </a:lnSpc>
                        <a:buNone/>
                      </a:pPr>
                      <a:r>
                        <a:rPr lang="en-US" sz="2000" kern="1400">
                          <a:solidFill>
                            <a:srgbClr val="000000"/>
                          </a:solidFill>
                          <a:effectLst/>
                          <a:latin typeface="Times New Roman" panose="02020603050405020304" pitchFamily="18" charset="0"/>
                          <a:ea typeface="Times New Roman" panose="02020603050405020304" pitchFamily="18" charset="0"/>
                        </a:rPr>
                        <a:t>5</a:t>
                      </a:r>
                      <a:endParaRPr lang="en-US" sz="2000" kern="100">
                        <a:effectLst/>
                        <a:latin typeface="Times New Roman" panose="02020603050405020304" pitchFamily="18" charset="0"/>
                        <a:ea typeface="Times New Roman" panose="02020603050405020304" pitchFamily="18" charset="0"/>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EEAF6"/>
                    </a:solidFill>
                  </a:tcPr>
                </a:tc>
                <a:tc>
                  <a:txBody>
                    <a:bodyPr/>
                    <a:lstStyle/>
                    <a:p>
                      <a:pPr marL="0" marR="0" algn="ctr">
                        <a:lnSpc>
                          <a:spcPct val="115000"/>
                        </a:lnSpc>
                        <a:buNone/>
                      </a:pPr>
                      <a:r>
                        <a:rPr lang="en-US" sz="2000" b="1" kern="1400">
                          <a:solidFill>
                            <a:srgbClr val="EE0000"/>
                          </a:solidFill>
                          <a:effectLst/>
                          <a:latin typeface="Times New Roman" panose="02020603050405020304" pitchFamily="18" charset="0"/>
                          <a:ea typeface="Times New Roman" panose="02020603050405020304" pitchFamily="18" charset="0"/>
                        </a:rPr>
                        <a:t>0.9%</a:t>
                      </a:r>
                      <a:endParaRPr lang="en-US" sz="2000" kern="100">
                        <a:effectLst/>
                        <a:latin typeface="Times New Roman" panose="02020603050405020304" pitchFamily="18" charset="0"/>
                        <a:ea typeface="Times New Roman" panose="02020603050405020304" pitchFamily="18" charset="0"/>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EEAF6"/>
                    </a:solidFill>
                  </a:tcPr>
                </a:tc>
                <a:tc>
                  <a:txBody>
                    <a:bodyPr/>
                    <a:lstStyle/>
                    <a:p>
                      <a:pPr marL="0" marR="0" algn="ctr">
                        <a:lnSpc>
                          <a:spcPct val="115000"/>
                        </a:lnSpc>
                        <a:buNone/>
                      </a:pPr>
                      <a:r>
                        <a:rPr lang="en-US" sz="2000" kern="1400">
                          <a:solidFill>
                            <a:srgbClr val="000000"/>
                          </a:solidFill>
                          <a:effectLst/>
                          <a:latin typeface="Times New Roman" panose="02020603050405020304" pitchFamily="18" charset="0"/>
                          <a:ea typeface="Times New Roman" panose="02020603050405020304" pitchFamily="18" charset="0"/>
                        </a:rPr>
                        <a:t>3.0%</a:t>
                      </a:r>
                      <a:endParaRPr lang="en-US" sz="2000" kern="100">
                        <a:effectLst/>
                        <a:latin typeface="Times New Roman" panose="02020603050405020304" pitchFamily="18" charset="0"/>
                        <a:ea typeface="Times New Roman" panose="02020603050405020304" pitchFamily="18" charset="0"/>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EEAF6"/>
                    </a:solidFill>
                  </a:tcPr>
                </a:tc>
                <a:tc>
                  <a:txBody>
                    <a:bodyPr/>
                    <a:lstStyle/>
                    <a:p>
                      <a:pPr marL="0" marR="0" algn="ctr">
                        <a:lnSpc>
                          <a:spcPct val="115000"/>
                        </a:lnSpc>
                        <a:buNone/>
                      </a:pPr>
                      <a:r>
                        <a:rPr lang="en-US" sz="2000" b="1" kern="1400" dirty="0">
                          <a:solidFill>
                            <a:srgbClr val="EE0000"/>
                          </a:solidFill>
                          <a:effectLst/>
                          <a:latin typeface="Times New Roman" panose="02020603050405020304" pitchFamily="18" charset="0"/>
                          <a:ea typeface="Times New Roman" panose="02020603050405020304" pitchFamily="18" charset="0"/>
                        </a:rPr>
                        <a:t>0.0%</a:t>
                      </a:r>
                      <a:endParaRPr lang="en-US" sz="2000" kern="100" dirty="0">
                        <a:effectLst/>
                        <a:latin typeface="Times New Roman" panose="02020603050405020304" pitchFamily="18" charset="0"/>
                        <a:ea typeface="Times New Roman" panose="02020603050405020304" pitchFamily="18" charset="0"/>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EEAF6"/>
                    </a:solidFill>
                  </a:tcPr>
                </a:tc>
                <a:tc>
                  <a:txBody>
                    <a:bodyPr/>
                    <a:lstStyle/>
                    <a:p>
                      <a:pPr marL="0" marR="0" algn="ctr">
                        <a:lnSpc>
                          <a:spcPct val="115000"/>
                        </a:lnSpc>
                        <a:buNone/>
                      </a:pPr>
                      <a:r>
                        <a:rPr lang="en-US" sz="2000" b="1" kern="1400">
                          <a:solidFill>
                            <a:srgbClr val="EE0000"/>
                          </a:solidFill>
                          <a:effectLst/>
                          <a:latin typeface="Times New Roman" panose="02020603050405020304" pitchFamily="18" charset="0"/>
                          <a:ea typeface="Times New Roman" panose="02020603050405020304" pitchFamily="18" charset="0"/>
                        </a:rPr>
                        <a:t>0.0%</a:t>
                      </a:r>
                      <a:endParaRPr lang="en-US" sz="2000" kern="100">
                        <a:effectLst/>
                        <a:latin typeface="Times New Roman" panose="02020603050405020304" pitchFamily="18" charset="0"/>
                        <a:ea typeface="Times New Roman" panose="02020603050405020304" pitchFamily="18" charset="0"/>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EEAF6"/>
                    </a:solidFill>
                  </a:tcPr>
                </a:tc>
                <a:extLst>
                  <a:ext uri="{0D108BD9-81ED-4DB2-BD59-A6C34878D82A}">
                    <a16:rowId xmlns:a16="http://schemas.microsoft.com/office/drawing/2014/main" val="2073012057"/>
                  </a:ext>
                </a:extLst>
              </a:tr>
              <a:tr h="178377">
                <a:tc>
                  <a:txBody>
                    <a:bodyPr/>
                    <a:lstStyle/>
                    <a:p>
                      <a:pPr marL="0" marR="0" algn="ctr">
                        <a:lnSpc>
                          <a:spcPct val="115000"/>
                        </a:lnSpc>
                        <a:buNone/>
                      </a:pPr>
                      <a:r>
                        <a:rPr lang="en-US" sz="2000" b="1" kern="100">
                          <a:solidFill>
                            <a:srgbClr val="000000"/>
                          </a:solidFill>
                          <a:effectLst/>
                          <a:latin typeface="Times New Roman" panose="02020603050405020304" pitchFamily="18" charset="0"/>
                          <a:ea typeface="Times New Roman" panose="02020603050405020304" pitchFamily="18" charset="0"/>
                        </a:rPr>
                        <a:t>Gladwin</a:t>
                      </a:r>
                      <a:endParaRPr lang="en-US" sz="2000" kern="100">
                        <a:effectLst/>
                        <a:latin typeface="Times New Roman" panose="02020603050405020304" pitchFamily="18" charset="0"/>
                        <a:ea typeface="Times New Roman" panose="02020603050405020304" pitchFamily="18" charset="0"/>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lnSpc>
                          <a:spcPct val="115000"/>
                        </a:lnSpc>
                        <a:buNone/>
                      </a:pPr>
                      <a:r>
                        <a:rPr lang="en-US" sz="2000" kern="1400">
                          <a:solidFill>
                            <a:srgbClr val="000000"/>
                          </a:solidFill>
                          <a:effectLst/>
                          <a:latin typeface="Times New Roman" panose="02020603050405020304" pitchFamily="18" charset="0"/>
                          <a:ea typeface="Times New Roman" panose="02020603050405020304" pitchFamily="18" charset="0"/>
                        </a:rPr>
                        <a:t>9</a:t>
                      </a:r>
                      <a:endParaRPr lang="en-US" sz="2000" kern="100">
                        <a:effectLst/>
                        <a:latin typeface="Times New Roman" panose="02020603050405020304" pitchFamily="18" charset="0"/>
                        <a:ea typeface="Times New Roman" panose="02020603050405020304" pitchFamily="18" charset="0"/>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lnSpc>
                          <a:spcPct val="115000"/>
                        </a:lnSpc>
                        <a:buNone/>
                      </a:pPr>
                      <a:r>
                        <a:rPr lang="en-US" sz="2000" kern="1400">
                          <a:solidFill>
                            <a:srgbClr val="000000"/>
                          </a:solidFill>
                          <a:effectLst/>
                          <a:latin typeface="Times New Roman" panose="02020603050405020304" pitchFamily="18" charset="0"/>
                          <a:ea typeface="Times New Roman" panose="02020603050405020304" pitchFamily="18" charset="0"/>
                        </a:rPr>
                        <a:t>259</a:t>
                      </a:r>
                      <a:endParaRPr lang="en-US" sz="2000" kern="100">
                        <a:effectLst/>
                        <a:latin typeface="Times New Roman" panose="02020603050405020304" pitchFamily="18" charset="0"/>
                        <a:ea typeface="Times New Roman" panose="02020603050405020304" pitchFamily="18" charset="0"/>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lnSpc>
                          <a:spcPct val="115000"/>
                        </a:lnSpc>
                        <a:buNone/>
                      </a:pPr>
                      <a:r>
                        <a:rPr lang="en-US" sz="2000" kern="1400">
                          <a:solidFill>
                            <a:srgbClr val="000000"/>
                          </a:solidFill>
                          <a:effectLst/>
                          <a:latin typeface="Times New Roman" panose="02020603050405020304" pitchFamily="18" charset="0"/>
                          <a:ea typeface="Times New Roman" panose="02020603050405020304" pitchFamily="18" charset="0"/>
                        </a:rPr>
                        <a:t>3</a:t>
                      </a:r>
                      <a:endParaRPr lang="en-US" sz="2000" kern="100">
                        <a:effectLst/>
                        <a:latin typeface="Times New Roman" panose="02020603050405020304" pitchFamily="18" charset="0"/>
                        <a:ea typeface="Times New Roman" panose="02020603050405020304" pitchFamily="18" charset="0"/>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lnSpc>
                          <a:spcPct val="115000"/>
                        </a:lnSpc>
                        <a:buNone/>
                      </a:pPr>
                      <a:r>
                        <a:rPr lang="en-US" sz="2000" kern="1400">
                          <a:solidFill>
                            <a:srgbClr val="000000"/>
                          </a:solidFill>
                          <a:effectLst/>
                          <a:latin typeface="Times New Roman" panose="02020603050405020304" pitchFamily="18" charset="0"/>
                          <a:ea typeface="Times New Roman" panose="02020603050405020304" pitchFamily="18" charset="0"/>
                        </a:rPr>
                        <a:t>1.2%</a:t>
                      </a:r>
                      <a:endParaRPr lang="en-US" sz="2000" kern="100">
                        <a:effectLst/>
                        <a:latin typeface="Times New Roman" panose="02020603050405020304" pitchFamily="18" charset="0"/>
                        <a:ea typeface="Times New Roman" panose="02020603050405020304" pitchFamily="18" charset="0"/>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lnSpc>
                          <a:spcPct val="115000"/>
                        </a:lnSpc>
                        <a:buNone/>
                      </a:pPr>
                      <a:r>
                        <a:rPr lang="en-US" sz="2000" kern="1400">
                          <a:solidFill>
                            <a:srgbClr val="000000"/>
                          </a:solidFill>
                          <a:effectLst/>
                          <a:latin typeface="Times New Roman" panose="02020603050405020304" pitchFamily="18" charset="0"/>
                          <a:ea typeface="Times New Roman" panose="02020603050405020304" pitchFamily="18" charset="0"/>
                        </a:rPr>
                        <a:t>2.9%</a:t>
                      </a:r>
                      <a:endParaRPr lang="en-US" sz="2000" kern="100">
                        <a:effectLst/>
                        <a:latin typeface="Times New Roman" panose="02020603050405020304" pitchFamily="18" charset="0"/>
                        <a:ea typeface="Times New Roman" panose="02020603050405020304" pitchFamily="18" charset="0"/>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lnSpc>
                          <a:spcPct val="115000"/>
                        </a:lnSpc>
                        <a:buNone/>
                      </a:pPr>
                      <a:r>
                        <a:rPr lang="en-US" sz="2000" kern="1400">
                          <a:effectLst/>
                          <a:latin typeface="Times New Roman" panose="02020603050405020304" pitchFamily="18" charset="0"/>
                          <a:ea typeface="Times New Roman" panose="02020603050405020304" pitchFamily="18" charset="0"/>
                        </a:rPr>
                        <a:t>-</a:t>
                      </a:r>
                      <a:endParaRPr lang="en-US" sz="2000" kern="100">
                        <a:effectLst/>
                        <a:latin typeface="Times New Roman" panose="02020603050405020304" pitchFamily="18" charset="0"/>
                        <a:ea typeface="Times New Roman" panose="02020603050405020304" pitchFamily="18" charset="0"/>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lnSpc>
                          <a:spcPct val="115000"/>
                        </a:lnSpc>
                        <a:buNone/>
                      </a:pPr>
                      <a:r>
                        <a:rPr lang="en-US" sz="2000" b="1" kern="1400" dirty="0">
                          <a:solidFill>
                            <a:srgbClr val="EE0000"/>
                          </a:solidFill>
                          <a:effectLst/>
                          <a:latin typeface="Times New Roman" panose="02020603050405020304" pitchFamily="18" charset="0"/>
                          <a:ea typeface="Times New Roman" panose="02020603050405020304" pitchFamily="18" charset="0"/>
                        </a:rPr>
                        <a:t>0.0%</a:t>
                      </a:r>
                      <a:endParaRPr lang="en-US" sz="2000" kern="100" dirty="0">
                        <a:effectLst/>
                        <a:latin typeface="Times New Roman" panose="02020603050405020304" pitchFamily="18" charset="0"/>
                        <a:ea typeface="Times New Roman" panose="02020603050405020304" pitchFamily="18" charset="0"/>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237135921"/>
                  </a:ext>
                </a:extLst>
              </a:tr>
              <a:tr h="178377">
                <a:tc>
                  <a:txBody>
                    <a:bodyPr/>
                    <a:lstStyle/>
                    <a:p>
                      <a:pPr marL="0" marR="0" algn="ctr">
                        <a:lnSpc>
                          <a:spcPct val="115000"/>
                        </a:lnSpc>
                        <a:buNone/>
                      </a:pPr>
                      <a:r>
                        <a:rPr lang="en-US" sz="2000" b="1" kern="100">
                          <a:solidFill>
                            <a:srgbClr val="000000"/>
                          </a:solidFill>
                          <a:effectLst/>
                          <a:latin typeface="Times New Roman" panose="02020603050405020304" pitchFamily="18" charset="0"/>
                          <a:ea typeface="Times New Roman" panose="02020603050405020304" pitchFamily="18" charset="0"/>
                        </a:rPr>
                        <a:t>Gratiot</a:t>
                      </a:r>
                      <a:endParaRPr lang="en-US" sz="2000" kern="100">
                        <a:effectLst/>
                        <a:latin typeface="Times New Roman" panose="02020603050405020304" pitchFamily="18" charset="0"/>
                        <a:ea typeface="Times New Roman" panose="02020603050405020304" pitchFamily="18" charset="0"/>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EEAF6"/>
                    </a:solidFill>
                  </a:tcPr>
                </a:tc>
                <a:tc>
                  <a:txBody>
                    <a:bodyPr/>
                    <a:lstStyle/>
                    <a:p>
                      <a:pPr marL="0" marR="0" algn="ctr">
                        <a:lnSpc>
                          <a:spcPct val="115000"/>
                        </a:lnSpc>
                        <a:buNone/>
                      </a:pPr>
                      <a:r>
                        <a:rPr lang="en-US" sz="2000" kern="1400">
                          <a:solidFill>
                            <a:srgbClr val="000000"/>
                          </a:solidFill>
                          <a:effectLst/>
                          <a:latin typeface="Times New Roman" panose="02020603050405020304" pitchFamily="18" charset="0"/>
                          <a:ea typeface="Times New Roman" panose="02020603050405020304" pitchFamily="18" charset="0"/>
                        </a:rPr>
                        <a:t>20</a:t>
                      </a:r>
                      <a:endParaRPr lang="en-US" sz="2000" kern="100">
                        <a:effectLst/>
                        <a:latin typeface="Times New Roman" panose="02020603050405020304" pitchFamily="18" charset="0"/>
                        <a:ea typeface="Times New Roman" panose="02020603050405020304" pitchFamily="18" charset="0"/>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EEAF6"/>
                    </a:solidFill>
                  </a:tcPr>
                </a:tc>
                <a:tc>
                  <a:txBody>
                    <a:bodyPr/>
                    <a:lstStyle/>
                    <a:p>
                      <a:pPr marL="0" marR="0" algn="ctr">
                        <a:lnSpc>
                          <a:spcPct val="115000"/>
                        </a:lnSpc>
                        <a:buNone/>
                      </a:pPr>
                      <a:r>
                        <a:rPr lang="en-US" sz="2000" kern="1400">
                          <a:solidFill>
                            <a:srgbClr val="000000"/>
                          </a:solidFill>
                          <a:effectLst/>
                          <a:latin typeface="Times New Roman" panose="02020603050405020304" pitchFamily="18" charset="0"/>
                          <a:ea typeface="Times New Roman" panose="02020603050405020304" pitchFamily="18" charset="0"/>
                        </a:rPr>
                        <a:t>918</a:t>
                      </a:r>
                      <a:endParaRPr lang="en-US" sz="2000" kern="100">
                        <a:effectLst/>
                        <a:latin typeface="Times New Roman" panose="02020603050405020304" pitchFamily="18" charset="0"/>
                        <a:ea typeface="Times New Roman" panose="02020603050405020304" pitchFamily="18" charset="0"/>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EEAF6"/>
                    </a:solidFill>
                  </a:tcPr>
                </a:tc>
                <a:tc>
                  <a:txBody>
                    <a:bodyPr/>
                    <a:lstStyle/>
                    <a:p>
                      <a:pPr marL="0" marR="0" algn="ctr">
                        <a:lnSpc>
                          <a:spcPct val="115000"/>
                        </a:lnSpc>
                        <a:buNone/>
                      </a:pPr>
                      <a:r>
                        <a:rPr lang="en-US" sz="2000" kern="1400">
                          <a:solidFill>
                            <a:srgbClr val="000000"/>
                          </a:solidFill>
                          <a:effectLst/>
                          <a:latin typeface="Times New Roman" panose="02020603050405020304" pitchFamily="18" charset="0"/>
                          <a:ea typeface="Times New Roman" panose="02020603050405020304" pitchFamily="18" charset="0"/>
                        </a:rPr>
                        <a:t>16</a:t>
                      </a:r>
                      <a:endParaRPr lang="en-US" sz="2000" kern="100">
                        <a:effectLst/>
                        <a:latin typeface="Times New Roman" panose="02020603050405020304" pitchFamily="18" charset="0"/>
                        <a:ea typeface="Times New Roman" panose="02020603050405020304" pitchFamily="18" charset="0"/>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EEAF6"/>
                    </a:solidFill>
                  </a:tcPr>
                </a:tc>
                <a:tc>
                  <a:txBody>
                    <a:bodyPr/>
                    <a:lstStyle/>
                    <a:p>
                      <a:pPr marL="0" marR="0" algn="ctr">
                        <a:lnSpc>
                          <a:spcPct val="115000"/>
                        </a:lnSpc>
                        <a:buNone/>
                      </a:pPr>
                      <a:r>
                        <a:rPr lang="en-US" sz="2000" kern="1400">
                          <a:solidFill>
                            <a:srgbClr val="000000"/>
                          </a:solidFill>
                          <a:effectLst/>
                          <a:latin typeface="Times New Roman" panose="02020603050405020304" pitchFamily="18" charset="0"/>
                          <a:ea typeface="Times New Roman" panose="02020603050405020304" pitchFamily="18" charset="0"/>
                        </a:rPr>
                        <a:t>1.7%</a:t>
                      </a:r>
                      <a:endParaRPr lang="en-US" sz="2000" kern="100">
                        <a:effectLst/>
                        <a:latin typeface="Times New Roman" panose="02020603050405020304" pitchFamily="18" charset="0"/>
                        <a:ea typeface="Times New Roman" panose="02020603050405020304" pitchFamily="18" charset="0"/>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EEAF6"/>
                    </a:solidFill>
                  </a:tcPr>
                </a:tc>
                <a:tc>
                  <a:txBody>
                    <a:bodyPr/>
                    <a:lstStyle/>
                    <a:p>
                      <a:pPr marL="0" marR="0" algn="ctr">
                        <a:lnSpc>
                          <a:spcPct val="115000"/>
                        </a:lnSpc>
                        <a:buNone/>
                      </a:pPr>
                      <a:r>
                        <a:rPr lang="en-US" sz="2000" kern="1400">
                          <a:solidFill>
                            <a:srgbClr val="000000"/>
                          </a:solidFill>
                          <a:effectLst/>
                          <a:latin typeface="Times New Roman" panose="02020603050405020304" pitchFamily="18" charset="0"/>
                          <a:ea typeface="Times New Roman" panose="02020603050405020304" pitchFamily="18" charset="0"/>
                        </a:rPr>
                        <a:t>2.2%</a:t>
                      </a:r>
                      <a:endParaRPr lang="en-US" sz="2000" kern="100">
                        <a:effectLst/>
                        <a:latin typeface="Times New Roman" panose="02020603050405020304" pitchFamily="18" charset="0"/>
                        <a:ea typeface="Times New Roman" panose="02020603050405020304" pitchFamily="18" charset="0"/>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EEAF6"/>
                    </a:solidFill>
                  </a:tcPr>
                </a:tc>
                <a:tc>
                  <a:txBody>
                    <a:bodyPr/>
                    <a:lstStyle/>
                    <a:p>
                      <a:pPr marL="0" marR="0" algn="ctr">
                        <a:lnSpc>
                          <a:spcPct val="115000"/>
                        </a:lnSpc>
                        <a:buNone/>
                      </a:pPr>
                      <a:r>
                        <a:rPr lang="en-US" sz="2000" kern="1400">
                          <a:solidFill>
                            <a:srgbClr val="000000"/>
                          </a:solidFill>
                          <a:effectLst/>
                          <a:latin typeface="Times New Roman" panose="02020603050405020304" pitchFamily="18" charset="0"/>
                          <a:ea typeface="Times New Roman" panose="02020603050405020304" pitchFamily="18" charset="0"/>
                        </a:rPr>
                        <a:t>1.1%</a:t>
                      </a:r>
                      <a:endParaRPr lang="en-US" sz="2000" kern="100">
                        <a:effectLst/>
                        <a:latin typeface="Times New Roman" panose="02020603050405020304" pitchFamily="18" charset="0"/>
                        <a:ea typeface="Times New Roman" panose="02020603050405020304" pitchFamily="18" charset="0"/>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EEAF6"/>
                    </a:solidFill>
                  </a:tcPr>
                </a:tc>
                <a:tc>
                  <a:txBody>
                    <a:bodyPr/>
                    <a:lstStyle/>
                    <a:p>
                      <a:pPr marL="0" marR="0" algn="ctr">
                        <a:lnSpc>
                          <a:spcPct val="115000"/>
                        </a:lnSpc>
                        <a:buNone/>
                      </a:pPr>
                      <a:r>
                        <a:rPr lang="en-US" sz="2000" b="1" kern="1400" dirty="0">
                          <a:solidFill>
                            <a:srgbClr val="EE0000"/>
                          </a:solidFill>
                          <a:effectLst/>
                          <a:latin typeface="Times New Roman" panose="02020603050405020304" pitchFamily="18" charset="0"/>
                          <a:ea typeface="Times New Roman" panose="02020603050405020304" pitchFamily="18" charset="0"/>
                        </a:rPr>
                        <a:t>1.0%</a:t>
                      </a:r>
                      <a:endParaRPr lang="en-US" sz="2000" kern="100" dirty="0">
                        <a:effectLst/>
                        <a:latin typeface="Times New Roman" panose="02020603050405020304" pitchFamily="18" charset="0"/>
                        <a:ea typeface="Times New Roman" panose="02020603050405020304" pitchFamily="18" charset="0"/>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EEAF6"/>
                    </a:solidFill>
                  </a:tcPr>
                </a:tc>
                <a:extLst>
                  <a:ext uri="{0D108BD9-81ED-4DB2-BD59-A6C34878D82A}">
                    <a16:rowId xmlns:a16="http://schemas.microsoft.com/office/drawing/2014/main" val="2834589263"/>
                  </a:ext>
                </a:extLst>
              </a:tr>
              <a:tr h="178377">
                <a:tc>
                  <a:txBody>
                    <a:bodyPr/>
                    <a:lstStyle/>
                    <a:p>
                      <a:pPr marL="0" marR="0" algn="ctr">
                        <a:lnSpc>
                          <a:spcPct val="115000"/>
                        </a:lnSpc>
                        <a:buNone/>
                      </a:pPr>
                      <a:r>
                        <a:rPr lang="en-US" sz="2000" b="1" kern="100">
                          <a:solidFill>
                            <a:srgbClr val="000000"/>
                          </a:solidFill>
                          <a:effectLst/>
                          <a:latin typeface="Times New Roman" panose="02020603050405020304" pitchFamily="18" charset="0"/>
                          <a:ea typeface="Times New Roman" panose="02020603050405020304" pitchFamily="18" charset="0"/>
                        </a:rPr>
                        <a:t>Isabella</a:t>
                      </a:r>
                      <a:endParaRPr lang="en-US" sz="2000" kern="100">
                        <a:effectLst/>
                        <a:latin typeface="Times New Roman" panose="02020603050405020304" pitchFamily="18" charset="0"/>
                        <a:ea typeface="Times New Roman" panose="02020603050405020304" pitchFamily="18" charset="0"/>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lnSpc>
                          <a:spcPct val="115000"/>
                        </a:lnSpc>
                        <a:buNone/>
                      </a:pPr>
                      <a:r>
                        <a:rPr lang="en-US" sz="2000" kern="1400">
                          <a:solidFill>
                            <a:srgbClr val="000000"/>
                          </a:solidFill>
                          <a:effectLst/>
                          <a:latin typeface="Times New Roman" panose="02020603050405020304" pitchFamily="18" charset="0"/>
                          <a:ea typeface="Times New Roman" panose="02020603050405020304" pitchFamily="18" charset="0"/>
                        </a:rPr>
                        <a:t>23</a:t>
                      </a:r>
                      <a:endParaRPr lang="en-US" sz="2000" kern="100">
                        <a:effectLst/>
                        <a:latin typeface="Times New Roman" panose="02020603050405020304" pitchFamily="18" charset="0"/>
                        <a:ea typeface="Times New Roman" panose="02020603050405020304" pitchFamily="18" charset="0"/>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lnSpc>
                          <a:spcPct val="115000"/>
                        </a:lnSpc>
                        <a:buNone/>
                      </a:pPr>
                      <a:r>
                        <a:rPr lang="en-US" sz="2000" kern="1400">
                          <a:solidFill>
                            <a:srgbClr val="000000"/>
                          </a:solidFill>
                          <a:effectLst/>
                          <a:latin typeface="Times New Roman" panose="02020603050405020304" pitchFamily="18" charset="0"/>
                          <a:ea typeface="Times New Roman" panose="02020603050405020304" pitchFamily="18" charset="0"/>
                        </a:rPr>
                        <a:t>2,423</a:t>
                      </a:r>
                      <a:endParaRPr lang="en-US" sz="2000" kern="100">
                        <a:effectLst/>
                        <a:latin typeface="Times New Roman" panose="02020603050405020304" pitchFamily="18" charset="0"/>
                        <a:ea typeface="Times New Roman" panose="02020603050405020304" pitchFamily="18" charset="0"/>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lnSpc>
                          <a:spcPct val="115000"/>
                        </a:lnSpc>
                        <a:buNone/>
                      </a:pPr>
                      <a:r>
                        <a:rPr lang="en-US" sz="2000" kern="1400">
                          <a:solidFill>
                            <a:srgbClr val="000000"/>
                          </a:solidFill>
                          <a:effectLst/>
                          <a:latin typeface="Times New Roman" panose="02020603050405020304" pitchFamily="18" charset="0"/>
                          <a:ea typeface="Times New Roman" panose="02020603050405020304" pitchFamily="18" charset="0"/>
                        </a:rPr>
                        <a:t>87</a:t>
                      </a:r>
                      <a:endParaRPr lang="en-US" sz="2000" kern="100">
                        <a:effectLst/>
                        <a:latin typeface="Times New Roman" panose="02020603050405020304" pitchFamily="18" charset="0"/>
                        <a:ea typeface="Times New Roman" panose="02020603050405020304" pitchFamily="18" charset="0"/>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lnSpc>
                          <a:spcPct val="115000"/>
                        </a:lnSpc>
                        <a:buNone/>
                      </a:pPr>
                      <a:r>
                        <a:rPr lang="en-US" sz="2000" kern="1400">
                          <a:solidFill>
                            <a:srgbClr val="000000"/>
                          </a:solidFill>
                          <a:effectLst/>
                          <a:latin typeface="Times New Roman" panose="02020603050405020304" pitchFamily="18" charset="0"/>
                          <a:ea typeface="Times New Roman" panose="02020603050405020304" pitchFamily="18" charset="0"/>
                        </a:rPr>
                        <a:t>3.6%</a:t>
                      </a:r>
                      <a:endParaRPr lang="en-US" sz="2000" kern="100">
                        <a:effectLst/>
                        <a:latin typeface="Times New Roman" panose="02020603050405020304" pitchFamily="18" charset="0"/>
                        <a:ea typeface="Times New Roman" panose="02020603050405020304" pitchFamily="18" charset="0"/>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lnSpc>
                          <a:spcPct val="115000"/>
                        </a:lnSpc>
                        <a:buNone/>
                      </a:pPr>
                      <a:r>
                        <a:rPr lang="en-US" sz="2000" kern="1400">
                          <a:solidFill>
                            <a:srgbClr val="000000"/>
                          </a:solidFill>
                          <a:effectLst/>
                          <a:latin typeface="Times New Roman" panose="02020603050405020304" pitchFamily="18" charset="0"/>
                          <a:ea typeface="Times New Roman" panose="02020603050405020304" pitchFamily="18" charset="0"/>
                        </a:rPr>
                        <a:t>3.7%</a:t>
                      </a:r>
                      <a:endParaRPr lang="en-US" sz="2000" kern="100">
                        <a:effectLst/>
                        <a:latin typeface="Times New Roman" panose="02020603050405020304" pitchFamily="18" charset="0"/>
                        <a:ea typeface="Times New Roman" panose="02020603050405020304" pitchFamily="18" charset="0"/>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lnSpc>
                          <a:spcPct val="115000"/>
                        </a:lnSpc>
                        <a:buNone/>
                      </a:pPr>
                      <a:r>
                        <a:rPr lang="en-US" sz="2000" kern="1400">
                          <a:effectLst/>
                          <a:latin typeface="Times New Roman" panose="02020603050405020304" pitchFamily="18" charset="0"/>
                          <a:ea typeface="Times New Roman" panose="02020603050405020304" pitchFamily="18" charset="0"/>
                        </a:rPr>
                        <a:t>5.9%</a:t>
                      </a:r>
                      <a:endParaRPr lang="en-US" sz="2000" kern="100">
                        <a:effectLst/>
                        <a:latin typeface="Times New Roman" panose="02020603050405020304" pitchFamily="18" charset="0"/>
                        <a:ea typeface="Times New Roman" panose="02020603050405020304" pitchFamily="18" charset="0"/>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lnSpc>
                          <a:spcPct val="115000"/>
                        </a:lnSpc>
                        <a:buNone/>
                      </a:pPr>
                      <a:r>
                        <a:rPr lang="en-US" sz="2000" b="1" kern="1400" dirty="0">
                          <a:solidFill>
                            <a:srgbClr val="EE0000"/>
                          </a:solidFill>
                          <a:effectLst/>
                          <a:latin typeface="Times New Roman" panose="02020603050405020304" pitchFamily="18" charset="0"/>
                          <a:ea typeface="Times New Roman" panose="02020603050405020304" pitchFamily="18" charset="0"/>
                        </a:rPr>
                        <a:t>0.2%</a:t>
                      </a:r>
                      <a:endParaRPr lang="en-US" sz="2000" kern="100" dirty="0">
                        <a:effectLst/>
                        <a:latin typeface="Times New Roman" panose="02020603050405020304" pitchFamily="18" charset="0"/>
                        <a:ea typeface="Times New Roman" panose="02020603050405020304" pitchFamily="18" charset="0"/>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796906746"/>
                  </a:ext>
                </a:extLst>
              </a:tr>
              <a:tr h="178377">
                <a:tc>
                  <a:txBody>
                    <a:bodyPr/>
                    <a:lstStyle/>
                    <a:p>
                      <a:pPr marL="0" marR="0" algn="ctr">
                        <a:lnSpc>
                          <a:spcPct val="115000"/>
                        </a:lnSpc>
                        <a:buNone/>
                      </a:pPr>
                      <a:r>
                        <a:rPr lang="en-US" sz="2000" b="1" kern="100">
                          <a:solidFill>
                            <a:srgbClr val="000000"/>
                          </a:solidFill>
                          <a:effectLst/>
                          <a:latin typeface="Times New Roman" panose="02020603050405020304" pitchFamily="18" charset="0"/>
                          <a:ea typeface="Times New Roman" panose="02020603050405020304" pitchFamily="18" charset="0"/>
                        </a:rPr>
                        <a:t>Midland</a:t>
                      </a:r>
                      <a:endParaRPr lang="en-US" sz="2000" kern="100">
                        <a:effectLst/>
                        <a:latin typeface="Times New Roman" panose="02020603050405020304" pitchFamily="18" charset="0"/>
                        <a:ea typeface="Times New Roman" panose="02020603050405020304" pitchFamily="18" charset="0"/>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EEAF6"/>
                    </a:solidFill>
                  </a:tcPr>
                </a:tc>
                <a:tc>
                  <a:txBody>
                    <a:bodyPr/>
                    <a:lstStyle/>
                    <a:p>
                      <a:pPr marL="0" marR="0" algn="ctr">
                        <a:lnSpc>
                          <a:spcPct val="115000"/>
                        </a:lnSpc>
                        <a:buNone/>
                      </a:pPr>
                      <a:r>
                        <a:rPr lang="en-US" sz="2000" kern="1400">
                          <a:solidFill>
                            <a:srgbClr val="000000"/>
                          </a:solidFill>
                          <a:effectLst/>
                          <a:latin typeface="Times New Roman" panose="02020603050405020304" pitchFamily="18" charset="0"/>
                          <a:ea typeface="Times New Roman" panose="02020603050405020304" pitchFamily="18" charset="0"/>
                        </a:rPr>
                        <a:t>25</a:t>
                      </a:r>
                      <a:endParaRPr lang="en-US" sz="2000" kern="100">
                        <a:effectLst/>
                        <a:latin typeface="Times New Roman" panose="02020603050405020304" pitchFamily="18" charset="0"/>
                        <a:ea typeface="Times New Roman" panose="02020603050405020304" pitchFamily="18" charset="0"/>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EEAF6"/>
                    </a:solidFill>
                  </a:tcPr>
                </a:tc>
                <a:tc>
                  <a:txBody>
                    <a:bodyPr/>
                    <a:lstStyle/>
                    <a:p>
                      <a:pPr marL="0" marR="0" algn="ctr">
                        <a:lnSpc>
                          <a:spcPct val="115000"/>
                        </a:lnSpc>
                        <a:buNone/>
                      </a:pPr>
                      <a:r>
                        <a:rPr lang="en-US" sz="2000" kern="1400">
                          <a:solidFill>
                            <a:srgbClr val="000000"/>
                          </a:solidFill>
                          <a:effectLst/>
                          <a:latin typeface="Times New Roman" panose="02020603050405020304" pitchFamily="18" charset="0"/>
                          <a:ea typeface="Times New Roman" panose="02020603050405020304" pitchFamily="18" charset="0"/>
                        </a:rPr>
                        <a:t>2,506</a:t>
                      </a:r>
                      <a:endParaRPr lang="en-US" sz="2000" kern="100">
                        <a:effectLst/>
                        <a:latin typeface="Times New Roman" panose="02020603050405020304" pitchFamily="18" charset="0"/>
                        <a:ea typeface="Times New Roman" panose="02020603050405020304" pitchFamily="18" charset="0"/>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EEAF6"/>
                    </a:solidFill>
                  </a:tcPr>
                </a:tc>
                <a:tc>
                  <a:txBody>
                    <a:bodyPr/>
                    <a:lstStyle/>
                    <a:p>
                      <a:pPr marL="0" marR="0" algn="ctr">
                        <a:lnSpc>
                          <a:spcPct val="115000"/>
                        </a:lnSpc>
                        <a:buNone/>
                      </a:pPr>
                      <a:r>
                        <a:rPr lang="en-US" sz="2000" kern="1400">
                          <a:solidFill>
                            <a:srgbClr val="000000"/>
                          </a:solidFill>
                          <a:effectLst/>
                          <a:latin typeface="Times New Roman" panose="02020603050405020304" pitchFamily="18" charset="0"/>
                          <a:ea typeface="Times New Roman" panose="02020603050405020304" pitchFamily="18" charset="0"/>
                        </a:rPr>
                        <a:t>76</a:t>
                      </a:r>
                      <a:endParaRPr lang="en-US" sz="2000" kern="100">
                        <a:effectLst/>
                        <a:latin typeface="Times New Roman" panose="02020603050405020304" pitchFamily="18" charset="0"/>
                        <a:ea typeface="Times New Roman" panose="02020603050405020304" pitchFamily="18" charset="0"/>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EEAF6"/>
                    </a:solidFill>
                  </a:tcPr>
                </a:tc>
                <a:tc>
                  <a:txBody>
                    <a:bodyPr/>
                    <a:lstStyle/>
                    <a:p>
                      <a:pPr marL="0" marR="0" algn="ctr">
                        <a:lnSpc>
                          <a:spcPct val="115000"/>
                        </a:lnSpc>
                        <a:buNone/>
                      </a:pPr>
                      <a:r>
                        <a:rPr lang="en-US" sz="2000" kern="1400">
                          <a:solidFill>
                            <a:srgbClr val="000000"/>
                          </a:solidFill>
                          <a:effectLst/>
                          <a:latin typeface="Times New Roman" panose="02020603050405020304" pitchFamily="18" charset="0"/>
                          <a:ea typeface="Times New Roman" panose="02020603050405020304" pitchFamily="18" charset="0"/>
                        </a:rPr>
                        <a:t>3.0%</a:t>
                      </a:r>
                      <a:endParaRPr lang="en-US" sz="2000" kern="100">
                        <a:effectLst/>
                        <a:latin typeface="Times New Roman" panose="02020603050405020304" pitchFamily="18" charset="0"/>
                        <a:ea typeface="Times New Roman" panose="02020603050405020304" pitchFamily="18" charset="0"/>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EEAF6"/>
                    </a:solidFill>
                  </a:tcPr>
                </a:tc>
                <a:tc>
                  <a:txBody>
                    <a:bodyPr/>
                    <a:lstStyle/>
                    <a:p>
                      <a:pPr marL="0" marR="0" algn="ctr">
                        <a:lnSpc>
                          <a:spcPct val="115000"/>
                        </a:lnSpc>
                        <a:buNone/>
                      </a:pPr>
                      <a:r>
                        <a:rPr lang="en-US" sz="2000" kern="1400">
                          <a:solidFill>
                            <a:srgbClr val="000000"/>
                          </a:solidFill>
                          <a:effectLst/>
                          <a:latin typeface="Times New Roman" panose="02020603050405020304" pitchFamily="18" charset="0"/>
                          <a:ea typeface="Times New Roman" panose="02020603050405020304" pitchFamily="18" charset="0"/>
                        </a:rPr>
                        <a:t>3.5%</a:t>
                      </a:r>
                      <a:endParaRPr lang="en-US" sz="2000" kern="100">
                        <a:effectLst/>
                        <a:latin typeface="Times New Roman" panose="02020603050405020304" pitchFamily="18" charset="0"/>
                        <a:ea typeface="Times New Roman" panose="02020603050405020304" pitchFamily="18" charset="0"/>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EEAF6"/>
                    </a:solidFill>
                  </a:tcPr>
                </a:tc>
                <a:tc>
                  <a:txBody>
                    <a:bodyPr/>
                    <a:lstStyle/>
                    <a:p>
                      <a:pPr marL="0" marR="0" algn="ctr">
                        <a:lnSpc>
                          <a:spcPct val="115000"/>
                        </a:lnSpc>
                        <a:buNone/>
                      </a:pPr>
                      <a:r>
                        <a:rPr lang="en-US" sz="2000" kern="1400">
                          <a:solidFill>
                            <a:srgbClr val="000000"/>
                          </a:solidFill>
                          <a:effectLst/>
                          <a:latin typeface="Times New Roman" panose="02020603050405020304" pitchFamily="18" charset="0"/>
                          <a:ea typeface="Times New Roman" panose="02020603050405020304" pitchFamily="18" charset="0"/>
                        </a:rPr>
                        <a:t>2.1%</a:t>
                      </a:r>
                      <a:endParaRPr lang="en-US" sz="2000" kern="100">
                        <a:effectLst/>
                        <a:latin typeface="Times New Roman" panose="02020603050405020304" pitchFamily="18" charset="0"/>
                        <a:ea typeface="Times New Roman" panose="02020603050405020304" pitchFamily="18" charset="0"/>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EEAF6"/>
                    </a:solidFill>
                  </a:tcPr>
                </a:tc>
                <a:tc>
                  <a:txBody>
                    <a:bodyPr/>
                    <a:lstStyle/>
                    <a:p>
                      <a:pPr marL="0" marR="0" algn="ctr">
                        <a:lnSpc>
                          <a:spcPct val="115000"/>
                        </a:lnSpc>
                        <a:buNone/>
                      </a:pPr>
                      <a:r>
                        <a:rPr lang="en-US" sz="2000" b="1" kern="1400" dirty="0">
                          <a:solidFill>
                            <a:srgbClr val="EE0000"/>
                          </a:solidFill>
                          <a:effectLst/>
                          <a:latin typeface="Times New Roman" panose="02020603050405020304" pitchFamily="18" charset="0"/>
                          <a:ea typeface="Times New Roman" panose="02020603050405020304" pitchFamily="18" charset="0"/>
                        </a:rPr>
                        <a:t>0.9%</a:t>
                      </a:r>
                      <a:endParaRPr lang="en-US" sz="2000" kern="100" dirty="0">
                        <a:effectLst/>
                        <a:latin typeface="Times New Roman" panose="02020603050405020304" pitchFamily="18" charset="0"/>
                        <a:ea typeface="Times New Roman" panose="02020603050405020304" pitchFamily="18" charset="0"/>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EEAF6"/>
                    </a:solidFill>
                  </a:tcPr>
                </a:tc>
                <a:extLst>
                  <a:ext uri="{0D108BD9-81ED-4DB2-BD59-A6C34878D82A}">
                    <a16:rowId xmlns:a16="http://schemas.microsoft.com/office/drawing/2014/main" val="3759276940"/>
                  </a:ext>
                </a:extLst>
              </a:tr>
              <a:tr h="178377">
                <a:tc>
                  <a:txBody>
                    <a:bodyPr/>
                    <a:lstStyle/>
                    <a:p>
                      <a:pPr marL="0" marR="0" algn="ctr">
                        <a:lnSpc>
                          <a:spcPct val="115000"/>
                        </a:lnSpc>
                        <a:buNone/>
                      </a:pPr>
                      <a:r>
                        <a:rPr lang="en-US" sz="2000" b="1" kern="100">
                          <a:solidFill>
                            <a:srgbClr val="000000"/>
                          </a:solidFill>
                          <a:effectLst/>
                          <a:latin typeface="Times New Roman" panose="02020603050405020304" pitchFamily="18" charset="0"/>
                          <a:ea typeface="Times New Roman" panose="02020603050405020304" pitchFamily="18" charset="0"/>
                        </a:rPr>
                        <a:t>Saginaw</a:t>
                      </a:r>
                      <a:endParaRPr lang="en-US" sz="2000" kern="100">
                        <a:effectLst/>
                        <a:latin typeface="Times New Roman" panose="02020603050405020304" pitchFamily="18" charset="0"/>
                        <a:ea typeface="Times New Roman" panose="02020603050405020304" pitchFamily="18" charset="0"/>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lnSpc>
                          <a:spcPct val="115000"/>
                        </a:lnSpc>
                        <a:buNone/>
                      </a:pPr>
                      <a:r>
                        <a:rPr lang="en-US" sz="2000" kern="1400">
                          <a:solidFill>
                            <a:srgbClr val="000000"/>
                          </a:solidFill>
                          <a:effectLst/>
                          <a:latin typeface="Times New Roman" panose="02020603050405020304" pitchFamily="18" charset="0"/>
                          <a:ea typeface="Times New Roman" panose="02020603050405020304" pitchFamily="18" charset="0"/>
                        </a:rPr>
                        <a:t>58</a:t>
                      </a:r>
                      <a:endParaRPr lang="en-US" sz="2000" kern="100">
                        <a:effectLst/>
                        <a:latin typeface="Times New Roman" panose="02020603050405020304" pitchFamily="18" charset="0"/>
                        <a:ea typeface="Times New Roman" panose="02020603050405020304" pitchFamily="18" charset="0"/>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lnSpc>
                          <a:spcPct val="115000"/>
                        </a:lnSpc>
                        <a:buNone/>
                      </a:pPr>
                      <a:r>
                        <a:rPr lang="en-US" sz="2000" kern="1400">
                          <a:solidFill>
                            <a:srgbClr val="000000"/>
                          </a:solidFill>
                          <a:effectLst/>
                          <a:latin typeface="Times New Roman" panose="02020603050405020304" pitchFamily="18" charset="0"/>
                          <a:ea typeface="Times New Roman" panose="02020603050405020304" pitchFamily="18" charset="0"/>
                        </a:rPr>
                        <a:t>6,766</a:t>
                      </a:r>
                      <a:endParaRPr lang="en-US" sz="2000" kern="100">
                        <a:effectLst/>
                        <a:latin typeface="Times New Roman" panose="02020603050405020304" pitchFamily="18" charset="0"/>
                        <a:ea typeface="Times New Roman" panose="02020603050405020304" pitchFamily="18" charset="0"/>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lnSpc>
                          <a:spcPct val="115000"/>
                        </a:lnSpc>
                        <a:buNone/>
                      </a:pPr>
                      <a:r>
                        <a:rPr lang="en-US" sz="2000" kern="1400">
                          <a:solidFill>
                            <a:srgbClr val="000000"/>
                          </a:solidFill>
                          <a:effectLst/>
                          <a:latin typeface="Times New Roman" panose="02020603050405020304" pitchFamily="18" charset="0"/>
                          <a:ea typeface="Times New Roman" panose="02020603050405020304" pitchFamily="18" charset="0"/>
                        </a:rPr>
                        <a:t>145</a:t>
                      </a:r>
                      <a:endParaRPr lang="en-US" sz="2000" kern="100">
                        <a:effectLst/>
                        <a:latin typeface="Times New Roman" panose="02020603050405020304" pitchFamily="18" charset="0"/>
                        <a:ea typeface="Times New Roman" panose="02020603050405020304" pitchFamily="18" charset="0"/>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lnSpc>
                          <a:spcPct val="115000"/>
                        </a:lnSpc>
                        <a:buNone/>
                      </a:pPr>
                      <a:r>
                        <a:rPr lang="en-US" sz="2000" kern="1400">
                          <a:solidFill>
                            <a:srgbClr val="000000"/>
                          </a:solidFill>
                          <a:effectLst/>
                          <a:latin typeface="Times New Roman" panose="02020603050405020304" pitchFamily="18" charset="0"/>
                          <a:ea typeface="Times New Roman" panose="02020603050405020304" pitchFamily="18" charset="0"/>
                        </a:rPr>
                        <a:t>2.1%</a:t>
                      </a:r>
                      <a:endParaRPr lang="en-US" sz="2000" kern="100">
                        <a:effectLst/>
                        <a:latin typeface="Times New Roman" panose="02020603050405020304" pitchFamily="18" charset="0"/>
                        <a:ea typeface="Times New Roman" panose="02020603050405020304" pitchFamily="18" charset="0"/>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lnSpc>
                          <a:spcPct val="115000"/>
                        </a:lnSpc>
                        <a:buNone/>
                      </a:pPr>
                      <a:r>
                        <a:rPr lang="en-US" sz="2000" kern="1400">
                          <a:solidFill>
                            <a:srgbClr val="000000"/>
                          </a:solidFill>
                          <a:effectLst/>
                          <a:latin typeface="Times New Roman" panose="02020603050405020304" pitchFamily="18" charset="0"/>
                          <a:ea typeface="Times New Roman" panose="02020603050405020304" pitchFamily="18" charset="0"/>
                        </a:rPr>
                        <a:t>3.3%</a:t>
                      </a:r>
                      <a:endParaRPr lang="en-US" sz="2000" kern="100">
                        <a:effectLst/>
                        <a:latin typeface="Times New Roman" panose="02020603050405020304" pitchFamily="18" charset="0"/>
                        <a:ea typeface="Times New Roman" panose="02020603050405020304" pitchFamily="18" charset="0"/>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lnSpc>
                          <a:spcPct val="115000"/>
                        </a:lnSpc>
                        <a:buNone/>
                      </a:pPr>
                      <a:r>
                        <a:rPr lang="en-US" sz="2000" b="1" kern="1400">
                          <a:solidFill>
                            <a:srgbClr val="EE0000"/>
                          </a:solidFill>
                          <a:effectLst/>
                          <a:latin typeface="Times New Roman" panose="02020603050405020304" pitchFamily="18" charset="0"/>
                          <a:ea typeface="Times New Roman" panose="02020603050405020304" pitchFamily="18" charset="0"/>
                        </a:rPr>
                        <a:t>0.0%</a:t>
                      </a:r>
                      <a:endParaRPr lang="en-US" sz="2000" kern="100">
                        <a:effectLst/>
                        <a:latin typeface="Times New Roman" panose="02020603050405020304" pitchFamily="18" charset="0"/>
                        <a:ea typeface="Times New Roman" panose="02020603050405020304" pitchFamily="18" charset="0"/>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lnSpc>
                          <a:spcPct val="115000"/>
                        </a:lnSpc>
                        <a:buNone/>
                      </a:pPr>
                      <a:r>
                        <a:rPr lang="en-US" sz="2000" b="1" kern="1400" dirty="0">
                          <a:solidFill>
                            <a:srgbClr val="EE0000"/>
                          </a:solidFill>
                          <a:effectLst/>
                          <a:latin typeface="Times New Roman" panose="02020603050405020304" pitchFamily="18" charset="0"/>
                          <a:ea typeface="Times New Roman" panose="02020603050405020304" pitchFamily="18" charset="0"/>
                        </a:rPr>
                        <a:t>0.0%</a:t>
                      </a:r>
                      <a:endParaRPr lang="en-US" sz="2000" kern="100" dirty="0">
                        <a:effectLst/>
                        <a:latin typeface="Times New Roman" panose="02020603050405020304" pitchFamily="18" charset="0"/>
                        <a:ea typeface="Times New Roman" panose="02020603050405020304" pitchFamily="18" charset="0"/>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091145245"/>
                  </a:ext>
                </a:extLst>
              </a:tr>
              <a:tr h="178377">
                <a:tc>
                  <a:txBody>
                    <a:bodyPr/>
                    <a:lstStyle/>
                    <a:p>
                      <a:pPr marL="0" marR="0" algn="ctr">
                        <a:lnSpc>
                          <a:spcPct val="115000"/>
                        </a:lnSpc>
                        <a:buNone/>
                      </a:pPr>
                      <a:r>
                        <a:rPr lang="en-US" sz="2000" b="1" kern="1400">
                          <a:solidFill>
                            <a:srgbClr val="000000"/>
                          </a:solidFill>
                          <a:effectLst/>
                          <a:latin typeface="Times New Roman" panose="02020603050405020304" pitchFamily="18" charset="0"/>
                          <a:ea typeface="Times New Roman" panose="02020603050405020304" pitchFamily="18" charset="0"/>
                        </a:rPr>
                        <a:t>Region</a:t>
                      </a:r>
                      <a:endParaRPr lang="en-US" sz="2000" kern="100">
                        <a:effectLst/>
                        <a:latin typeface="Times New Roman" panose="02020603050405020304" pitchFamily="18" charset="0"/>
                        <a:ea typeface="Times New Roman" panose="02020603050405020304" pitchFamily="18" charset="0"/>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7CAAC"/>
                    </a:solidFill>
                  </a:tcPr>
                </a:tc>
                <a:tc>
                  <a:txBody>
                    <a:bodyPr/>
                    <a:lstStyle/>
                    <a:p>
                      <a:pPr marL="0" marR="0" algn="ctr">
                        <a:lnSpc>
                          <a:spcPct val="115000"/>
                        </a:lnSpc>
                        <a:buNone/>
                      </a:pPr>
                      <a:r>
                        <a:rPr lang="en-US" sz="2000" b="1" kern="1400">
                          <a:solidFill>
                            <a:srgbClr val="000000"/>
                          </a:solidFill>
                          <a:effectLst/>
                          <a:latin typeface="Times New Roman" panose="02020603050405020304" pitchFamily="18" charset="0"/>
                          <a:ea typeface="Times New Roman" panose="02020603050405020304" pitchFamily="18" charset="0"/>
                        </a:rPr>
                        <a:t>186</a:t>
                      </a:r>
                      <a:endParaRPr lang="en-US" sz="2000" kern="100">
                        <a:effectLst/>
                        <a:latin typeface="Times New Roman" panose="02020603050405020304" pitchFamily="18" charset="0"/>
                        <a:ea typeface="Times New Roman" panose="02020603050405020304" pitchFamily="18" charset="0"/>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7CAAC"/>
                    </a:solidFill>
                  </a:tcPr>
                </a:tc>
                <a:tc>
                  <a:txBody>
                    <a:bodyPr/>
                    <a:lstStyle/>
                    <a:p>
                      <a:pPr marL="0" marR="0" algn="ctr">
                        <a:lnSpc>
                          <a:spcPct val="115000"/>
                        </a:lnSpc>
                        <a:buNone/>
                      </a:pPr>
                      <a:r>
                        <a:rPr lang="en-US" sz="2000" b="1" kern="1400" dirty="0">
                          <a:solidFill>
                            <a:srgbClr val="000000"/>
                          </a:solidFill>
                          <a:effectLst/>
                          <a:latin typeface="Times New Roman" panose="02020603050405020304" pitchFamily="18" charset="0"/>
                          <a:ea typeface="Times New Roman" panose="02020603050405020304" pitchFamily="18" charset="0"/>
                        </a:rPr>
                        <a:t>16,332</a:t>
                      </a:r>
                      <a:endParaRPr lang="en-US" sz="2000" kern="100" dirty="0">
                        <a:effectLst/>
                        <a:latin typeface="Times New Roman" panose="02020603050405020304" pitchFamily="18" charset="0"/>
                        <a:ea typeface="Times New Roman" panose="02020603050405020304" pitchFamily="18" charset="0"/>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7CAAC"/>
                    </a:solidFill>
                  </a:tcPr>
                </a:tc>
                <a:tc>
                  <a:txBody>
                    <a:bodyPr/>
                    <a:lstStyle/>
                    <a:p>
                      <a:pPr marL="0" marR="0" algn="ctr">
                        <a:lnSpc>
                          <a:spcPct val="115000"/>
                        </a:lnSpc>
                        <a:buNone/>
                      </a:pPr>
                      <a:r>
                        <a:rPr lang="en-US" sz="2000" b="1" kern="1400" dirty="0">
                          <a:solidFill>
                            <a:srgbClr val="000000"/>
                          </a:solidFill>
                          <a:effectLst/>
                          <a:latin typeface="Times New Roman" panose="02020603050405020304" pitchFamily="18" charset="0"/>
                          <a:ea typeface="Times New Roman" panose="02020603050405020304" pitchFamily="18" charset="0"/>
                        </a:rPr>
                        <a:t>366</a:t>
                      </a:r>
                      <a:endParaRPr lang="en-US" sz="2000" kern="100" dirty="0">
                        <a:effectLst/>
                        <a:latin typeface="Times New Roman" panose="02020603050405020304" pitchFamily="18" charset="0"/>
                        <a:ea typeface="Times New Roman" panose="02020603050405020304" pitchFamily="18" charset="0"/>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7CAAC"/>
                    </a:solidFill>
                  </a:tcPr>
                </a:tc>
                <a:tc>
                  <a:txBody>
                    <a:bodyPr/>
                    <a:lstStyle/>
                    <a:p>
                      <a:pPr marL="0" marR="0" algn="ctr">
                        <a:lnSpc>
                          <a:spcPct val="115000"/>
                        </a:lnSpc>
                        <a:buNone/>
                      </a:pPr>
                      <a:r>
                        <a:rPr lang="en-US" sz="2000" b="1" kern="1400">
                          <a:solidFill>
                            <a:srgbClr val="000000"/>
                          </a:solidFill>
                          <a:effectLst/>
                          <a:latin typeface="Times New Roman" panose="02020603050405020304" pitchFamily="18" charset="0"/>
                          <a:ea typeface="Times New Roman" panose="02020603050405020304" pitchFamily="18" charset="0"/>
                        </a:rPr>
                        <a:t>2.2%</a:t>
                      </a:r>
                      <a:endParaRPr lang="en-US" sz="2000" kern="100">
                        <a:effectLst/>
                        <a:latin typeface="Times New Roman" panose="02020603050405020304" pitchFamily="18" charset="0"/>
                        <a:ea typeface="Times New Roman" panose="02020603050405020304" pitchFamily="18" charset="0"/>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7CAAC"/>
                    </a:solidFill>
                  </a:tcPr>
                </a:tc>
                <a:tc>
                  <a:txBody>
                    <a:bodyPr/>
                    <a:lstStyle/>
                    <a:p>
                      <a:pPr marL="0" marR="0" algn="ctr">
                        <a:lnSpc>
                          <a:spcPct val="115000"/>
                        </a:lnSpc>
                        <a:buNone/>
                      </a:pPr>
                      <a:r>
                        <a:rPr lang="en-US" sz="2000" b="1" kern="1400">
                          <a:solidFill>
                            <a:srgbClr val="000000"/>
                          </a:solidFill>
                          <a:effectLst/>
                          <a:latin typeface="Times New Roman" panose="02020603050405020304" pitchFamily="18" charset="0"/>
                          <a:ea typeface="Times New Roman" panose="02020603050405020304" pitchFamily="18" charset="0"/>
                        </a:rPr>
                        <a:t>3.1%</a:t>
                      </a:r>
                      <a:endParaRPr lang="en-US" sz="2000" kern="100">
                        <a:effectLst/>
                        <a:latin typeface="Times New Roman" panose="02020603050405020304" pitchFamily="18" charset="0"/>
                        <a:ea typeface="Times New Roman" panose="02020603050405020304" pitchFamily="18" charset="0"/>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7CAAC"/>
                    </a:solidFill>
                  </a:tcPr>
                </a:tc>
                <a:tc>
                  <a:txBody>
                    <a:bodyPr/>
                    <a:lstStyle/>
                    <a:p>
                      <a:pPr marL="0" marR="0" algn="ctr">
                        <a:lnSpc>
                          <a:spcPct val="115000"/>
                        </a:lnSpc>
                        <a:buNone/>
                      </a:pPr>
                      <a:r>
                        <a:rPr lang="en-US" sz="2000" b="1" kern="1400">
                          <a:solidFill>
                            <a:srgbClr val="000000"/>
                          </a:solidFill>
                          <a:effectLst/>
                          <a:latin typeface="Times New Roman" panose="02020603050405020304" pitchFamily="18" charset="0"/>
                          <a:ea typeface="Times New Roman" panose="02020603050405020304" pitchFamily="18" charset="0"/>
                        </a:rPr>
                        <a:t>2.1%</a:t>
                      </a:r>
                      <a:endParaRPr lang="en-US" sz="2000" kern="100">
                        <a:effectLst/>
                        <a:latin typeface="Times New Roman" panose="02020603050405020304" pitchFamily="18" charset="0"/>
                        <a:ea typeface="Times New Roman" panose="02020603050405020304" pitchFamily="18" charset="0"/>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7CAAC"/>
                    </a:solidFill>
                  </a:tcPr>
                </a:tc>
                <a:tc>
                  <a:txBody>
                    <a:bodyPr/>
                    <a:lstStyle/>
                    <a:p>
                      <a:pPr marL="0" marR="0" algn="ctr">
                        <a:lnSpc>
                          <a:spcPct val="115000"/>
                        </a:lnSpc>
                        <a:buNone/>
                      </a:pPr>
                      <a:r>
                        <a:rPr lang="en-US" sz="2000" b="1" kern="1400" dirty="0">
                          <a:solidFill>
                            <a:srgbClr val="FF0000"/>
                          </a:solidFill>
                          <a:effectLst/>
                          <a:latin typeface="Times New Roman" panose="02020603050405020304" pitchFamily="18" charset="0"/>
                          <a:ea typeface="Times New Roman" panose="02020603050405020304" pitchFamily="18" charset="0"/>
                        </a:rPr>
                        <a:t>0.2%</a:t>
                      </a:r>
                      <a:endParaRPr lang="en-US" sz="2000" kern="100" dirty="0">
                        <a:effectLst/>
                        <a:latin typeface="Times New Roman" panose="02020603050405020304" pitchFamily="18" charset="0"/>
                        <a:ea typeface="Times New Roman" panose="02020603050405020304" pitchFamily="18" charset="0"/>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7CAAC"/>
                    </a:solidFill>
                  </a:tcPr>
                </a:tc>
                <a:extLst>
                  <a:ext uri="{0D108BD9-81ED-4DB2-BD59-A6C34878D82A}">
                    <a16:rowId xmlns:a16="http://schemas.microsoft.com/office/drawing/2014/main" val="4061375160"/>
                  </a:ext>
                </a:extLst>
              </a:tr>
            </a:tbl>
          </a:graphicData>
        </a:graphic>
      </p:graphicFrame>
      <p:sp>
        <p:nvSpPr>
          <p:cNvPr id="4" name="Rectangle 3">
            <a:extLst>
              <a:ext uri="{FF2B5EF4-FFF2-40B4-BE49-F238E27FC236}">
                <a16:creationId xmlns:a16="http://schemas.microsoft.com/office/drawing/2014/main" id="{0ECC0277-E44C-CCC9-E1EC-BD16AB2D3EC1}"/>
              </a:ext>
            </a:extLst>
          </p:cNvPr>
          <p:cNvSpPr/>
          <p:nvPr/>
        </p:nvSpPr>
        <p:spPr>
          <a:xfrm>
            <a:off x="6005719" y="2556479"/>
            <a:ext cx="1371600" cy="3944778"/>
          </a:xfrm>
          <a:prstGeom prst="rect">
            <a:avLst/>
          </a:prstGeom>
          <a:noFill/>
          <a:ln w="508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59954110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823334B-F130-5D74-C39F-21EBEAB02FA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5893CA6-CBD3-2712-A888-7AF8FE15546F}"/>
              </a:ext>
            </a:extLst>
          </p:cNvPr>
          <p:cNvSpPr txBox="1">
            <a:spLocks/>
          </p:cNvSpPr>
          <p:nvPr/>
        </p:nvSpPr>
        <p:spPr>
          <a:xfrm>
            <a:off x="460310" y="565759"/>
            <a:ext cx="11271379" cy="481806"/>
          </a:xfrm>
          <a:prstGeom prst="rect">
            <a:avLst/>
          </a:prstGeom>
          <a:solidFill>
            <a:schemeClr val="accent1">
              <a:lumMod val="75000"/>
            </a:schemeClr>
          </a:solidFill>
        </p:spPr>
        <p:txBody>
          <a:bodyPr anchor="b">
            <a:normAutofit/>
          </a:bodyPr>
          <a:lstStyle>
            <a:lvl1pPr algn="l" defTabSz="914400" rtl="0" eaLnBrk="1" latinLnBrk="0" hangingPunct="1">
              <a:lnSpc>
                <a:spcPct val="85000"/>
              </a:lnSpc>
              <a:spcBef>
                <a:spcPct val="0"/>
              </a:spcBef>
              <a:buNone/>
              <a:defRPr sz="4000" kern="1200" cap="all" baseline="0">
                <a:solidFill>
                  <a:schemeClr val="bg2"/>
                </a:solidFill>
                <a:latin typeface="+mj-lt"/>
                <a:ea typeface="+mj-ea"/>
                <a:cs typeface="+mj-cs"/>
              </a:defRPr>
            </a:lvl1pPr>
          </a:lstStyle>
          <a:p>
            <a:r>
              <a:rPr lang="en-US" sz="2400" cap="none" dirty="0">
                <a:solidFill>
                  <a:schemeClr val="bg1"/>
                </a:solidFill>
              </a:rPr>
              <a:t>Multifamily Rental Vacancy Rates &amp; Wait Lists</a:t>
            </a:r>
            <a:endParaRPr lang="en-US" sz="2400" dirty="0">
              <a:solidFill>
                <a:schemeClr val="bg1"/>
              </a:solidFill>
            </a:endParaRPr>
          </a:p>
        </p:txBody>
      </p:sp>
      <p:graphicFrame>
        <p:nvGraphicFramePr>
          <p:cNvPr id="8" name="Table 7">
            <a:extLst>
              <a:ext uri="{FF2B5EF4-FFF2-40B4-BE49-F238E27FC236}">
                <a16:creationId xmlns:a16="http://schemas.microsoft.com/office/drawing/2014/main" id="{64060D6B-212F-239B-28CD-146AEF87082E}"/>
              </a:ext>
            </a:extLst>
          </p:cNvPr>
          <p:cNvGraphicFramePr>
            <a:graphicFrameLocks noGrp="1"/>
          </p:cNvGraphicFramePr>
          <p:nvPr>
            <p:extLst>
              <p:ext uri="{D42A27DB-BD31-4B8C-83A1-F6EECF244321}">
                <p14:modId xmlns:p14="http://schemas.microsoft.com/office/powerpoint/2010/main" val="2891847603"/>
              </p:ext>
            </p:extLst>
          </p:nvPr>
        </p:nvGraphicFramePr>
        <p:xfrm>
          <a:off x="287906" y="2212020"/>
          <a:ext cx="11616188" cy="3962400"/>
        </p:xfrm>
        <a:graphic>
          <a:graphicData uri="http://schemas.openxmlformats.org/drawingml/2006/table">
            <a:tbl>
              <a:tblPr firstRow="1" firstCol="1" bandRow="1"/>
              <a:tblGrid>
                <a:gridCol w="1877363">
                  <a:extLst>
                    <a:ext uri="{9D8B030D-6E8A-4147-A177-3AD203B41FA5}">
                      <a16:colId xmlns:a16="http://schemas.microsoft.com/office/drawing/2014/main" val="919544611"/>
                    </a:ext>
                  </a:extLst>
                </a:gridCol>
                <a:gridCol w="2581376">
                  <a:extLst>
                    <a:ext uri="{9D8B030D-6E8A-4147-A177-3AD203B41FA5}">
                      <a16:colId xmlns:a16="http://schemas.microsoft.com/office/drawing/2014/main" val="4243935611"/>
                    </a:ext>
                  </a:extLst>
                </a:gridCol>
                <a:gridCol w="2678076">
                  <a:extLst>
                    <a:ext uri="{9D8B030D-6E8A-4147-A177-3AD203B41FA5}">
                      <a16:colId xmlns:a16="http://schemas.microsoft.com/office/drawing/2014/main" val="4132442481"/>
                    </a:ext>
                  </a:extLst>
                </a:gridCol>
                <a:gridCol w="2679092">
                  <a:extLst>
                    <a:ext uri="{9D8B030D-6E8A-4147-A177-3AD203B41FA5}">
                      <a16:colId xmlns:a16="http://schemas.microsoft.com/office/drawing/2014/main" val="2801928420"/>
                    </a:ext>
                  </a:extLst>
                </a:gridCol>
                <a:gridCol w="1800281">
                  <a:extLst>
                    <a:ext uri="{9D8B030D-6E8A-4147-A177-3AD203B41FA5}">
                      <a16:colId xmlns:a16="http://schemas.microsoft.com/office/drawing/2014/main" val="3392721684"/>
                    </a:ext>
                  </a:extLst>
                </a:gridCol>
              </a:tblGrid>
              <a:tr h="193929">
                <a:tc gridSpan="5">
                  <a:txBody>
                    <a:bodyPr/>
                    <a:lstStyle/>
                    <a:p>
                      <a:pPr marL="0" marR="0" algn="ctr">
                        <a:buNone/>
                      </a:pPr>
                      <a:r>
                        <a:rPr lang="en-US" sz="2000" b="1" kern="1400" dirty="0">
                          <a:solidFill>
                            <a:srgbClr val="FFFFFF"/>
                          </a:solidFill>
                          <a:effectLst/>
                          <a:latin typeface="Times New Roman" panose="02020603050405020304" pitchFamily="18" charset="0"/>
                          <a:ea typeface="Times New Roman" panose="02020603050405020304" pitchFamily="18" charset="0"/>
                        </a:rPr>
                        <a:t>Wait Lists by Property Type – Region G</a:t>
                      </a:r>
                      <a:endParaRPr lang="en-US" sz="2000" kern="1400" dirty="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25597D"/>
                    </a:solid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252180596"/>
                  </a:ext>
                </a:extLst>
              </a:tr>
              <a:tr h="451735">
                <a:tc>
                  <a:txBody>
                    <a:bodyPr/>
                    <a:lstStyle/>
                    <a:p>
                      <a:pPr marL="0" marR="0" algn="ctr">
                        <a:buNone/>
                      </a:pPr>
                      <a:r>
                        <a:rPr lang="en-US" sz="2000" b="1" kern="1400">
                          <a:solidFill>
                            <a:srgbClr val="FFFFFF"/>
                          </a:solidFill>
                          <a:effectLst/>
                          <a:latin typeface="Times New Roman" panose="02020603050405020304" pitchFamily="18" charset="0"/>
                          <a:ea typeface="Times New Roman" panose="02020603050405020304" pitchFamily="18" charset="0"/>
                        </a:rPr>
                        <a:t>Study Area</a:t>
                      </a:r>
                      <a:endParaRPr lang="en-US" sz="2000" kern="1400">
                        <a:effectLst/>
                        <a:latin typeface="Times New Roman" panose="02020603050405020304" pitchFamily="18" charset="0"/>
                        <a:ea typeface="Times New Roman" panose="02020603050405020304" pitchFamily="18" charset="0"/>
                      </a:endParaRPr>
                    </a:p>
                    <a:p>
                      <a:pPr marL="0" marR="0" algn="ctr">
                        <a:buNone/>
                      </a:pPr>
                      <a:r>
                        <a:rPr lang="en-US" sz="2000" b="1" kern="1400">
                          <a:solidFill>
                            <a:srgbClr val="FFFFFF"/>
                          </a:solidFill>
                          <a:effectLst/>
                          <a:latin typeface="Times New Roman" panose="02020603050405020304" pitchFamily="18" charset="0"/>
                          <a:ea typeface="Times New Roman" panose="02020603050405020304" pitchFamily="18" charset="0"/>
                        </a:rPr>
                        <a:t>(County)</a:t>
                      </a:r>
                      <a:endParaRPr lang="en-US" sz="2000" kern="1400">
                        <a:effectLst/>
                        <a:latin typeface="Times New Roman" panose="02020603050405020304" pitchFamily="18" charset="0"/>
                        <a:ea typeface="Times New Roman" panose="02020603050405020304" pitchFamily="18" charset="0"/>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25597D"/>
                    </a:solidFill>
                  </a:tcPr>
                </a:tc>
                <a:tc>
                  <a:txBody>
                    <a:bodyPr/>
                    <a:lstStyle/>
                    <a:p>
                      <a:pPr marL="0" marR="0" algn="ctr">
                        <a:buNone/>
                      </a:pPr>
                      <a:r>
                        <a:rPr lang="en-US" sz="2000" b="1" kern="1400">
                          <a:solidFill>
                            <a:srgbClr val="FFFFFF"/>
                          </a:solidFill>
                          <a:effectLst/>
                          <a:latin typeface="Times New Roman" panose="02020603050405020304" pitchFamily="18" charset="0"/>
                          <a:ea typeface="Times New Roman" panose="02020603050405020304" pitchFamily="18" charset="0"/>
                        </a:rPr>
                        <a:t>Market-Rate</a:t>
                      </a:r>
                      <a:endParaRPr lang="en-US" sz="2000" kern="1400">
                        <a:effectLst/>
                        <a:latin typeface="Times New Roman" panose="02020603050405020304" pitchFamily="18" charset="0"/>
                        <a:ea typeface="Times New Roman" panose="02020603050405020304" pitchFamily="18" charset="0"/>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25597D"/>
                    </a:solidFill>
                  </a:tcPr>
                </a:tc>
                <a:tc>
                  <a:txBody>
                    <a:bodyPr/>
                    <a:lstStyle/>
                    <a:p>
                      <a:pPr marL="0" marR="0" algn="ctr">
                        <a:buNone/>
                      </a:pPr>
                      <a:r>
                        <a:rPr lang="en-US" sz="2000" b="1" kern="1400" dirty="0">
                          <a:solidFill>
                            <a:srgbClr val="FFFFFF"/>
                          </a:solidFill>
                          <a:effectLst/>
                          <a:latin typeface="Times New Roman" panose="02020603050405020304" pitchFamily="18" charset="0"/>
                          <a:ea typeface="Times New Roman" panose="02020603050405020304" pitchFamily="18" charset="0"/>
                        </a:rPr>
                        <a:t>Tax Credit</a:t>
                      </a:r>
                      <a:endParaRPr lang="en-US" sz="2000" kern="1400" dirty="0">
                        <a:effectLst/>
                        <a:latin typeface="Times New Roman" panose="02020603050405020304" pitchFamily="18" charset="0"/>
                        <a:ea typeface="Times New Roman" panose="02020603050405020304" pitchFamily="18" charset="0"/>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25597D"/>
                    </a:solidFill>
                  </a:tcPr>
                </a:tc>
                <a:tc>
                  <a:txBody>
                    <a:bodyPr/>
                    <a:lstStyle/>
                    <a:p>
                      <a:pPr marL="0" marR="0" algn="ctr">
                        <a:buNone/>
                      </a:pPr>
                      <a:r>
                        <a:rPr lang="en-US" sz="2000" b="1" kern="1400">
                          <a:solidFill>
                            <a:srgbClr val="FFFFFF"/>
                          </a:solidFill>
                          <a:effectLst/>
                          <a:latin typeface="Times New Roman" panose="02020603050405020304" pitchFamily="18" charset="0"/>
                          <a:ea typeface="Times New Roman" panose="02020603050405020304" pitchFamily="18" charset="0"/>
                        </a:rPr>
                        <a:t>Government-Subsidized</a:t>
                      </a:r>
                      <a:endParaRPr lang="en-US" sz="2000" kern="14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25597D"/>
                    </a:solidFill>
                  </a:tcPr>
                </a:tc>
                <a:tc>
                  <a:txBody>
                    <a:bodyPr/>
                    <a:lstStyle/>
                    <a:p>
                      <a:pPr marL="0" marR="0" algn="ctr">
                        <a:buNone/>
                      </a:pPr>
                      <a:r>
                        <a:rPr lang="en-US" sz="2000" b="1" kern="1400">
                          <a:solidFill>
                            <a:srgbClr val="FFFFFF"/>
                          </a:solidFill>
                          <a:effectLst/>
                          <a:latin typeface="Times New Roman" panose="02020603050405020304" pitchFamily="18" charset="0"/>
                          <a:ea typeface="Times New Roman" panose="02020603050405020304" pitchFamily="18" charset="0"/>
                        </a:rPr>
                        <a:t>Total</a:t>
                      </a:r>
                      <a:endParaRPr lang="en-US" sz="2000" kern="1400">
                        <a:effectLst/>
                        <a:latin typeface="Times New Roman" panose="02020603050405020304" pitchFamily="18" charset="0"/>
                        <a:ea typeface="Times New Roman" panose="02020603050405020304" pitchFamily="18" charset="0"/>
                      </a:endParaRPr>
                    </a:p>
                    <a:p>
                      <a:pPr marL="0" marR="0" algn="ctr">
                        <a:buNone/>
                      </a:pPr>
                      <a:r>
                        <a:rPr lang="en-US" sz="2000" b="1" kern="1400">
                          <a:solidFill>
                            <a:srgbClr val="FFFFFF"/>
                          </a:solidFill>
                          <a:effectLst/>
                          <a:latin typeface="Times New Roman" panose="02020603050405020304" pitchFamily="18" charset="0"/>
                          <a:ea typeface="Times New Roman" panose="02020603050405020304" pitchFamily="18" charset="0"/>
                        </a:rPr>
                        <a:t>Households</a:t>
                      </a:r>
                      <a:endParaRPr lang="en-US" sz="2000" kern="1400">
                        <a:effectLst/>
                        <a:latin typeface="Times New Roman" panose="02020603050405020304" pitchFamily="18" charset="0"/>
                        <a:ea typeface="Times New Roman" panose="02020603050405020304" pitchFamily="18" charset="0"/>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25597D"/>
                    </a:solidFill>
                  </a:tcPr>
                </a:tc>
                <a:extLst>
                  <a:ext uri="{0D108BD9-81ED-4DB2-BD59-A6C34878D82A}">
                    <a16:rowId xmlns:a16="http://schemas.microsoft.com/office/drawing/2014/main" val="1757450182"/>
                  </a:ext>
                </a:extLst>
              </a:tr>
              <a:tr h="193929">
                <a:tc>
                  <a:txBody>
                    <a:bodyPr/>
                    <a:lstStyle/>
                    <a:p>
                      <a:pPr marL="0" marR="0" algn="ctr">
                        <a:buNone/>
                      </a:pPr>
                      <a:r>
                        <a:rPr lang="en-US" sz="2000" b="1" kern="0">
                          <a:solidFill>
                            <a:srgbClr val="000000"/>
                          </a:solidFill>
                          <a:effectLst/>
                          <a:latin typeface="Times New Roman" panose="02020603050405020304" pitchFamily="18" charset="0"/>
                          <a:ea typeface="Times New Roman" panose="02020603050405020304" pitchFamily="18" charset="0"/>
                        </a:rPr>
                        <a:t>Arenac</a:t>
                      </a:r>
                      <a:endParaRPr lang="en-US" sz="2000" kern="1400">
                        <a:effectLst/>
                        <a:latin typeface="Times New Roman" panose="02020603050405020304" pitchFamily="18" charset="0"/>
                        <a:ea typeface="Times New Roman" panose="02020603050405020304" pitchFamily="18" charset="0"/>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EEAF6"/>
                    </a:solidFill>
                  </a:tcPr>
                </a:tc>
                <a:tc>
                  <a:txBody>
                    <a:bodyPr/>
                    <a:lstStyle/>
                    <a:p>
                      <a:pPr marL="0" marR="0" algn="ctr">
                        <a:buNone/>
                      </a:pPr>
                      <a:r>
                        <a:rPr lang="en-US" sz="2000" kern="1400">
                          <a:solidFill>
                            <a:srgbClr val="000000"/>
                          </a:solidFill>
                          <a:effectLst/>
                          <a:latin typeface="Times New Roman" panose="02020603050405020304" pitchFamily="18" charset="0"/>
                          <a:ea typeface="Times New Roman" panose="02020603050405020304" pitchFamily="18" charset="0"/>
                        </a:rPr>
                        <a:t>-</a:t>
                      </a:r>
                      <a:endParaRPr lang="en-US" sz="2000" kern="1400">
                        <a:effectLst/>
                        <a:latin typeface="Times New Roman" panose="02020603050405020304" pitchFamily="18" charset="0"/>
                        <a:ea typeface="Times New Roman" panose="02020603050405020304" pitchFamily="18" charset="0"/>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EEAF6"/>
                    </a:solidFill>
                  </a:tcPr>
                </a:tc>
                <a:tc>
                  <a:txBody>
                    <a:bodyPr/>
                    <a:lstStyle/>
                    <a:p>
                      <a:pPr marL="0" marR="0" algn="ctr">
                        <a:buNone/>
                      </a:pPr>
                      <a:r>
                        <a:rPr lang="en-US" sz="2000" kern="1400">
                          <a:solidFill>
                            <a:srgbClr val="000000"/>
                          </a:solidFill>
                          <a:effectLst/>
                          <a:latin typeface="Times New Roman" panose="02020603050405020304" pitchFamily="18" charset="0"/>
                          <a:ea typeface="Times New Roman" panose="02020603050405020304" pitchFamily="18" charset="0"/>
                        </a:rPr>
                        <a:t>-</a:t>
                      </a:r>
                      <a:endParaRPr lang="en-US" sz="2000" kern="1400">
                        <a:effectLst/>
                        <a:latin typeface="Times New Roman" panose="02020603050405020304" pitchFamily="18" charset="0"/>
                        <a:ea typeface="Times New Roman" panose="02020603050405020304" pitchFamily="18" charset="0"/>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EEAF6"/>
                    </a:solidFill>
                  </a:tcPr>
                </a:tc>
                <a:tc>
                  <a:txBody>
                    <a:bodyPr/>
                    <a:lstStyle/>
                    <a:p>
                      <a:pPr marL="0" marR="0" algn="ctr">
                        <a:buNone/>
                      </a:pPr>
                      <a:r>
                        <a:rPr lang="en-US" sz="2000" kern="1400">
                          <a:solidFill>
                            <a:srgbClr val="000000"/>
                          </a:solidFill>
                          <a:effectLst/>
                          <a:latin typeface="Times New Roman" panose="02020603050405020304" pitchFamily="18" charset="0"/>
                          <a:ea typeface="Times New Roman" panose="02020603050405020304" pitchFamily="18" charset="0"/>
                        </a:rPr>
                        <a:t>71 HH</a:t>
                      </a:r>
                      <a:endParaRPr lang="en-US" sz="2000" kern="1400">
                        <a:effectLst/>
                        <a:latin typeface="Times New Roman" panose="02020603050405020304" pitchFamily="18" charset="0"/>
                        <a:ea typeface="Times New Roman" panose="02020603050405020304" pitchFamily="18" charset="0"/>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EEAF6"/>
                    </a:solidFill>
                  </a:tcPr>
                </a:tc>
                <a:tc>
                  <a:txBody>
                    <a:bodyPr/>
                    <a:lstStyle/>
                    <a:p>
                      <a:pPr marL="0" marR="0" algn="ctr">
                        <a:buNone/>
                      </a:pPr>
                      <a:r>
                        <a:rPr lang="en-US" sz="2000" kern="1400">
                          <a:solidFill>
                            <a:srgbClr val="000000"/>
                          </a:solidFill>
                          <a:effectLst/>
                          <a:latin typeface="Times New Roman" panose="02020603050405020304" pitchFamily="18" charset="0"/>
                          <a:ea typeface="Times New Roman" panose="02020603050405020304" pitchFamily="18" charset="0"/>
                        </a:rPr>
                        <a:t>71</a:t>
                      </a:r>
                      <a:endParaRPr lang="en-US" sz="2000" kern="1400">
                        <a:effectLst/>
                        <a:latin typeface="Times New Roman" panose="02020603050405020304" pitchFamily="18" charset="0"/>
                        <a:ea typeface="Times New Roman" panose="02020603050405020304" pitchFamily="18" charset="0"/>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EEAF6"/>
                    </a:solidFill>
                  </a:tcPr>
                </a:tc>
                <a:extLst>
                  <a:ext uri="{0D108BD9-81ED-4DB2-BD59-A6C34878D82A}">
                    <a16:rowId xmlns:a16="http://schemas.microsoft.com/office/drawing/2014/main" val="3625739405"/>
                  </a:ext>
                </a:extLst>
              </a:tr>
              <a:tr h="301156">
                <a:tc>
                  <a:txBody>
                    <a:bodyPr/>
                    <a:lstStyle/>
                    <a:p>
                      <a:pPr marL="0" marR="0" algn="ctr">
                        <a:buNone/>
                      </a:pPr>
                      <a:r>
                        <a:rPr lang="en-US" sz="2000" b="1" kern="0" dirty="0">
                          <a:solidFill>
                            <a:srgbClr val="000000"/>
                          </a:solidFill>
                          <a:effectLst/>
                          <a:latin typeface="Times New Roman" panose="02020603050405020304" pitchFamily="18" charset="0"/>
                          <a:ea typeface="Times New Roman" panose="02020603050405020304" pitchFamily="18" charset="0"/>
                        </a:rPr>
                        <a:t>Bay</a:t>
                      </a:r>
                      <a:endParaRPr lang="en-US" sz="2000" kern="1400" dirty="0">
                        <a:effectLst/>
                        <a:latin typeface="Times New Roman" panose="02020603050405020304" pitchFamily="18" charset="0"/>
                        <a:ea typeface="Times New Roman" panose="02020603050405020304" pitchFamily="18" charset="0"/>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buNone/>
                      </a:pPr>
                      <a:r>
                        <a:rPr lang="en-US" sz="2000" kern="1400" dirty="0">
                          <a:effectLst/>
                          <a:latin typeface="Times New Roman" panose="02020603050405020304" pitchFamily="18" charset="0"/>
                          <a:ea typeface="Times New Roman" panose="02020603050405020304" pitchFamily="18" charset="0"/>
                        </a:rPr>
                        <a:t>36 HH (Up to 24 Mo.)</a:t>
                      </a: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buNone/>
                      </a:pPr>
                      <a:r>
                        <a:rPr lang="en-US" sz="2000" kern="1400" dirty="0">
                          <a:effectLst/>
                          <a:latin typeface="Times New Roman" panose="02020603050405020304" pitchFamily="18" charset="0"/>
                          <a:ea typeface="Times New Roman" panose="02020603050405020304" pitchFamily="18" charset="0"/>
                        </a:rPr>
                        <a:t>98 HH</a:t>
                      </a: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buNone/>
                      </a:pPr>
                      <a:r>
                        <a:rPr lang="en-US" sz="2000" kern="1400" dirty="0">
                          <a:effectLst/>
                          <a:latin typeface="Times New Roman" panose="02020603050405020304" pitchFamily="18" charset="0"/>
                          <a:ea typeface="Times New Roman" panose="02020603050405020304" pitchFamily="18" charset="0"/>
                        </a:rPr>
                        <a:t>249 HH</a:t>
                      </a: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buNone/>
                      </a:pPr>
                      <a:r>
                        <a:rPr lang="en-US" sz="2000" kern="1400" dirty="0">
                          <a:effectLst/>
                          <a:latin typeface="Times New Roman" panose="02020603050405020304" pitchFamily="18" charset="0"/>
                          <a:ea typeface="Times New Roman" panose="02020603050405020304" pitchFamily="18" charset="0"/>
                        </a:rPr>
                        <a:t>383</a:t>
                      </a: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799850782"/>
                  </a:ext>
                </a:extLst>
              </a:tr>
              <a:tr h="301156">
                <a:tc>
                  <a:txBody>
                    <a:bodyPr/>
                    <a:lstStyle/>
                    <a:p>
                      <a:pPr marL="0" marR="0" algn="ctr">
                        <a:buNone/>
                      </a:pPr>
                      <a:r>
                        <a:rPr lang="en-US" sz="2000" b="1" kern="0">
                          <a:solidFill>
                            <a:srgbClr val="000000"/>
                          </a:solidFill>
                          <a:effectLst/>
                          <a:latin typeface="Times New Roman" panose="02020603050405020304" pitchFamily="18" charset="0"/>
                          <a:ea typeface="Times New Roman" panose="02020603050405020304" pitchFamily="18" charset="0"/>
                        </a:rPr>
                        <a:t>Clare</a:t>
                      </a:r>
                      <a:endParaRPr lang="en-US" sz="2000" kern="1400">
                        <a:effectLst/>
                        <a:latin typeface="Times New Roman" panose="02020603050405020304" pitchFamily="18" charset="0"/>
                        <a:ea typeface="Times New Roman" panose="02020603050405020304" pitchFamily="18" charset="0"/>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EEAF6"/>
                    </a:solidFill>
                  </a:tcPr>
                </a:tc>
                <a:tc>
                  <a:txBody>
                    <a:bodyPr/>
                    <a:lstStyle/>
                    <a:p>
                      <a:pPr marL="0" marR="0" algn="ctr">
                        <a:buNone/>
                      </a:pPr>
                      <a:r>
                        <a:rPr lang="en-US" sz="2000" kern="1400">
                          <a:solidFill>
                            <a:srgbClr val="000000"/>
                          </a:solidFill>
                          <a:effectLst/>
                          <a:latin typeface="Times New Roman" panose="02020603050405020304" pitchFamily="18" charset="0"/>
                          <a:ea typeface="Times New Roman" panose="02020603050405020304" pitchFamily="18" charset="0"/>
                        </a:rPr>
                        <a:t>Yes*</a:t>
                      </a:r>
                      <a:endParaRPr lang="en-US" sz="2000" kern="1400">
                        <a:effectLst/>
                        <a:latin typeface="Times New Roman" panose="02020603050405020304" pitchFamily="18" charset="0"/>
                        <a:ea typeface="Times New Roman" panose="02020603050405020304" pitchFamily="18" charset="0"/>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EEAF6"/>
                    </a:solidFill>
                  </a:tcPr>
                </a:tc>
                <a:tc>
                  <a:txBody>
                    <a:bodyPr/>
                    <a:lstStyle/>
                    <a:p>
                      <a:pPr marL="0" marR="0" algn="ctr">
                        <a:buNone/>
                      </a:pPr>
                      <a:r>
                        <a:rPr lang="en-US" sz="2000" kern="1400">
                          <a:solidFill>
                            <a:srgbClr val="000000"/>
                          </a:solidFill>
                          <a:effectLst/>
                          <a:latin typeface="Times New Roman" panose="02020603050405020304" pitchFamily="18" charset="0"/>
                          <a:ea typeface="Times New Roman" panose="02020603050405020304" pitchFamily="18" charset="0"/>
                        </a:rPr>
                        <a:t>127 HH</a:t>
                      </a:r>
                      <a:endParaRPr lang="en-US" sz="2000" kern="1400">
                        <a:effectLst/>
                        <a:latin typeface="Times New Roman" panose="02020603050405020304" pitchFamily="18" charset="0"/>
                        <a:ea typeface="Times New Roman" panose="02020603050405020304" pitchFamily="18" charset="0"/>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EEAF6"/>
                    </a:solidFill>
                  </a:tcPr>
                </a:tc>
                <a:tc>
                  <a:txBody>
                    <a:bodyPr/>
                    <a:lstStyle/>
                    <a:p>
                      <a:pPr marL="0" marR="0" algn="ctr">
                        <a:buNone/>
                      </a:pPr>
                      <a:r>
                        <a:rPr lang="en-US" sz="2000" kern="1400">
                          <a:solidFill>
                            <a:srgbClr val="000000"/>
                          </a:solidFill>
                          <a:effectLst/>
                          <a:latin typeface="Times New Roman" panose="02020603050405020304" pitchFamily="18" charset="0"/>
                          <a:ea typeface="Times New Roman" panose="02020603050405020304" pitchFamily="18" charset="0"/>
                        </a:rPr>
                        <a:t>59 HH (Up to 3 Mo.)</a:t>
                      </a:r>
                      <a:endParaRPr lang="en-US" sz="2000" kern="1400">
                        <a:effectLst/>
                        <a:latin typeface="Times New Roman" panose="02020603050405020304" pitchFamily="18" charset="0"/>
                        <a:ea typeface="Times New Roman" panose="02020603050405020304" pitchFamily="18" charset="0"/>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EEAF6"/>
                    </a:solidFill>
                  </a:tcPr>
                </a:tc>
                <a:tc>
                  <a:txBody>
                    <a:bodyPr/>
                    <a:lstStyle/>
                    <a:p>
                      <a:pPr marL="0" marR="0" algn="ctr">
                        <a:buNone/>
                      </a:pPr>
                      <a:r>
                        <a:rPr lang="en-US" sz="2000" kern="1400">
                          <a:solidFill>
                            <a:srgbClr val="000000"/>
                          </a:solidFill>
                          <a:effectLst/>
                          <a:latin typeface="Times New Roman" panose="02020603050405020304" pitchFamily="18" charset="0"/>
                          <a:ea typeface="Times New Roman" panose="02020603050405020304" pitchFamily="18" charset="0"/>
                        </a:rPr>
                        <a:t>186</a:t>
                      </a:r>
                      <a:endParaRPr lang="en-US" sz="2000" kern="1400">
                        <a:effectLst/>
                        <a:latin typeface="Times New Roman" panose="02020603050405020304" pitchFamily="18" charset="0"/>
                        <a:ea typeface="Times New Roman" panose="02020603050405020304" pitchFamily="18" charset="0"/>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EEAF6"/>
                    </a:solidFill>
                  </a:tcPr>
                </a:tc>
                <a:extLst>
                  <a:ext uri="{0D108BD9-81ED-4DB2-BD59-A6C34878D82A}">
                    <a16:rowId xmlns:a16="http://schemas.microsoft.com/office/drawing/2014/main" val="2943044713"/>
                  </a:ext>
                </a:extLst>
              </a:tr>
              <a:tr h="193929">
                <a:tc>
                  <a:txBody>
                    <a:bodyPr/>
                    <a:lstStyle/>
                    <a:p>
                      <a:pPr marL="0" marR="0" algn="ctr">
                        <a:buNone/>
                      </a:pPr>
                      <a:r>
                        <a:rPr lang="en-US" sz="2000" b="1" kern="0">
                          <a:solidFill>
                            <a:srgbClr val="000000"/>
                          </a:solidFill>
                          <a:effectLst/>
                          <a:latin typeface="Times New Roman" panose="02020603050405020304" pitchFamily="18" charset="0"/>
                          <a:ea typeface="Times New Roman" panose="02020603050405020304" pitchFamily="18" charset="0"/>
                        </a:rPr>
                        <a:t>Gladwin</a:t>
                      </a:r>
                      <a:endParaRPr lang="en-US" sz="2000" kern="1400">
                        <a:effectLst/>
                        <a:latin typeface="Times New Roman" panose="02020603050405020304" pitchFamily="18" charset="0"/>
                        <a:ea typeface="Times New Roman" panose="02020603050405020304" pitchFamily="18" charset="0"/>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buNone/>
                      </a:pPr>
                      <a:r>
                        <a:rPr lang="en-US" sz="2000" kern="1400">
                          <a:effectLst/>
                          <a:latin typeface="Times New Roman" panose="02020603050405020304" pitchFamily="18" charset="0"/>
                          <a:ea typeface="Times New Roman" panose="02020603050405020304" pitchFamily="18" charset="0"/>
                        </a:rPr>
                        <a:t>18 HH</a:t>
                      </a: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buNone/>
                      </a:pPr>
                      <a:r>
                        <a:rPr lang="en-US" sz="2000" kern="1400">
                          <a:effectLst/>
                          <a:latin typeface="Times New Roman" panose="02020603050405020304" pitchFamily="18" charset="0"/>
                          <a:ea typeface="Times New Roman" panose="02020603050405020304" pitchFamily="18" charset="0"/>
                        </a:rPr>
                        <a:t>-</a:t>
                      </a: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buNone/>
                      </a:pPr>
                      <a:r>
                        <a:rPr lang="en-US" sz="2000" kern="1400">
                          <a:effectLst/>
                          <a:latin typeface="Times New Roman" panose="02020603050405020304" pitchFamily="18" charset="0"/>
                          <a:ea typeface="Times New Roman" panose="02020603050405020304" pitchFamily="18" charset="0"/>
                        </a:rPr>
                        <a:t>167 HH</a:t>
                      </a: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buNone/>
                      </a:pPr>
                      <a:r>
                        <a:rPr lang="en-US" sz="2000" kern="1400" dirty="0">
                          <a:effectLst/>
                          <a:latin typeface="Times New Roman" panose="02020603050405020304" pitchFamily="18" charset="0"/>
                          <a:ea typeface="Times New Roman" panose="02020603050405020304" pitchFamily="18" charset="0"/>
                        </a:rPr>
                        <a:t>185</a:t>
                      </a: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346150738"/>
                  </a:ext>
                </a:extLst>
              </a:tr>
              <a:tr h="301156">
                <a:tc>
                  <a:txBody>
                    <a:bodyPr/>
                    <a:lstStyle/>
                    <a:p>
                      <a:pPr marL="0" marR="0" algn="ctr">
                        <a:buNone/>
                      </a:pPr>
                      <a:r>
                        <a:rPr lang="en-US" sz="2000" b="1" kern="0">
                          <a:solidFill>
                            <a:srgbClr val="000000"/>
                          </a:solidFill>
                          <a:effectLst/>
                          <a:latin typeface="Times New Roman" panose="02020603050405020304" pitchFamily="18" charset="0"/>
                          <a:ea typeface="Times New Roman" panose="02020603050405020304" pitchFamily="18" charset="0"/>
                        </a:rPr>
                        <a:t>Gratiot</a:t>
                      </a:r>
                      <a:endParaRPr lang="en-US" sz="2000" kern="1400">
                        <a:effectLst/>
                        <a:latin typeface="Times New Roman" panose="02020603050405020304" pitchFamily="18" charset="0"/>
                        <a:ea typeface="Times New Roman" panose="02020603050405020304" pitchFamily="18" charset="0"/>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EEAF6"/>
                    </a:solidFill>
                  </a:tcPr>
                </a:tc>
                <a:tc>
                  <a:txBody>
                    <a:bodyPr/>
                    <a:lstStyle/>
                    <a:p>
                      <a:pPr marL="0" marR="0" algn="ctr">
                        <a:buNone/>
                      </a:pPr>
                      <a:r>
                        <a:rPr lang="en-US" sz="2000" kern="1400">
                          <a:solidFill>
                            <a:srgbClr val="000000"/>
                          </a:solidFill>
                          <a:effectLst/>
                          <a:latin typeface="Times New Roman" panose="02020603050405020304" pitchFamily="18" charset="0"/>
                          <a:ea typeface="Times New Roman" panose="02020603050405020304" pitchFamily="18" charset="0"/>
                        </a:rPr>
                        <a:t>3 HH</a:t>
                      </a:r>
                      <a:endParaRPr lang="en-US" sz="2000" kern="1400">
                        <a:effectLst/>
                        <a:latin typeface="Times New Roman" panose="02020603050405020304" pitchFamily="18" charset="0"/>
                        <a:ea typeface="Times New Roman" panose="02020603050405020304" pitchFamily="18" charset="0"/>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EEAF6"/>
                    </a:solidFill>
                  </a:tcPr>
                </a:tc>
                <a:tc>
                  <a:txBody>
                    <a:bodyPr/>
                    <a:lstStyle/>
                    <a:p>
                      <a:pPr marL="0" marR="0" algn="ctr">
                        <a:buNone/>
                      </a:pPr>
                      <a:r>
                        <a:rPr lang="en-US" sz="2000" kern="1400">
                          <a:solidFill>
                            <a:srgbClr val="000000"/>
                          </a:solidFill>
                          <a:effectLst/>
                          <a:latin typeface="Times New Roman" panose="02020603050405020304" pitchFamily="18" charset="0"/>
                          <a:ea typeface="Times New Roman" panose="02020603050405020304" pitchFamily="18" charset="0"/>
                        </a:rPr>
                        <a:t>62 HH</a:t>
                      </a:r>
                      <a:endParaRPr lang="en-US" sz="2000" kern="1400">
                        <a:effectLst/>
                        <a:latin typeface="Times New Roman" panose="02020603050405020304" pitchFamily="18" charset="0"/>
                        <a:ea typeface="Times New Roman" panose="02020603050405020304" pitchFamily="18" charset="0"/>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EEAF6"/>
                    </a:solidFill>
                  </a:tcPr>
                </a:tc>
                <a:tc>
                  <a:txBody>
                    <a:bodyPr/>
                    <a:lstStyle/>
                    <a:p>
                      <a:pPr marL="0" marR="0" algn="ctr">
                        <a:buNone/>
                      </a:pPr>
                      <a:r>
                        <a:rPr lang="en-US" sz="2000" kern="1400">
                          <a:solidFill>
                            <a:srgbClr val="000000"/>
                          </a:solidFill>
                          <a:effectLst/>
                          <a:latin typeface="Times New Roman" panose="02020603050405020304" pitchFamily="18" charset="0"/>
                          <a:ea typeface="Times New Roman" panose="02020603050405020304" pitchFamily="18" charset="0"/>
                        </a:rPr>
                        <a:t>55 HH (Up to 18 Mo.)</a:t>
                      </a:r>
                      <a:endParaRPr lang="en-US" sz="2000" kern="1400">
                        <a:effectLst/>
                        <a:latin typeface="Times New Roman" panose="02020603050405020304" pitchFamily="18" charset="0"/>
                        <a:ea typeface="Times New Roman" panose="02020603050405020304" pitchFamily="18" charset="0"/>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EEAF6"/>
                    </a:solidFill>
                  </a:tcPr>
                </a:tc>
                <a:tc>
                  <a:txBody>
                    <a:bodyPr/>
                    <a:lstStyle/>
                    <a:p>
                      <a:pPr marL="0" marR="0" algn="ctr">
                        <a:buNone/>
                      </a:pPr>
                      <a:r>
                        <a:rPr lang="en-US" sz="2000" kern="1400" dirty="0">
                          <a:solidFill>
                            <a:srgbClr val="000000"/>
                          </a:solidFill>
                          <a:effectLst/>
                          <a:latin typeface="Times New Roman" panose="02020603050405020304" pitchFamily="18" charset="0"/>
                          <a:ea typeface="Times New Roman" panose="02020603050405020304" pitchFamily="18" charset="0"/>
                        </a:rPr>
                        <a:t>120</a:t>
                      </a:r>
                      <a:endParaRPr lang="en-US" sz="2000" kern="1400" dirty="0">
                        <a:effectLst/>
                        <a:latin typeface="Times New Roman" panose="02020603050405020304" pitchFamily="18" charset="0"/>
                        <a:ea typeface="Times New Roman" panose="02020603050405020304" pitchFamily="18" charset="0"/>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EEAF6"/>
                    </a:solidFill>
                  </a:tcPr>
                </a:tc>
                <a:extLst>
                  <a:ext uri="{0D108BD9-81ED-4DB2-BD59-A6C34878D82A}">
                    <a16:rowId xmlns:a16="http://schemas.microsoft.com/office/drawing/2014/main" val="4186546529"/>
                  </a:ext>
                </a:extLst>
              </a:tr>
              <a:tr h="301156">
                <a:tc>
                  <a:txBody>
                    <a:bodyPr/>
                    <a:lstStyle/>
                    <a:p>
                      <a:pPr marL="0" marR="0" algn="ctr">
                        <a:buNone/>
                      </a:pPr>
                      <a:r>
                        <a:rPr lang="en-US" sz="2000" b="1" kern="0" dirty="0">
                          <a:solidFill>
                            <a:srgbClr val="000000"/>
                          </a:solidFill>
                          <a:effectLst/>
                          <a:latin typeface="Times New Roman" panose="02020603050405020304" pitchFamily="18" charset="0"/>
                          <a:ea typeface="Times New Roman" panose="02020603050405020304" pitchFamily="18" charset="0"/>
                        </a:rPr>
                        <a:t>Isabella</a:t>
                      </a:r>
                      <a:endParaRPr lang="en-US" sz="2000" kern="1400" dirty="0">
                        <a:effectLst/>
                        <a:latin typeface="Times New Roman" panose="02020603050405020304" pitchFamily="18" charset="0"/>
                        <a:ea typeface="Times New Roman" panose="02020603050405020304" pitchFamily="18" charset="0"/>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buNone/>
                      </a:pPr>
                      <a:r>
                        <a:rPr lang="en-US" sz="2000" kern="1400" dirty="0">
                          <a:effectLst/>
                          <a:latin typeface="Times New Roman" panose="02020603050405020304" pitchFamily="18" charset="0"/>
                          <a:ea typeface="Times New Roman" panose="02020603050405020304" pitchFamily="18" charset="0"/>
                        </a:rPr>
                        <a:t>-</a:t>
                      </a: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buNone/>
                      </a:pPr>
                      <a:r>
                        <a:rPr lang="en-US" sz="2000" kern="1400" dirty="0">
                          <a:effectLst/>
                          <a:latin typeface="Times New Roman" panose="02020603050405020304" pitchFamily="18" charset="0"/>
                          <a:ea typeface="Times New Roman" panose="02020603050405020304" pitchFamily="18" charset="0"/>
                        </a:rPr>
                        <a:t>91 HH</a:t>
                      </a: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buNone/>
                      </a:pPr>
                      <a:r>
                        <a:rPr lang="en-US" sz="2000" kern="1400" dirty="0">
                          <a:effectLst/>
                          <a:latin typeface="Times New Roman" panose="02020603050405020304" pitchFamily="18" charset="0"/>
                          <a:ea typeface="Times New Roman" panose="02020603050405020304" pitchFamily="18" charset="0"/>
                        </a:rPr>
                        <a:t>8 HH (Up to 24 Mo.)</a:t>
                      </a: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buNone/>
                      </a:pPr>
                      <a:r>
                        <a:rPr lang="en-US" sz="2000" kern="1400" dirty="0">
                          <a:effectLst/>
                          <a:latin typeface="Times New Roman" panose="02020603050405020304" pitchFamily="18" charset="0"/>
                          <a:ea typeface="Times New Roman" panose="02020603050405020304" pitchFamily="18" charset="0"/>
                        </a:rPr>
                        <a:t>99</a:t>
                      </a: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799892901"/>
                  </a:ext>
                </a:extLst>
              </a:tr>
              <a:tr h="301156">
                <a:tc>
                  <a:txBody>
                    <a:bodyPr/>
                    <a:lstStyle/>
                    <a:p>
                      <a:pPr marL="0" marR="0" algn="ctr">
                        <a:buNone/>
                      </a:pPr>
                      <a:r>
                        <a:rPr lang="en-US" sz="2000" b="1" kern="0">
                          <a:solidFill>
                            <a:srgbClr val="000000"/>
                          </a:solidFill>
                          <a:effectLst/>
                          <a:latin typeface="Times New Roman" panose="02020603050405020304" pitchFamily="18" charset="0"/>
                          <a:ea typeface="Times New Roman" panose="02020603050405020304" pitchFamily="18" charset="0"/>
                        </a:rPr>
                        <a:t>Midland</a:t>
                      </a:r>
                      <a:endParaRPr lang="en-US" sz="2000" kern="1400">
                        <a:effectLst/>
                        <a:latin typeface="Times New Roman" panose="02020603050405020304" pitchFamily="18" charset="0"/>
                        <a:ea typeface="Times New Roman" panose="02020603050405020304" pitchFamily="18" charset="0"/>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EEAF6"/>
                    </a:solidFill>
                  </a:tcPr>
                </a:tc>
                <a:tc>
                  <a:txBody>
                    <a:bodyPr/>
                    <a:lstStyle/>
                    <a:p>
                      <a:pPr marL="0" marR="0" algn="ctr">
                        <a:buNone/>
                      </a:pPr>
                      <a:r>
                        <a:rPr lang="en-US" sz="2000" kern="1400">
                          <a:solidFill>
                            <a:srgbClr val="000000"/>
                          </a:solidFill>
                          <a:effectLst/>
                          <a:latin typeface="Times New Roman" panose="02020603050405020304" pitchFamily="18" charset="0"/>
                          <a:ea typeface="Times New Roman" panose="02020603050405020304" pitchFamily="18" charset="0"/>
                        </a:rPr>
                        <a:t>5 HH</a:t>
                      </a:r>
                      <a:endParaRPr lang="en-US" sz="2000" kern="1400">
                        <a:effectLst/>
                        <a:latin typeface="Times New Roman" panose="02020603050405020304" pitchFamily="18" charset="0"/>
                        <a:ea typeface="Times New Roman" panose="02020603050405020304" pitchFamily="18" charset="0"/>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EEAF6"/>
                    </a:solidFill>
                  </a:tcPr>
                </a:tc>
                <a:tc>
                  <a:txBody>
                    <a:bodyPr/>
                    <a:lstStyle/>
                    <a:p>
                      <a:pPr marL="0" marR="0" algn="ctr">
                        <a:buNone/>
                      </a:pPr>
                      <a:r>
                        <a:rPr lang="en-US" sz="2000" kern="1400" dirty="0">
                          <a:solidFill>
                            <a:srgbClr val="000000"/>
                          </a:solidFill>
                          <a:effectLst/>
                          <a:latin typeface="Times New Roman" panose="02020603050405020304" pitchFamily="18" charset="0"/>
                          <a:ea typeface="Times New Roman" panose="02020603050405020304" pitchFamily="18" charset="0"/>
                        </a:rPr>
                        <a:t>364 HH (Up to 8 Mo.)</a:t>
                      </a:r>
                      <a:endParaRPr lang="en-US" sz="2000" kern="1400" dirty="0">
                        <a:effectLst/>
                        <a:latin typeface="Times New Roman" panose="02020603050405020304" pitchFamily="18" charset="0"/>
                        <a:ea typeface="Times New Roman" panose="02020603050405020304" pitchFamily="18" charset="0"/>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EEAF6"/>
                    </a:solidFill>
                  </a:tcPr>
                </a:tc>
                <a:tc>
                  <a:txBody>
                    <a:bodyPr/>
                    <a:lstStyle/>
                    <a:p>
                      <a:pPr marL="0" marR="0" algn="ctr">
                        <a:buNone/>
                      </a:pPr>
                      <a:r>
                        <a:rPr lang="en-US" sz="2000" kern="1400">
                          <a:solidFill>
                            <a:srgbClr val="000000"/>
                          </a:solidFill>
                          <a:effectLst/>
                          <a:latin typeface="Times New Roman" panose="02020603050405020304" pitchFamily="18" charset="0"/>
                          <a:ea typeface="Times New Roman" panose="02020603050405020304" pitchFamily="18" charset="0"/>
                        </a:rPr>
                        <a:t>Yes*</a:t>
                      </a:r>
                      <a:endParaRPr lang="en-US" sz="2000" kern="1400">
                        <a:effectLst/>
                        <a:latin typeface="Times New Roman" panose="02020603050405020304" pitchFamily="18" charset="0"/>
                        <a:ea typeface="Times New Roman" panose="02020603050405020304" pitchFamily="18" charset="0"/>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EEAF6"/>
                    </a:solidFill>
                  </a:tcPr>
                </a:tc>
                <a:tc>
                  <a:txBody>
                    <a:bodyPr/>
                    <a:lstStyle/>
                    <a:p>
                      <a:pPr marL="0" marR="0" algn="ctr">
                        <a:buNone/>
                      </a:pPr>
                      <a:r>
                        <a:rPr lang="en-US" sz="2000" kern="1400">
                          <a:solidFill>
                            <a:srgbClr val="000000"/>
                          </a:solidFill>
                          <a:effectLst/>
                          <a:latin typeface="Times New Roman" panose="02020603050405020304" pitchFamily="18" charset="0"/>
                          <a:ea typeface="Times New Roman" panose="02020603050405020304" pitchFamily="18" charset="0"/>
                        </a:rPr>
                        <a:t>369</a:t>
                      </a:r>
                      <a:endParaRPr lang="en-US" sz="2000" kern="1400">
                        <a:effectLst/>
                        <a:latin typeface="Times New Roman" panose="02020603050405020304" pitchFamily="18" charset="0"/>
                        <a:ea typeface="Times New Roman" panose="02020603050405020304" pitchFamily="18" charset="0"/>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EEAF6"/>
                    </a:solidFill>
                  </a:tcPr>
                </a:tc>
                <a:extLst>
                  <a:ext uri="{0D108BD9-81ED-4DB2-BD59-A6C34878D82A}">
                    <a16:rowId xmlns:a16="http://schemas.microsoft.com/office/drawing/2014/main" val="2595190493"/>
                  </a:ext>
                </a:extLst>
              </a:tr>
              <a:tr h="301156">
                <a:tc>
                  <a:txBody>
                    <a:bodyPr/>
                    <a:lstStyle/>
                    <a:p>
                      <a:pPr marL="0" marR="0" algn="ctr">
                        <a:buNone/>
                      </a:pPr>
                      <a:r>
                        <a:rPr lang="en-US" sz="2000" b="1" kern="0">
                          <a:solidFill>
                            <a:srgbClr val="000000"/>
                          </a:solidFill>
                          <a:effectLst/>
                          <a:latin typeface="Times New Roman" panose="02020603050405020304" pitchFamily="18" charset="0"/>
                          <a:ea typeface="Times New Roman" panose="02020603050405020304" pitchFamily="18" charset="0"/>
                        </a:rPr>
                        <a:t>Saginaw</a:t>
                      </a:r>
                      <a:endParaRPr lang="en-US" sz="2000" kern="1400">
                        <a:effectLst/>
                        <a:latin typeface="Times New Roman" panose="02020603050405020304" pitchFamily="18" charset="0"/>
                        <a:ea typeface="Times New Roman" panose="02020603050405020304" pitchFamily="18" charset="0"/>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solidFill>
                      <a:schemeClr val="bg1"/>
                    </a:solidFill>
                  </a:tcPr>
                </a:tc>
                <a:tc>
                  <a:txBody>
                    <a:bodyPr/>
                    <a:lstStyle/>
                    <a:p>
                      <a:pPr marL="0" marR="0" algn="ctr">
                        <a:buNone/>
                      </a:pPr>
                      <a:r>
                        <a:rPr lang="en-US" sz="2000" kern="1400">
                          <a:effectLst/>
                          <a:latin typeface="Times New Roman" panose="02020603050405020304" pitchFamily="18" charset="0"/>
                          <a:ea typeface="Times New Roman" panose="02020603050405020304" pitchFamily="18" charset="0"/>
                        </a:rPr>
                        <a:t>-</a:t>
                      </a: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solidFill>
                      <a:schemeClr val="bg1"/>
                    </a:solidFill>
                  </a:tcPr>
                </a:tc>
                <a:tc>
                  <a:txBody>
                    <a:bodyPr/>
                    <a:lstStyle/>
                    <a:p>
                      <a:pPr marL="0" marR="0" algn="ctr">
                        <a:buNone/>
                      </a:pPr>
                      <a:r>
                        <a:rPr lang="en-US" sz="2000" kern="1400">
                          <a:effectLst/>
                          <a:latin typeface="Times New Roman" panose="02020603050405020304" pitchFamily="18" charset="0"/>
                          <a:ea typeface="Times New Roman" panose="02020603050405020304" pitchFamily="18" charset="0"/>
                        </a:rPr>
                        <a:t>152 HH</a:t>
                      </a: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solidFill>
                      <a:schemeClr val="bg1"/>
                    </a:solidFill>
                  </a:tcPr>
                </a:tc>
                <a:tc>
                  <a:txBody>
                    <a:bodyPr/>
                    <a:lstStyle/>
                    <a:p>
                      <a:pPr marL="0" marR="0" algn="ctr">
                        <a:buNone/>
                      </a:pPr>
                      <a:r>
                        <a:rPr lang="en-US" sz="2000" kern="1400">
                          <a:effectLst/>
                          <a:latin typeface="Times New Roman" panose="02020603050405020304" pitchFamily="18" charset="0"/>
                          <a:ea typeface="Times New Roman" panose="02020603050405020304" pitchFamily="18" charset="0"/>
                        </a:rPr>
                        <a:t>352 HH (Up to 12 Mo.)</a:t>
                      </a: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solidFill>
                      <a:schemeClr val="bg1"/>
                    </a:solidFill>
                  </a:tcPr>
                </a:tc>
                <a:tc>
                  <a:txBody>
                    <a:bodyPr/>
                    <a:lstStyle/>
                    <a:p>
                      <a:pPr marL="0" marR="0" algn="ctr">
                        <a:buNone/>
                      </a:pPr>
                      <a:r>
                        <a:rPr lang="en-US" sz="2000" kern="1400" dirty="0">
                          <a:effectLst/>
                          <a:latin typeface="Times New Roman" panose="02020603050405020304" pitchFamily="18" charset="0"/>
                          <a:ea typeface="Times New Roman" panose="02020603050405020304" pitchFamily="18" charset="0"/>
                        </a:rPr>
                        <a:t>504</a:t>
                      </a: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2218983181"/>
                  </a:ext>
                </a:extLst>
              </a:tr>
              <a:tr h="451735">
                <a:tc>
                  <a:txBody>
                    <a:bodyPr/>
                    <a:lstStyle/>
                    <a:p>
                      <a:pPr marL="0" marR="0" algn="ctr">
                        <a:buNone/>
                      </a:pPr>
                      <a:r>
                        <a:rPr lang="en-US" sz="2000" b="1" kern="1400">
                          <a:solidFill>
                            <a:srgbClr val="000000"/>
                          </a:solidFill>
                          <a:effectLst/>
                          <a:latin typeface="Times New Roman" panose="02020603050405020304" pitchFamily="18" charset="0"/>
                          <a:ea typeface="Times New Roman" panose="02020603050405020304" pitchFamily="18" charset="0"/>
                        </a:rPr>
                        <a:t>Region</a:t>
                      </a:r>
                      <a:endParaRPr lang="en-US" sz="2000" kern="1400">
                        <a:effectLst/>
                        <a:latin typeface="Times New Roman" panose="02020603050405020304" pitchFamily="18" charset="0"/>
                        <a:ea typeface="Times New Roman" panose="02020603050405020304" pitchFamily="18" charset="0"/>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7CAAC"/>
                    </a:solidFill>
                  </a:tcPr>
                </a:tc>
                <a:tc>
                  <a:txBody>
                    <a:bodyPr/>
                    <a:lstStyle/>
                    <a:p>
                      <a:pPr marL="0" marR="0" algn="ctr">
                        <a:buNone/>
                      </a:pPr>
                      <a:r>
                        <a:rPr lang="en-US" sz="2000" b="1" kern="1400">
                          <a:solidFill>
                            <a:srgbClr val="000000"/>
                          </a:solidFill>
                          <a:effectLst/>
                          <a:latin typeface="Times New Roman" panose="02020603050405020304" pitchFamily="18" charset="0"/>
                          <a:ea typeface="Times New Roman" panose="02020603050405020304" pitchFamily="18" charset="0"/>
                        </a:rPr>
                        <a:t>62 HH</a:t>
                      </a:r>
                      <a:endParaRPr lang="en-US" sz="2000" kern="1400">
                        <a:effectLst/>
                        <a:latin typeface="Times New Roman" panose="02020603050405020304" pitchFamily="18" charset="0"/>
                        <a:ea typeface="Times New Roman" panose="02020603050405020304" pitchFamily="18" charset="0"/>
                      </a:endParaRPr>
                    </a:p>
                    <a:p>
                      <a:pPr marL="0" marR="0" algn="ctr">
                        <a:buNone/>
                      </a:pPr>
                      <a:r>
                        <a:rPr lang="en-US" sz="2000" b="1" kern="1400">
                          <a:solidFill>
                            <a:srgbClr val="000000"/>
                          </a:solidFill>
                          <a:effectLst/>
                          <a:latin typeface="Times New Roman" panose="02020603050405020304" pitchFamily="18" charset="0"/>
                          <a:ea typeface="Times New Roman" panose="02020603050405020304" pitchFamily="18" charset="0"/>
                        </a:rPr>
                        <a:t>(Up to 24 Mo.)</a:t>
                      </a:r>
                      <a:endParaRPr lang="en-US" sz="2000" kern="1400">
                        <a:effectLst/>
                        <a:latin typeface="Times New Roman" panose="02020603050405020304" pitchFamily="18" charset="0"/>
                        <a:ea typeface="Times New Roman" panose="02020603050405020304" pitchFamily="18" charset="0"/>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7CAAC"/>
                    </a:solidFill>
                  </a:tcPr>
                </a:tc>
                <a:tc>
                  <a:txBody>
                    <a:bodyPr/>
                    <a:lstStyle/>
                    <a:p>
                      <a:pPr marL="0" marR="0" algn="ctr">
                        <a:buNone/>
                      </a:pPr>
                      <a:r>
                        <a:rPr lang="en-US" sz="2000" b="1" kern="1400">
                          <a:solidFill>
                            <a:srgbClr val="000000"/>
                          </a:solidFill>
                          <a:effectLst/>
                          <a:latin typeface="Times New Roman" panose="02020603050405020304" pitchFamily="18" charset="0"/>
                          <a:ea typeface="Times New Roman" panose="02020603050405020304" pitchFamily="18" charset="0"/>
                        </a:rPr>
                        <a:t>894 HH</a:t>
                      </a:r>
                      <a:endParaRPr lang="en-US" sz="2000" kern="1400">
                        <a:effectLst/>
                        <a:latin typeface="Times New Roman" panose="02020603050405020304" pitchFamily="18" charset="0"/>
                        <a:ea typeface="Times New Roman" panose="02020603050405020304" pitchFamily="18" charset="0"/>
                      </a:endParaRPr>
                    </a:p>
                    <a:p>
                      <a:pPr marL="0" marR="0" algn="ctr">
                        <a:buNone/>
                      </a:pPr>
                      <a:r>
                        <a:rPr lang="en-US" sz="2000" b="1" kern="1400">
                          <a:solidFill>
                            <a:srgbClr val="000000"/>
                          </a:solidFill>
                          <a:effectLst/>
                          <a:latin typeface="Times New Roman" panose="02020603050405020304" pitchFamily="18" charset="0"/>
                          <a:ea typeface="Times New Roman" panose="02020603050405020304" pitchFamily="18" charset="0"/>
                        </a:rPr>
                        <a:t>(Up to 8 Mo.)</a:t>
                      </a:r>
                      <a:endParaRPr lang="en-US" sz="2000" kern="1400">
                        <a:effectLst/>
                        <a:latin typeface="Times New Roman" panose="02020603050405020304" pitchFamily="18" charset="0"/>
                        <a:ea typeface="Times New Roman" panose="02020603050405020304" pitchFamily="18" charset="0"/>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7CAAC"/>
                    </a:solidFill>
                  </a:tcPr>
                </a:tc>
                <a:tc>
                  <a:txBody>
                    <a:bodyPr/>
                    <a:lstStyle/>
                    <a:p>
                      <a:pPr marL="0" marR="0" algn="ctr">
                        <a:buNone/>
                      </a:pPr>
                      <a:r>
                        <a:rPr lang="en-US" sz="2000" b="1" kern="1400">
                          <a:solidFill>
                            <a:srgbClr val="000000"/>
                          </a:solidFill>
                          <a:effectLst/>
                          <a:latin typeface="Times New Roman" panose="02020603050405020304" pitchFamily="18" charset="0"/>
                          <a:ea typeface="Times New Roman" panose="02020603050405020304" pitchFamily="18" charset="0"/>
                        </a:rPr>
                        <a:t>961 HH</a:t>
                      </a:r>
                      <a:endParaRPr lang="en-US" sz="2000" kern="1400">
                        <a:effectLst/>
                        <a:latin typeface="Times New Roman" panose="02020603050405020304" pitchFamily="18" charset="0"/>
                        <a:ea typeface="Times New Roman" panose="02020603050405020304" pitchFamily="18" charset="0"/>
                      </a:endParaRPr>
                    </a:p>
                    <a:p>
                      <a:pPr marL="0" marR="0" algn="ctr">
                        <a:buNone/>
                      </a:pPr>
                      <a:r>
                        <a:rPr lang="en-US" sz="2000" b="1" kern="1400">
                          <a:solidFill>
                            <a:srgbClr val="000000"/>
                          </a:solidFill>
                          <a:effectLst/>
                          <a:latin typeface="Times New Roman" panose="02020603050405020304" pitchFamily="18" charset="0"/>
                          <a:ea typeface="Times New Roman" panose="02020603050405020304" pitchFamily="18" charset="0"/>
                        </a:rPr>
                        <a:t>(Up to 24 Mo.)</a:t>
                      </a:r>
                      <a:endParaRPr lang="en-US" sz="2000" kern="1400">
                        <a:effectLst/>
                        <a:latin typeface="Times New Roman" panose="02020603050405020304" pitchFamily="18" charset="0"/>
                        <a:ea typeface="Times New Roman" panose="02020603050405020304" pitchFamily="18" charset="0"/>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7CAAC"/>
                    </a:solidFill>
                  </a:tcPr>
                </a:tc>
                <a:tc>
                  <a:txBody>
                    <a:bodyPr/>
                    <a:lstStyle/>
                    <a:p>
                      <a:pPr marL="0" marR="0" algn="ctr">
                        <a:buNone/>
                      </a:pPr>
                      <a:r>
                        <a:rPr lang="en-US" sz="2000" b="1" kern="1400" dirty="0">
                          <a:solidFill>
                            <a:srgbClr val="000000"/>
                          </a:solidFill>
                          <a:effectLst/>
                          <a:latin typeface="Times New Roman" panose="02020603050405020304" pitchFamily="18" charset="0"/>
                          <a:ea typeface="Times New Roman" panose="02020603050405020304" pitchFamily="18" charset="0"/>
                        </a:rPr>
                        <a:t>1,917</a:t>
                      </a:r>
                      <a:endParaRPr lang="en-US" sz="2000" kern="1400" dirty="0">
                        <a:effectLst/>
                        <a:latin typeface="Times New Roman" panose="02020603050405020304" pitchFamily="18" charset="0"/>
                        <a:ea typeface="Times New Roman" panose="02020603050405020304" pitchFamily="18" charset="0"/>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7CAAC"/>
                    </a:solidFill>
                  </a:tcPr>
                </a:tc>
                <a:extLst>
                  <a:ext uri="{0D108BD9-81ED-4DB2-BD59-A6C34878D82A}">
                    <a16:rowId xmlns:a16="http://schemas.microsoft.com/office/drawing/2014/main" val="1740509084"/>
                  </a:ext>
                </a:extLst>
              </a:tr>
            </a:tbl>
          </a:graphicData>
        </a:graphic>
      </p:graphicFrame>
      <p:sp>
        <p:nvSpPr>
          <p:cNvPr id="11" name="TextBox 10">
            <a:extLst>
              <a:ext uri="{FF2B5EF4-FFF2-40B4-BE49-F238E27FC236}">
                <a16:creationId xmlns:a16="http://schemas.microsoft.com/office/drawing/2014/main" id="{C28B1684-EBB6-2865-847D-4D500286BEFD}"/>
              </a:ext>
            </a:extLst>
          </p:cNvPr>
          <p:cNvSpPr txBox="1"/>
          <p:nvPr/>
        </p:nvSpPr>
        <p:spPr>
          <a:xfrm>
            <a:off x="460310" y="1214294"/>
            <a:ext cx="11271379" cy="830997"/>
          </a:xfrm>
          <a:prstGeom prst="rect">
            <a:avLst/>
          </a:prstGeom>
          <a:noFill/>
        </p:spPr>
        <p:txBody>
          <a:bodyPr wrap="square">
            <a:spAutoFit/>
          </a:bodyPr>
          <a:lstStyle>
            <a:defPPr>
              <a:defRPr lang="en-US"/>
            </a:defPPr>
            <a:lvl1pPr algn="ctr">
              <a:defRPr sz="2400" b="1">
                <a:solidFill>
                  <a:srgbClr val="C00000"/>
                </a:solidFill>
                <a:cs typeface="Times New Roman" panose="02020603050405020304" pitchFamily="18" charset="0"/>
              </a:defRPr>
            </a:lvl1pPr>
            <a:lvl3pPr marL="53975" marR="0" lvl="2">
              <a:lnSpc>
                <a:spcPct val="107000"/>
              </a:lnSpc>
              <a:spcBef>
                <a:spcPts val="0"/>
              </a:spcBef>
              <a:spcAft>
                <a:spcPts val="0"/>
              </a:spcAft>
              <a:defRPr sz="2400">
                <a:solidFill>
                  <a:srgbClr val="39A0ED"/>
                </a:solidFill>
                <a:ea typeface="Calibri" panose="020F0502020204030204" pitchFamily="34" charset="0"/>
                <a:cs typeface="Times New Roman" panose="02020603050405020304" pitchFamily="18" charset="0"/>
              </a:defRPr>
            </a:lvl3pPr>
          </a:lstStyle>
          <a:p>
            <a:r>
              <a:rPr lang="en-US" dirty="0"/>
              <a:t>Over 1,900 households on a wait lists demonstrate the substantial level of pent-up demand for a variety of rental housing by affordability level.</a:t>
            </a:r>
          </a:p>
        </p:txBody>
      </p:sp>
    </p:spTree>
    <p:extLst>
      <p:ext uri="{BB962C8B-B14F-4D97-AF65-F5344CB8AC3E}">
        <p14:creationId xmlns:p14="http://schemas.microsoft.com/office/powerpoint/2010/main" val="214722966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A0EE64-F51A-473D-4334-BF1AB214754F}"/>
              </a:ext>
            </a:extLst>
          </p:cNvPr>
          <p:cNvSpPr txBox="1">
            <a:spLocks/>
          </p:cNvSpPr>
          <p:nvPr/>
        </p:nvSpPr>
        <p:spPr>
          <a:xfrm>
            <a:off x="460310" y="565759"/>
            <a:ext cx="11271379" cy="569095"/>
          </a:xfrm>
          <a:prstGeom prst="rect">
            <a:avLst/>
          </a:prstGeom>
          <a:solidFill>
            <a:schemeClr val="accent1">
              <a:lumMod val="75000"/>
            </a:schemeClr>
          </a:solidFill>
        </p:spPr>
        <p:txBody>
          <a:bodyPr anchor="b">
            <a:normAutofit/>
          </a:bodyPr>
          <a:lstStyle>
            <a:lvl1pPr algn="l" defTabSz="914400" rtl="0" eaLnBrk="1" latinLnBrk="0" hangingPunct="1">
              <a:lnSpc>
                <a:spcPct val="85000"/>
              </a:lnSpc>
              <a:spcBef>
                <a:spcPct val="0"/>
              </a:spcBef>
              <a:buNone/>
              <a:defRPr sz="4000" kern="1200" cap="all" baseline="0">
                <a:solidFill>
                  <a:schemeClr val="bg2"/>
                </a:solidFill>
                <a:latin typeface="+mj-lt"/>
                <a:ea typeface="+mj-ea"/>
                <a:cs typeface="+mj-cs"/>
              </a:defRPr>
            </a:lvl1pPr>
          </a:lstStyle>
          <a:p>
            <a:r>
              <a:rPr lang="en-US" sz="2400" cap="none" dirty="0">
                <a:solidFill>
                  <a:schemeClr val="bg1"/>
                </a:solidFill>
              </a:rPr>
              <a:t>Housing Supply – Non-Conventional Rentals</a:t>
            </a:r>
            <a:endParaRPr lang="en-US" sz="2400" dirty="0">
              <a:solidFill>
                <a:schemeClr val="bg1"/>
              </a:solidFill>
            </a:endParaRPr>
          </a:p>
        </p:txBody>
      </p:sp>
      <p:sp>
        <p:nvSpPr>
          <p:cNvPr id="3" name="TextBox 2">
            <a:extLst>
              <a:ext uri="{FF2B5EF4-FFF2-40B4-BE49-F238E27FC236}">
                <a16:creationId xmlns:a16="http://schemas.microsoft.com/office/drawing/2014/main" id="{BCEE05A8-C187-67EB-2301-A3A2F4268D15}"/>
              </a:ext>
            </a:extLst>
          </p:cNvPr>
          <p:cNvSpPr txBox="1"/>
          <p:nvPr/>
        </p:nvSpPr>
        <p:spPr>
          <a:xfrm>
            <a:off x="6365312" y="2209693"/>
            <a:ext cx="5366378" cy="4449360"/>
          </a:xfrm>
          <a:prstGeom prst="rect">
            <a:avLst/>
          </a:prstGeom>
          <a:solidFill>
            <a:srgbClr val="39A0ED"/>
          </a:solidFill>
        </p:spPr>
        <p:txBody>
          <a:bodyPr wrap="square">
            <a:spAutoFit/>
          </a:bodyPr>
          <a:lstStyle/>
          <a:p>
            <a:pPr marL="0" marR="0" lvl="2" algn="ctr">
              <a:lnSpc>
                <a:spcPct val="107000"/>
              </a:lnSpc>
              <a:spcBef>
                <a:spcPts val="0"/>
              </a:spcBef>
              <a:spcAft>
                <a:spcPts val="0"/>
              </a:spcAft>
            </a:pPr>
            <a:r>
              <a:rPr lang="en-US" sz="2200" dirty="0">
                <a:solidFill>
                  <a:schemeClr val="bg1"/>
                </a:solidFill>
                <a:effectLst/>
                <a:ea typeface="Calibri" panose="020F0502020204030204" pitchFamily="34" charset="0"/>
                <a:cs typeface="Times New Roman" panose="02020603050405020304" pitchFamily="18" charset="0"/>
              </a:rPr>
              <a:t>There are </a:t>
            </a:r>
            <a:r>
              <a:rPr lang="en-US" sz="2200" b="1" dirty="0">
                <a:solidFill>
                  <a:schemeClr val="bg1"/>
                </a:solidFill>
                <a:effectLst/>
                <a:ea typeface="Calibri" panose="020F0502020204030204" pitchFamily="34" charset="0"/>
                <a:cs typeface="Times New Roman" panose="02020603050405020304" pitchFamily="18" charset="0"/>
              </a:rPr>
              <a:t>33,320 non-conventional rentals </a:t>
            </a:r>
            <a:r>
              <a:rPr lang="en-US" sz="2200" dirty="0">
                <a:solidFill>
                  <a:schemeClr val="bg1"/>
                </a:solidFill>
                <a:effectLst/>
                <a:ea typeface="Calibri" panose="020F0502020204030204" pitchFamily="34" charset="0"/>
                <a:cs typeface="Times New Roman" panose="02020603050405020304" pitchFamily="18" charset="0"/>
              </a:rPr>
              <a:t>in Region G, representing </a:t>
            </a:r>
            <a:r>
              <a:rPr lang="en-US" sz="2200" b="1" dirty="0">
                <a:solidFill>
                  <a:schemeClr val="bg1"/>
                </a:solidFill>
                <a:effectLst/>
                <a:ea typeface="Calibri" panose="020F0502020204030204" pitchFamily="34" charset="0"/>
                <a:cs typeface="Times New Roman" panose="02020603050405020304" pitchFamily="18" charset="0"/>
              </a:rPr>
              <a:t>58.9% of all rentals</a:t>
            </a:r>
            <a:r>
              <a:rPr lang="en-US" sz="2200" dirty="0">
                <a:solidFill>
                  <a:schemeClr val="bg1"/>
                </a:solidFill>
                <a:effectLst/>
                <a:ea typeface="Calibri" panose="020F0502020204030204" pitchFamily="34" charset="0"/>
                <a:cs typeface="Times New Roman" panose="02020603050405020304" pitchFamily="18" charset="0"/>
              </a:rPr>
              <a:t>.</a:t>
            </a:r>
          </a:p>
          <a:p>
            <a:pPr marL="0" marR="0" lvl="2" algn="ctr">
              <a:lnSpc>
                <a:spcPct val="107000"/>
              </a:lnSpc>
              <a:spcBef>
                <a:spcPts val="0"/>
              </a:spcBef>
              <a:spcAft>
                <a:spcPts val="0"/>
              </a:spcAft>
            </a:pPr>
            <a:endParaRPr lang="en-US" sz="1200" dirty="0">
              <a:solidFill>
                <a:schemeClr val="bg1"/>
              </a:solidFill>
              <a:effectLst/>
              <a:ea typeface="Calibri" panose="020F0502020204030204" pitchFamily="34" charset="0"/>
              <a:cs typeface="Times New Roman" panose="02020603050405020304" pitchFamily="18" charset="0"/>
            </a:endParaRPr>
          </a:p>
          <a:p>
            <a:pPr marL="0" marR="0" lvl="2" algn="ctr">
              <a:lnSpc>
                <a:spcPct val="107000"/>
              </a:lnSpc>
              <a:spcBef>
                <a:spcPts val="0"/>
              </a:spcBef>
              <a:spcAft>
                <a:spcPts val="0"/>
              </a:spcAft>
            </a:pPr>
            <a:r>
              <a:rPr lang="en-US" sz="2200" dirty="0">
                <a:solidFill>
                  <a:schemeClr val="bg1"/>
                </a:solidFill>
                <a:effectLst/>
                <a:ea typeface="Calibri" panose="020F0502020204030204" pitchFamily="34" charset="0"/>
                <a:cs typeface="Times New Roman" panose="02020603050405020304" pitchFamily="18" charset="0"/>
              </a:rPr>
              <a:t>Region G has an overall </a:t>
            </a:r>
            <a:r>
              <a:rPr lang="en-US" sz="2200" b="1" dirty="0">
                <a:solidFill>
                  <a:schemeClr val="bg1"/>
                </a:solidFill>
                <a:effectLst/>
                <a:ea typeface="Calibri" panose="020F0502020204030204" pitchFamily="34" charset="0"/>
                <a:cs typeface="Times New Roman" panose="02020603050405020304" pitchFamily="18" charset="0"/>
              </a:rPr>
              <a:t>vacancy rate of 0.5% </a:t>
            </a:r>
            <a:r>
              <a:rPr lang="en-US" sz="2200" b="1" dirty="0">
                <a:solidFill>
                  <a:schemeClr val="bg1"/>
                </a:solidFill>
                <a:ea typeface="Calibri" panose="020F0502020204030204" pitchFamily="34" charset="0"/>
                <a:cs typeface="Times New Roman" panose="02020603050405020304" pitchFamily="18" charset="0"/>
              </a:rPr>
              <a:t>(</a:t>
            </a:r>
            <a:r>
              <a:rPr lang="en-US" sz="2200" dirty="0">
                <a:solidFill>
                  <a:schemeClr val="bg1"/>
                </a:solidFill>
                <a:effectLst/>
                <a:ea typeface="Calibri" panose="020F0502020204030204" pitchFamily="34" charset="0"/>
                <a:cs typeface="Times New Roman" panose="02020603050405020304" pitchFamily="18" charset="0"/>
              </a:rPr>
              <a:t>well below the optimal range of 4% -6%). </a:t>
            </a:r>
          </a:p>
          <a:p>
            <a:pPr marL="0" marR="0" lvl="2" algn="ctr">
              <a:lnSpc>
                <a:spcPct val="107000"/>
              </a:lnSpc>
              <a:spcBef>
                <a:spcPts val="0"/>
              </a:spcBef>
              <a:spcAft>
                <a:spcPts val="0"/>
              </a:spcAft>
            </a:pPr>
            <a:endParaRPr lang="en-US" sz="1200" dirty="0">
              <a:solidFill>
                <a:schemeClr val="bg1"/>
              </a:solidFill>
              <a:ea typeface="Calibri" panose="020F0502020204030204" pitchFamily="34" charset="0"/>
              <a:cs typeface="Times New Roman" panose="02020603050405020304" pitchFamily="18" charset="0"/>
            </a:endParaRPr>
          </a:p>
          <a:p>
            <a:pPr marL="0" marR="0" lvl="2" algn="ctr">
              <a:lnSpc>
                <a:spcPct val="107000"/>
              </a:lnSpc>
              <a:spcBef>
                <a:spcPts val="0"/>
              </a:spcBef>
              <a:spcAft>
                <a:spcPts val="0"/>
              </a:spcAft>
            </a:pPr>
            <a:r>
              <a:rPr lang="en-US" sz="2200" dirty="0">
                <a:solidFill>
                  <a:schemeClr val="bg1"/>
                </a:solidFill>
                <a:ea typeface="Calibri" panose="020F0502020204030204" pitchFamily="34" charset="0"/>
                <a:cs typeface="Times New Roman" panose="02020603050405020304" pitchFamily="18" charset="0"/>
              </a:rPr>
              <a:t>The median rent by bedroom type is generally $1,000+. M</a:t>
            </a:r>
            <a:r>
              <a:rPr lang="en-US" sz="2200" b="1" dirty="0">
                <a:solidFill>
                  <a:schemeClr val="bg1"/>
                </a:solidFill>
                <a:ea typeface="Calibri" panose="020F0502020204030204" pitchFamily="34" charset="0"/>
                <a:cs typeface="Times New Roman" panose="02020603050405020304" pitchFamily="18" charset="0"/>
              </a:rPr>
              <a:t>ost lower income households</a:t>
            </a:r>
            <a:r>
              <a:rPr lang="en-US" sz="2200" dirty="0">
                <a:solidFill>
                  <a:schemeClr val="bg1"/>
                </a:solidFill>
                <a:ea typeface="Calibri" panose="020F0502020204030204" pitchFamily="34" charset="0"/>
                <a:cs typeface="Times New Roman" panose="02020603050405020304" pitchFamily="18" charset="0"/>
              </a:rPr>
              <a:t> would be able to </a:t>
            </a:r>
            <a:r>
              <a:rPr lang="en-US" sz="2200" b="1" dirty="0">
                <a:solidFill>
                  <a:schemeClr val="bg1"/>
                </a:solidFill>
                <a:ea typeface="Calibri" panose="020F0502020204030204" pitchFamily="34" charset="0"/>
                <a:cs typeface="Times New Roman" panose="02020603050405020304" pitchFamily="18" charset="0"/>
              </a:rPr>
              <a:t>afford the typical non-conventional rental</a:t>
            </a:r>
            <a:r>
              <a:rPr lang="en-US" sz="2200" dirty="0">
                <a:solidFill>
                  <a:schemeClr val="bg1"/>
                </a:solidFill>
                <a:ea typeface="Calibri" panose="020F0502020204030204" pitchFamily="34" charset="0"/>
                <a:cs typeface="Times New Roman" panose="02020603050405020304" pitchFamily="18" charset="0"/>
              </a:rPr>
              <a:t> in the area.</a:t>
            </a:r>
          </a:p>
        </p:txBody>
      </p:sp>
      <p:cxnSp>
        <p:nvCxnSpPr>
          <p:cNvPr id="5" name="Straight Connector 4">
            <a:extLst>
              <a:ext uri="{FF2B5EF4-FFF2-40B4-BE49-F238E27FC236}">
                <a16:creationId xmlns:a16="http://schemas.microsoft.com/office/drawing/2014/main" id="{964803CF-16D1-C5BB-0D72-E95C5C02FF33}"/>
              </a:ext>
            </a:extLst>
          </p:cNvPr>
          <p:cNvCxnSpPr>
            <a:cxnSpLocks/>
          </p:cNvCxnSpPr>
          <p:nvPr/>
        </p:nvCxnSpPr>
        <p:spPr>
          <a:xfrm>
            <a:off x="640203" y="2053330"/>
            <a:ext cx="10956434" cy="0"/>
          </a:xfrm>
          <a:prstGeom prst="line">
            <a:avLst/>
          </a:prstGeom>
          <a:ln w="88900"/>
        </p:spPr>
        <p:style>
          <a:lnRef idx="1">
            <a:schemeClr val="accent1"/>
          </a:lnRef>
          <a:fillRef idx="0">
            <a:schemeClr val="accent1"/>
          </a:fillRef>
          <a:effectRef idx="0">
            <a:schemeClr val="accent1"/>
          </a:effectRef>
          <a:fontRef idx="minor">
            <a:schemeClr val="tx1"/>
          </a:fontRef>
        </p:style>
      </p:cxnSp>
      <p:sp>
        <p:nvSpPr>
          <p:cNvPr id="10" name="TextBox 9">
            <a:extLst>
              <a:ext uri="{FF2B5EF4-FFF2-40B4-BE49-F238E27FC236}">
                <a16:creationId xmlns:a16="http://schemas.microsoft.com/office/drawing/2014/main" id="{7E1A5874-56DD-5FD4-787F-37A9A021FE57}"/>
              </a:ext>
            </a:extLst>
          </p:cNvPr>
          <p:cNvSpPr txBox="1"/>
          <p:nvPr/>
        </p:nvSpPr>
        <p:spPr>
          <a:xfrm>
            <a:off x="460311" y="1198294"/>
            <a:ext cx="11271378" cy="830997"/>
          </a:xfrm>
          <a:prstGeom prst="rect">
            <a:avLst/>
          </a:prstGeom>
          <a:noFill/>
        </p:spPr>
        <p:txBody>
          <a:bodyPr wrap="square">
            <a:spAutoFit/>
          </a:bodyPr>
          <a:lstStyle/>
          <a:p>
            <a:pPr algn="ctr"/>
            <a:r>
              <a:rPr lang="en-US" sz="2400" dirty="0"/>
              <a:t>Non-Conventional Rentals Consist of Single-Family Homes, Duplexes, Mobile Homes, Etc., and Comprise a Notable Portion of the Local Housing Market</a:t>
            </a:r>
          </a:p>
        </p:txBody>
      </p:sp>
      <p:sp>
        <p:nvSpPr>
          <p:cNvPr id="13" name="TextBox 12">
            <a:extLst>
              <a:ext uri="{FF2B5EF4-FFF2-40B4-BE49-F238E27FC236}">
                <a16:creationId xmlns:a16="http://schemas.microsoft.com/office/drawing/2014/main" id="{1479CF1D-A1E6-4F40-3CC2-2088FF223580}"/>
              </a:ext>
            </a:extLst>
          </p:cNvPr>
          <p:cNvSpPr txBox="1"/>
          <p:nvPr/>
        </p:nvSpPr>
        <p:spPr>
          <a:xfrm>
            <a:off x="338362" y="2136049"/>
            <a:ext cx="6318622" cy="830997"/>
          </a:xfrm>
          <a:prstGeom prst="rect">
            <a:avLst/>
          </a:prstGeom>
          <a:noFill/>
        </p:spPr>
        <p:txBody>
          <a:bodyPr wrap="square">
            <a:spAutoFit/>
          </a:bodyPr>
          <a:lstStyle/>
          <a:p>
            <a:pPr algn="ctr"/>
            <a:r>
              <a:rPr lang="en-US" sz="2400" b="1" dirty="0">
                <a:solidFill>
                  <a:schemeClr val="accent1"/>
                </a:solidFill>
              </a:rPr>
              <a:t>161 non-conventional rentals that were listed as available for rent in Region G.</a:t>
            </a:r>
          </a:p>
        </p:txBody>
      </p:sp>
      <p:graphicFrame>
        <p:nvGraphicFramePr>
          <p:cNvPr id="7" name="Table 6">
            <a:extLst>
              <a:ext uri="{FF2B5EF4-FFF2-40B4-BE49-F238E27FC236}">
                <a16:creationId xmlns:a16="http://schemas.microsoft.com/office/drawing/2014/main" id="{65035EDC-9F00-41AF-A496-4D13F08A8A1B}"/>
              </a:ext>
            </a:extLst>
          </p:cNvPr>
          <p:cNvGraphicFramePr>
            <a:graphicFrameLocks noGrp="1"/>
          </p:cNvGraphicFramePr>
          <p:nvPr>
            <p:extLst>
              <p:ext uri="{D42A27DB-BD31-4B8C-83A1-F6EECF244321}">
                <p14:modId xmlns:p14="http://schemas.microsoft.com/office/powerpoint/2010/main" val="3244055415"/>
              </p:ext>
            </p:extLst>
          </p:nvPr>
        </p:nvGraphicFramePr>
        <p:xfrm>
          <a:off x="600283" y="3073804"/>
          <a:ext cx="5619543" cy="2958659"/>
        </p:xfrm>
        <a:graphic>
          <a:graphicData uri="http://schemas.openxmlformats.org/drawingml/2006/table">
            <a:tbl>
              <a:tblPr firstRow="1" firstCol="1" bandRow="1"/>
              <a:tblGrid>
                <a:gridCol w="1885742">
                  <a:extLst>
                    <a:ext uri="{9D8B030D-6E8A-4147-A177-3AD203B41FA5}">
                      <a16:colId xmlns:a16="http://schemas.microsoft.com/office/drawing/2014/main" val="2625235907"/>
                    </a:ext>
                  </a:extLst>
                </a:gridCol>
                <a:gridCol w="968696">
                  <a:extLst>
                    <a:ext uri="{9D8B030D-6E8A-4147-A177-3AD203B41FA5}">
                      <a16:colId xmlns:a16="http://schemas.microsoft.com/office/drawing/2014/main" val="2864806553"/>
                    </a:ext>
                  </a:extLst>
                </a:gridCol>
                <a:gridCol w="1627853">
                  <a:extLst>
                    <a:ext uri="{9D8B030D-6E8A-4147-A177-3AD203B41FA5}">
                      <a16:colId xmlns:a16="http://schemas.microsoft.com/office/drawing/2014/main" val="2681764473"/>
                    </a:ext>
                  </a:extLst>
                </a:gridCol>
                <a:gridCol w="1137252">
                  <a:extLst>
                    <a:ext uri="{9D8B030D-6E8A-4147-A177-3AD203B41FA5}">
                      <a16:colId xmlns:a16="http://schemas.microsoft.com/office/drawing/2014/main" val="1984427491"/>
                    </a:ext>
                  </a:extLst>
                </a:gridCol>
              </a:tblGrid>
              <a:tr h="568755">
                <a:tc gridSpan="4">
                  <a:txBody>
                    <a:bodyPr/>
                    <a:lstStyle/>
                    <a:p>
                      <a:pPr marL="0" marR="0" algn="ctr">
                        <a:lnSpc>
                          <a:spcPct val="115000"/>
                        </a:lnSpc>
                        <a:buNone/>
                      </a:pPr>
                      <a:r>
                        <a:rPr lang="en-US" sz="2000" b="1" kern="1400" dirty="0">
                          <a:solidFill>
                            <a:srgbClr val="FFFFFF"/>
                          </a:solidFill>
                          <a:effectLst/>
                          <a:latin typeface="Times New Roman" panose="02020603050405020304" pitchFamily="18" charset="0"/>
                          <a:ea typeface="Times New Roman" panose="02020603050405020304" pitchFamily="18" charset="0"/>
                        </a:rPr>
                        <a:t>Available Non-Conventional Rental Supply</a:t>
                      </a:r>
                      <a:endParaRPr lang="en-US" sz="2000" kern="1400" dirty="0">
                        <a:effectLst/>
                        <a:latin typeface="Times New Roman" panose="02020603050405020304" pitchFamily="18" charset="0"/>
                        <a:ea typeface="Times New Roman" panose="02020603050405020304" pitchFamily="18" charset="0"/>
                      </a:endParaRPr>
                    </a:p>
                    <a:p>
                      <a:pPr marL="0" marR="0" algn="ctr">
                        <a:lnSpc>
                          <a:spcPct val="115000"/>
                        </a:lnSpc>
                        <a:buNone/>
                      </a:pPr>
                      <a:r>
                        <a:rPr lang="en-US" sz="2000" b="1" kern="1400" dirty="0">
                          <a:solidFill>
                            <a:srgbClr val="FFFFFF"/>
                          </a:solidFill>
                          <a:effectLst/>
                          <a:latin typeface="Times New Roman" panose="02020603050405020304" pitchFamily="18" charset="0"/>
                          <a:ea typeface="Times New Roman" panose="02020603050405020304" pitchFamily="18" charset="0"/>
                        </a:rPr>
                        <a:t>Region G</a:t>
                      </a:r>
                      <a:endParaRPr lang="en-US" sz="2000" kern="1400" dirty="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25597D"/>
                    </a:solidFill>
                  </a:tcPr>
                </a:tc>
                <a:tc hMerge="1">
                  <a:txBody>
                    <a:bodyPr/>
                    <a:lstStyle/>
                    <a:p>
                      <a:endParaRPr lang="en-US"/>
                    </a:p>
                  </a:txBody>
                  <a:tcPr/>
                </a:tc>
                <a:tc hMerge="1">
                  <a:txBody>
                    <a:bodyPr/>
                    <a:lstStyle/>
                    <a:p>
                      <a:endParaRPr lang="en-US"/>
                    </a:p>
                  </a:txBody>
                  <a:tcPr>
                    <a:lnL w="12700" cap="flat" cmpd="sng" algn="ctr">
                      <a:solidFill>
                        <a:srgbClr val="000000"/>
                      </a:solidFill>
                      <a:prstDash val="solid"/>
                      <a:round/>
                      <a:headEnd type="none" w="med" len="med"/>
                      <a:tailEnd type="none" w="med" len="med"/>
                    </a:lnL>
                  </a:tcPr>
                </a:tc>
                <a:tc hMerge="1">
                  <a:txBody>
                    <a:bodyPr/>
                    <a:lstStyle/>
                    <a:p>
                      <a:endParaRPr lang="en-US"/>
                    </a:p>
                  </a:txBody>
                  <a:tcPr/>
                </a:tc>
                <a:extLst>
                  <a:ext uri="{0D108BD9-81ED-4DB2-BD59-A6C34878D82A}">
                    <a16:rowId xmlns:a16="http://schemas.microsoft.com/office/drawing/2014/main" val="1400552121"/>
                  </a:ext>
                </a:extLst>
              </a:tr>
              <a:tr h="569494">
                <a:tc>
                  <a:txBody>
                    <a:bodyPr/>
                    <a:lstStyle/>
                    <a:p>
                      <a:pPr marL="0" marR="0" algn="ctr">
                        <a:lnSpc>
                          <a:spcPct val="115000"/>
                        </a:lnSpc>
                        <a:buNone/>
                      </a:pPr>
                      <a:r>
                        <a:rPr lang="en-US" sz="2000" b="1" kern="1400" dirty="0">
                          <a:solidFill>
                            <a:srgbClr val="FFFFFF"/>
                          </a:solidFill>
                          <a:effectLst/>
                          <a:latin typeface="Times New Roman" panose="02020603050405020304" pitchFamily="18" charset="0"/>
                          <a:ea typeface="Times New Roman" panose="02020603050405020304" pitchFamily="18" charset="0"/>
                        </a:rPr>
                        <a:t>Bedroom</a:t>
                      </a:r>
                      <a:endParaRPr lang="en-US" sz="2000" kern="1400" dirty="0">
                        <a:effectLst/>
                        <a:latin typeface="Times New Roman" panose="02020603050405020304" pitchFamily="18" charset="0"/>
                        <a:ea typeface="Times New Roman" panose="02020603050405020304" pitchFamily="18" charset="0"/>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25597D"/>
                    </a:solidFill>
                  </a:tcPr>
                </a:tc>
                <a:tc>
                  <a:txBody>
                    <a:bodyPr/>
                    <a:lstStyle/>
                    <a:p>
                      <a:pPr marL="0" marR="0" algn="ctr">
                        <a:lnSpc>
                          <a:spcPct val="115000"/>
                        </a:lnSpc>
                        <a:buNone/>
                      </a:pPr>
                      <a:r>
                        <a:rPr lang="en-US" sz="2000" b="1" kern="1400" dirty="0">
                          <a:solidFill>
                            <a:srgbClr val="FFFFFF"/>
                          </a:solidFill>
                          <a:effectLst/>
                          <a:latin typeface="Times New Roman" panose="02020603050405020304" pitchFamily="18" charset="0"/>
                          <a:ea typeface="Times New Roman" panose="02020603050405020304" pitchFamily="18" charset="0"/>
                        </a:rPr>
                        <a:t>Vacant </a:t>
                      </a:r>
                      <a:endParaRPr lang="en-US" sz="2000" kern="1400" dirty="0">
                        <a:effectLst/>
                        <a:latin typeface="Times New Roman" panose="02020603050405020304" pitchFamily="18" charset="0"/>
                        <a:ea typeface="Times New Roman" panose="02020603050405020304" pitchFamily="18" charset="0"/>
                      </a:endParaRPr>
                    </a:p>
                    <a:p>
                      <a:pPr marL="0" marR="0" algn="ctr">
                        <a:lnSpc>
                          <a:spcPct val="115000"/>
                        </a:lnSpc>
                        <a:buNone/>
                      </a:pPr>
                      <a:r>
                        <a:rPr lang="en-US" sz="2000" b="1" kern="1400" dirty="0">
                          <a:solidFill>
                            <a:srgbClr val="FFFFFF"/>
                          </a:solidFill>
                          <a:effectLst/>
                          <a:latin typeface="Times New Roman" panose="02020603050405020304" pitchFamily="18" charset="0"/>
                          <a:ea typeface="Times New Roman" panose="02020603050405020304" pitchFamily="18" charset="0"/>
                        </a:rPr>
                        <a:t>Units</a:t>
                      </a:r>
                      <a:endParaRPr lang="en-US" sz="2000" kern="1400" dirty="0">
                        <a:effectLst/>
                        <a:latin typeface="Times New Roman" panose="02020603050405020304" pitchFamily="18" charset="0"/>
                        <a:ea typeface="Times New Roman" panose="02020603050405020304" pitchFamily="18" charset="0"/>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25597D"/>
                    </a:solidFill>
                  </a:tcPr>
                </a:tc>
                <a:tc>
                  <a:txBody>
                    <a:bodyPr/>
                    <a:lstStyle/>
                    <a:p>
                      <a:pPr marL="0" marR="0" algn="ctr">
                        <a:lnSpc>
                          <a:spcPct val="115000"/>
                        </a:lnSpc>
                        <a:buNone/>
                      </a:pPr>
                      <a:r>
                        <a:rPr lang="en-US" sz="2000" b="1" kern="1400" dirty="0">
                          <a:solidFill>
                            <a:srgbClr val="FFFFFF"/>
                          </a:solidFill>
                          <a:effectLst/>
                          <a:latin typeface="Times New Roman" panose="02020603050405020304" pitchFamily="18" charset="0"/>
                          <a:ea typeface="Times New Roman" panose="02020603050405020304" pitchFamily="18" charset="0"/>
                        </a:rPr>
                        <a:t>Rent </a:t>
                      </a:r>
                      <a:endParaRPr lang="en-US" sz="2000" kern="1400" dirty="0">
                        <a:effectLst/>
                        <a:latin typeface="Times New Roman" panose="02020603050405020304" pitchFamily="18" charset="0"/>
                        <a:ea typeface="Times New Roman" panose="02020603050405020304" pitchFamily="18" charset="0"/>
                      </a:endParaRPr>
                    </a:p>
                    <a:p>
                      <a:pPr marL="0" marR="0" algn="ctr">
                        <a:lnSpc>
                          <a:spcPct val="115000"/>
                        </a:lnSpc>
                        <a:buNone/>
                      </a:pPr>
                      <a:r>
                        <a:rPr lang="en-US" sz="2000" b="1" kern="1400" dirty="0">
                          <a:solidFill>
                            <a:srgbClr val="FFFFFF"/>
                          </a:solidFill>
                          <a:effectLst/>
                          <a:latin typeface="Times New Roman" panose="02020603050405020304" pitchFamily="18" charset="0"/>
                          <a:ea typeface="Times New Roman" panose="02020603050405020304" pitchFamily="18" charset="0"/>
                        </a:rPr>
                        <a:t>Range</a:t>
                      </a:r>
                      <a:endParaRPr lang="en-US" sz="2000" dirty="0"/>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B w="12700" cap="flat" cmpd="sng" algn="ctr">
                      <a:solidFill>
                        <a:srgbClr val="000000"/>
                      </a:solidFill>
                      <a:prstDash val="solid"/>
                      <a:round/>
                      <a:headEnd type="none" w="med" len="med"/>
                      <a:tailEnd type="none" w="med" len="med"/>
                    </a:lnB>
                    <a:solidFill>
                      <a:srgbClr val="25597D"/>
                    </a:solidFill>
                  </a:tcPr>
                </a:tc>
                <a:tc>
                  <a:txBody>
                    <a:bodyPr/>
                    <a:lstStyle/>
                    <a:p>
                      <a:pPr marL="0" marR="0" algn="ctr">
                        <a:lnSpc>
                          <a:spcPct val="115000"/>
                        </a:lnSpc>
                        <a:buNone/>
                      </a:pPr>
                      <a:r>
                        <a:rPr lang="en-US" sz="2000" b="1" kern="1400" dirty="0">
                          <a:solidFill>
                            <a:srgbClr val="FFFFFF"/>
                          </a:solidFill>
                          <a:effectLst/>
                          <a:latin typeface="Times New Roman" panose="02020603050405020304" pitchFamily="18" charset="0"/>
                          <a:ea typeface="Times New Roman" panose="02020603050405020304" pitchFamily="18" charset="0"/>
                        </a:rPr>
                        <a:t>Median </a:t>
                      </a:r>
                      <a:endParaRPr lang="en-US" sz="2000" kern="1400" dirty="0">
                        <a:effectLst/>
                        <a:latin typeface="Times New Roman" panose="02020603050405020304" pitchFamily="18" charset="0"/>
                        <a:ea typeface="Times New Roman" panose="02020603050405020304" pitchFamily="18" charset="0"/>
                      </a:endParaRPr>
                    </a:p>
                    <a:p>
                      <a:pPr marL="0" marR="0" algn="ctr">
                        <a:lnSpc>
                          <a:spcPct val="115000"/>
                        </a:lnSpc>
                        <a:buNone/>
                      </a:pPr>
                      <a:r>
                        <a:rPr lang="en-US" sz="2000" b="1" kern="1400" dirty="0">
                          <a:solidFill>
                            <a:srgbClr val="FFFFFF"/>
                          </a:solidFill>
                          <a:effectLst/>
                          <a:latin typeface="Times New Roman" panose="02020603050405020304" pitchFamily="18" charset="0"/>
                          <a:ea typeface="Times New Roman" panose="02020603050405020304" pitchFamily="18" charset="0"/>
                        </a:rPr>
                        <a:t>Rent</a:t>
                      </a:r>
                      <a:endParaRPr lang="en-US" sz="2000" kern="1400" dirty="0">
                        <a:effectLst/>
                        <a:latin typeface="Times New Roman" panose="02020603050405020304" pitchFamily="18" charset="0"/>
                        <a:ea typeface="Times New Roman" panose="02020603050405020304" pitchFamily="18" charset="0"/>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25597D"/>
                    </a:solidFill>
                  </a:tcPr>
                </a:tc>
                <a:extLst>
                  <a:ext uri="{0D108BD9-81ED-4DB2-BD59-A6C34878D82A}">
                    <a16:rowId xmlns:a16="http://schemas.microsoft.com/office/drawing/2014/main" val="3693759609"/>
                  </a:ext>
                </a:extLst>
              </a:tr>
              <a:tr h="272503">
                <a:tc>
                  <a:txBody>
                    <a:bodyPr/>
                    <a:lstStyle/>
                    <a:p>
                      <a:pPr marL="0" marR="0" algn="ctr">
                        <a:lnSpc>
                          <a:spcPct val="115000"/>
                        </a:lnSpc>
                        <a:buNone/>
                      </a:pPr>
                      <a:r>
                        <a:rPr lang="en-US" sz="2000" kern="1400" dirty="0">
                          <a:solidFill>
                            <a:srgbClr val="000000"/>
                          </a:solidFill>
                          <a:effectLst/>
                          <a:latin typeface="Times New Roman" panose="02020603050405020304" pitchFamily="18" charset="0"/>
                          <a:ea typeface="Times New Roman" panose="02020603050405020304" pitchFamily="18" charset="0"/>
                        </a:rPr>
                        <a:t>One-Bedroom</a:t>
                      </a:r>
                      <a:endParaRPr lang="en-US" sz="2000" kern="1400" dirty="0">
                        <a:effectLst/>
                        <a:latin typeface="Times New Roman" panose="02020603050405020304" pitchFamily="18" charset="0"/>
                        <a:ea typeface="Times New Roman" panose="02020603050405020304" pitchFamily="18" charset="0"/>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algn="ctr">
                        <a:lnSpc>
                          <a:spcPct val="115000"/>
                        </a:lnSpc>
                        <a:buNone/>
                      </a:pPr>
                      <a:r>
                        <a:rPr lang="en-US" sz="2000" kern="1400">
                          <a:solidFill>
                            <a:srgbClr val="000000"/>
                          </a:solidFill>
                          <a:effectLst/>
                          <a:latin typeface="Times New Roman" panose="02020603050405020304" pitchFamily="18" charset="0"/>
                          <a:ea typeface="Times New Roman" panose="02020603050405020304" pitchFamily="18" charset="0"/>
                        </a:rPr>
                        <a:t>20</a:t>
                      </a:r>
                      <a:endParaRPr lang="en-US" sz="2000" kern="140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algn="ctr">
                        <a:lnSpc>
                          <a:spcPct val="115000"/>
                        </a:lnSpc>
                        <a:buNone/>
                      </a:pPr>
                      <a:r>
                        <a:rPr lang="en-US" sz="2000" kern="1400" dirty="0">
                          <a:solidFill>
                            <a:srgbClr val="000000"/>
                          </a:solidFill>
                          <a:effectLst/>
                          <a:latin typeface="Times New Roman" panose="02020603050405020304" pitchFamily="18" charset="0"/>
                          <a:ea typeface="Times New Roman" panose="02020603050405020304" pitchFamily="18" charset="0"/>
                        </a:rPr>
                        <a:t>$600 - $1,400</a:t>
                      </a:r>
                      <a:endParaRPr lang="en-US" sz="2000" kern="1400" dirty="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algn="ctr">
                        <a:lnSpc>
                          <a:spcPct val="115000"/>
                        </a:lnSpc>
                        <a:buNone/>
                      </a:pPr>
                      <a:r>
                        <a:rPr lang="en-US" sz="2000" kern="1400">
                          <a:solidFill>
                            <a:srgbClr val="000000"/>
                          </a:solidFill>
                          <a:effectLst/>
                          <a:latin typeface="Times New Roman" panose="02020603050405020304" pitchFamily="18" charset="0"/>
                          <a:ea typeface="Times New Roman" panose="02020603050405020304" pitchFamily="18" charset="0"/>
                        </a:rPr>
                        <a:t>$700</a:t>
                      </a:r>
                      <a:endParaRPr lang="en-US" sz="2000" kern="140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3199499049"/>
                  </a:ext>
                </a:extLst>
              </a:tr>
              <a:tr h="272503">
                <a:tc>
                  <a:txBody>
                    <a:bodyPr/>
                    <a:lstStyle/>
                    <a:p>
                      <a:pPr marL="0" marR="0" algn="ctr">
                        <a:lnSpc>
                          <a:spcPct val="115000"/>
                        </a:lnSpc>
                        <a:buNone/>
                      </a:pPr>
                      <a:r>
                        <a:rPr lang="en-US" sz="2000" kern="1400">
                          <a:solidFill>
                            <a:srgbClr val="000000"/>
                          </a:solidFill>
                          <a:effectLst/>
                          <a:latin typeface="Times New Roman" panose="02020603050405020304" pitchFamily="18" charset="0"/>
                          <a:ea typeface="Times New Roman" panose="02020603050405020304" pitchFamily="18" charset="0"/>
                        </a:rPr>
                        <a:t>Two-Bedroom</a:t>
                      </a:r>
                      <a:endParaRPr lang="en-US" sz="2000" kern="1400">
                        <a:effectLst/>
                        <a:latin typeface="Times New Roman" panose="02020603050405020304" pitchFamily="18" charset="0"/>
                        <a:ea typeface="Times New Roman" panose="02020603050405020304" pitchFamily="18" charset="0"/>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algn="ctr">
                        <a:lnSpc>
                          <a:spcPct val="115000"/>
                        </a:lnSpc>
                        <a:buNone/>
                      </a:pPr>
                      <a:r>
                        <a:rPr lang="en-US" sz="2000" kern="1400" dirty="0">
                          <a:solidFill>
                            <a:srgbClr val="000000"/>
                          </a:solidFill>
                          <a:effectLst/>
                          <a:latin typeface="Times New Roman" panose="02020603050405020304" pitchFamily="18" charset="0"/>
                          <a:ea typeface="Times New Roman" panose="02020603050405020304" pitchFamily="18" charset="0"/>
                        </a:rPr>
                        <a:t>46</a:t>
                      </a:r>
                      <a:endParaRPr lang="en-US" sz="2000" kern="1400" dirty="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algn="ctr">
                        <a:lnSpc>
                          <a:spcPct val="115000"/>
                        </a:lnSpc>
                        <a:buNone/>
                      </a:pPr>
                      <a:r>
                        <a:rPr lang="en-US" sz="2000" kern="1400" dirty="0">
                          <a:solidFill>
                            <a:srgbClr val="000000"/>
                          </a:solidFill>
                          <a:effectLst/>
                          <a:latin typeface="Times New Roman" panose="02020603050405020304" pitchFamily="18" charset="0"/>
                          <a:ea typeface="Times New Roman" panose="02020603050405020304" pitchFamily="18" charset="0"/>
                        </a:rPr>
                        <a:t>$650 - $2,000</a:t>
                      </a:r>
                      <a:endParaRPr lang="en-US" sz="2000" kern="1400" dirty="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algn="ctr">
                        <a:lnSpc>
                          <a:spcPct val="115000"/>
                        </a:lnSpc>
                        <a:buNone/>
                      </a:pPr>
                      <a:r>
                        <a:rPr lang="en-US" sz="2000" kern="1400">
                          <a:solidFill>
                            <a:srgbClr val="000000"/>
                          </a:solidFill>
                          <a:effectLst/>
                          <a:latin typeface="Times New Roman" panose="02020603050405020304" pitchFamily="18" charset="0"/>
                          <a:ea typeface="Times New Roman" panose="02020603050405020304" pitchFamily="18" charset="0"/>
                        </a:rPr>
                        <a:t>$1,000</a:t>
                      </a:r>
                      <a:endParaRPr lang="en-US" sz="2000" kern="140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3132248422"/>
                  </a:ext>
                </a:extLst>
              </a:tr>
              <a:tr h="272503">
                <a:tc>
                  <a:txBody>
                    <a:bodyPr/>
                    <a:lstStyle/>
                    <a:p>
                      <a:pPr marL="0" marR="0" algn="ctr">
                        <a:lnSpc>
                          <a:spcPct val="115000"/>
                        </a:lnSpc>
                        <a:buNone/>
                      </a:pPr>
                      <a:r>
                        <a:rPr lang="en-US" sz="2000" kern="1400">
                          <a:solidFill>
                            <a:srgbClr val="000000"/>
                          </a:solidFill>
                          <a:effectLst/>
                          <a:latin typeface="Times New Roman" panose="02020603050405020304" pitchFamily="18" charset="0"/>
                          <a:ea typeface="Times New Roman" panose="02020603050405020304" pitchFamily="18" charset="0"/>
                        </a:rPr>
                        <a:t>Three-Bedroom</a:t>
                      </a:r>
                      <a:endParaRPr lang="en-US" sz="2000" kern="1400">
                        <a:effectLst/>
                        <a:latin typeface="Times New Roman" panose="02020603050405020304" pitchFamily="18" charset="0"/>
                        <a:ea typeface="Times New Roman" panose="02020603050405020304" pitchFamily="18" charset="0"/>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algn="ctr">
                        <a:lnSpc>
                          <a:spcPct val="115000"/>
                        </a:lnSpc>
                        <a:buNone/>
                      </a:pPr>
                      <a:r>
                        <a:rPr lang="en-US" sz="2000" kern="1400" dirty="0">
                          <a:solidFill>
                            <a:srgbClr val="000000"/>
                          </a:solidFill>
                          <a:effectLst/>
                          <a:latin typeface="Times New Roman" panose="02020603050405020304" pitchFamily="18" charset="0"/>
                          <a:ea typeface="Times New Roman" panose="02020603050405020304" pitchFamily="18" charset="0"/>
                        </a:rPr>
                        <a:t>68</a:t>
                      </a:r>
                      <a:endParaRPr lang="en-US" sz="2000" kern="1400" dirty="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algn="ctr">
                        <a:lnSpc>
                          <a:spcPct val="115000"/>
                        </a:lnSpc>
                        <a:buNone/>
                      </a:pPr>
                      <a:r>
                        <a:rPr lang="en-US" sz="2000" kern="1400" dirty="0">
                          <a:solidFill>
                            <a:srgbClr val="000000"/>
                          </a:solidFill>
                          <a:effectLst/>
                          <a:latin typeface="Times New Roman" panose="02020603050405020304" pitchFamily="18" charset="0"/>
                          <a:ea typeface="Times New Roman" panose="02020603050405020304" pitchFamily="18" charset="0"/>
                        </a:rPr>
                        <a:t>$693 - $4,200</a:t>
                      </a:r>
                      <a:endParaRPr lang="en-US" sz="2000" kern="1400" dirty="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algn="ctr">
                        <a:lnSpc>
                          <a:spcPct val="115000"/>
                        </a:lnSpc>
                        <a:buNone/>
                      </a:pPr>
                      <a:r>
                        <a:rPr lang="en-US" sz="2000" kern="1400" dirty="0">
                          <a:solidFill>
                            <a:srgbClr val="000000"/>
                          </a:solidFill>
                          <a:effectLst/>
                          <a:latin typeface="Times New Roman" panose="02020603050405020304" pitchFamily="18" charset="0"/>
                          <a:ea typeface="Times New Roman" panose="02020603050405020304" pitchFamily="18" charset="0"/>
                        </a:rPr>
                        <a:t>$1,313</a:t>
                      </a:r>
                      <a:endParaRPr lang="en-US" sz="2000" kern="1400" dirty="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2946993638"/>
                  </a:ext>
                </a:extLst>
              </a:tr>
              <a:tr h="272503">
                <a:tc>
                  <a:txBody>
                    <a:bodyPr/>
                    <a:lstStyle/>
                    <a:p>
                      <a:pPr marL="0" marR="0" algn="ctr">
                        <a:lnSpc>
                          <a:spcPct val="115000"/>
                        </a:lnSpc>
                        <a:buNone/>
                      </a:pPr>
                      <a:r>
                        <a:rPr lang="en-US" sz="2000" kern="1400">
                          <a:solidFill>
                            <a:srgbClr val="000000"/>
                          </a:solidFill>
                          <a:effectLst/>
                          <a:latin typeface="Times New Roman" panose="02020603050405020304" pitchFamily="18" charset="0"/>
                          <a:ea typeface="Times New Roman" panose="02020603050405020304" pitchFamily="18" charset="0"/>
                        </a:rPr>
                        <a:t>Four-Bedroom+</a:t>
                      </a:r>
                      <a:endParaRPr lang="en-US" sz="2000" kern="1400">
                        <a:effectLst/>
                        <a:latin typeface="Times New Roman" panose="02020603050405020304" pitchFamily="18" charset="0"/>
                        <a:ea typeface="Times New Roman" panose="02020603050405020304" pitchFamily="18" charset="0"/>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algn="ctr">
                        <a:lnSpc>
                          <a:spcPct val="115000"/>
                        </a:lnSpc>
                        <a:buNone/>
                      </a:pPr>
                      <a:r>
                        <a:rPr lang="en-US" sz="2000" kern="1400">
                          <a:solidFill>
                            <a:srgbClr val="000000"/>
                          </a:solidFill>
                          <a:effectLst/>
                          <a:latin typeface="Times New Roman" panose="02020603050405020304" pitchFamily="18" charset="0"/>
                          <a:ea typeface="Times New Roman" panose="02020603050405020304" pitchFamily="18" charset="0"/>
                        </a:rPr>
                        <a:t>27</a:t>
                      </a:r>
                      <a:endParaRPr lang="en-US" sz="2000" kern="140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algn="ctr">
                        <a:lnSpc>
                          <a:spcPct val="115000"/>
                        </a:lnSpc>
                        <a:buNone/>
                      </a:pPr>
                      <a:r>
                        <a:rPr lang="en-US" sz="2000" kern="1400" dirty="0">
                          <a:solidFill>
                            <a:srgbClr val="000000"/>
                          </a:solidFill>
                          <a:effectLst/>
                          <a:latin typeface="Times New Roman" panose="02020603050405020304" pitchFamily="18" charset="0"/>
                          <a:ea typeface="Times New Roman" panose="02020603050405020304" pitchFamily="18" charset="0"/>
                        </a:rPr>
                        <a:t>$975 - $6,000</a:t>
                      </a:r>
                      <a:endParaRPr lang="en-US" sz="2000" kern="1400" dirty="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algn="ctr">
                        <a:lnSpc>
                          <a:spcPct val="115000"/>
                        </a:lnSpc>
                        <a:buNone/>
                      </a:pPr>
                      <a:r>
                        <a:rPr lang="en-US" sz="2000" kern="1400" dirty="0">
                          <a:solidFill>
                            <a:srgbClr val="000000"/>
                          </a:solidFill>
                          <a:effectLst/>
                          <a:latin typeface="Times New Roman" panose="02020603050405020304" pitchFamily="18" charset="0"/>
                          <a:ea typeface="Times New Roman" panose="02020603050405020304" pitchFamily="18" charset="0"/>
                        </a:rPr>
                        <a:t>$1,499</a:t>
                      </a:r>
                      <a:endParaRPr lang="en-US" sz="2000" kern="1400" dirty="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4156927804"/>
                  </a:ext>
                </a:extLst>
              </a:tr>
              <a:tr h="272503">
                <a:tc>
                  <a:txBody>
                    <a:bodyPr/>
                    <a:lstStyle/>
                    <a:p>
                      <a:pPr marL="0" marR="0" algn="r">
                        <a:lnSpc>
                          <a:spcPct val="115000"/>
                        </a:lnSpc>
                        <a:buNone/>
                      </a:pPr>
                      <a:r>
                        <a:rPr lang="en-US" sz="2000" kern="1400">
                          <a:solidFill>
                            <a:srgbClr val="000000"/>
                          </a:solidFill>
                          <a:effectLst/>
                          <a:latin typeface="Times New Roman" panose="02020603050405020304" pitchFamily="18" charset="0"/>
                          <a:ea typeface="Times New Roman" panose="02020603050405020304" pitchFamily="18" charset="0"/>
                        </a:rPr>
                        <a:t>Total </a:t>
                      </a:r>
                      <a:endParaRPr lang="en-US" sz="2000" kern="140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algn="ctr">
                        <a:lnSpc>
                          <a:spcPct val="115000"/>
                        </a:lnSpc>
                        <a:buNone/>
                      </a:pPr>
                      <a:r>
                        <a:rPr lang="en-US" sz="2000" kern="0">
                          <a:solidFill>
                            <a:srgbClr val="000000"/>
                          </a:solidFill>
                          <a:effectLst/>
                          <a:latin typeface="Times New Roman" panose="02020603050405020304" pitchFamily="18" charset="0"/>
                          <a:ea typeface="Times New Roman" panose="02020603050405020304" pitchFamily="18" charset="0"/>
                        </a:rPr>
                        <a:t>161</a:t>
                      </a:r>
                      <a:endParaRPr lang="en-US" sz="2000" kern="14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gridSpan="2">
                  <a:txBody>
                    <a:bodyPr/>
                    <a:lstStyle/>
                    <a:p>
                      <a:pPr marL="0" marR="0" algn="ctr">
                        <a:lnSpc>
                          <a:spcPct val="115000"/>
                        </a:lnSpc>
                        <a:buNone/>
                      </a:pPr>
                      <a:r>
                        <a:rPr lang="en-US" sz="2000" kern="0" dirty="0">
                          <a:solidFill>
                            <a:srgbClr val="000000"/>
                          </a:solidFill>
                          <a:effectLst/>
                          <a:highlight>
                            <a:srgbClr val="FFFF00"/>
                          </a:highlight>
                          <a:latin typeface="Times New Roman" panose="02020603050405020304" pitchFamily="18" charset="0"/>
                          <a:ea typeface="Times New Roman" panose="02020603050405020304" pitchFamily="18" charset="0"/>
                        </a:rPr>
                        <a:t> </a:t>
                      </a:r>
                      <a:endParaRPr lang="en-US" sz="2000" kern="1400" dirty="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hMerge="1">
                  <a:txBody>
                    <a:bodyPr/>
                    <a:lstStyle/>
                    <a:p>
                      <a:endParaRPr lang="en-US"/>
                    </a:p>
                  </a:txBody>
                  <a:tcPr/>
                </a:tc>
                <a:extLst>
                  <a:ext uri="{0D108BD9-81ED-4DB2-BD59-A6C34878D82A}">
                    <a16:rowId xmlns:a16="http://schemas.microsoft.com/office/drawing/2014/main" val="1843994459"/>
                  </a:ext>
                </a:extLst>
              </a:tr>
            </a:tbl>
          </a:graphicData>
        </a:graphic>
      </p:graphicFrame>
    </p:spTree>
    <p:extLst>
      <p:ext uri="{BB962C8B-B14F-4D97-AF65-F5344CB8AC3E}">
        <p14:creationId xmlns:p14="http://schemas.microsoft.com/office/powerpoint/2010/main" val="113513845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7B3DE4A-EFE1-74BB-56FA-2B6D6CBDCD1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73D2090-04B3-F621-E90A-59DD1F7C71F6}"/>
              </a:ext>
            </a:extLst>
          </p:cNvPr>
          <p:cNvSpPr txBox="1">
            <a:spLocks/>
          </p:cNvSpPr>
          <p:nvPr/>
        </p:nvSpPr>
        <p:spPr>
          <a:xfrm>
            <a:off x="460310" y="565759"/>
            <a:ext cx="11271379" cy="402429"/>
          </a:xfrm>
          <a:prstGeom prst="rect">
            <a:avLst/>
          </a:prstGeom>
          <a:solidFill>
            <a:schemeClr val="accent1">
              <a:lumMod val="75000"/>
            </a:schemeClr>
          </a:solidFill>
        </p:spPr>
        <p:txBody>
          <a:bodyPr anchor="b">
            <a:normAutofit fontScale="92500" lnSpcReduction="10000"/>
          </a:bodyPr>
          <a:lstStyle>
            <a:lvl1pPr algn="l" defTabSz="914400" rtl="0" eaLnBrk="1" latinLnBrk="0" hangingPunct="1">
              <a:lnSpc>
                <a:spcPct val="85000"/>
              </a:lnSpc>
              <a:spcBef>
                <a:spcPct val="0"/>
              </a:spcBef>
              <a:buNone/>
              <a:defRPr sz="4000" kern="1200" cap="all" baseline="0">
                <a:solidFill>
                  <a:schemeClr val="bg2"/>
                </a:solidFill>
                <a:latin typeface="+mj-lt"/>
                <a:ea typeface="+mj-ea"/>
                <a:cs typeface="+mj-cs"/>
              </a:defRPr>
            </a:lvl1p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white"/>
                </a:solidFill>
                <a:effectLst/>
                <a:uLnTx/>
                <a:uFillTx/>
                <a:latin typeface="Gill Sans MT" panose="020B0502020104020203"/>
                <a:ea typeface="+mn-ea"/>
                <a:cs typeface="+mn-cs"/>
              </a:rPr>
              <a:t>Housing Supply – Non-Conventional Rentals by Submarket</a:t>
            </a:r>
          </a:p>
        </p:txBody>
      </p:sp>
      <p:sp>
        <p:nvSpPr>
          <p:cNvPr id="4" name="TextBox 3">
            <a:extLst>
              <a:ext uri="{FF2B5EF4-FFF2-40B4-BE49-F238E27FC236}">
                <a16:creationId xmlns:a16="http://schemas.microsoft.com/office/drawing/2014/main" id="{C4D19FBC-159E-6D1B-214A-07D357D6A759}"/>
              </a:ext>
            </a:extLst>
          </p:cNvPr>
          <p:cNvSpPr txBox="1"/>
          <p:nvPr/>
        </p:nvSpPr>
        <p:spPr>
          <a:xfrm>
            <a:off x="460310" y="2151140"/>
            <a:ext cx="3105150" cy="3416320"/>
          </a:xfrm>
          <a:prstGeom prst="rect">
            <a:avLst/>
          </a:prstGeom>
          <a:solidFill>
            <a:srgbClr val="39A0ED"/>
          </a:solidFill>
        </p:spPr>
        <p:txBody>
          <a:bodyPr wrap="square" rtlCol="0">
            <a:spAutoFit/>
          </a:bodyPr>
          <a:lstStyle/>
          <a:p>
            <a:pPr algn="ctr"/>
            <a:r>
              <a:rPr lang="en-US" sz="2400" b="1" dirty="0">
                <a:solidFill>
                  <a:schemeClr val="bg1"/>
                </a:solidFill>
              </a:rPr>
              <a:t>Limited Availability Exists Among </a:t>
            </a:r>
          </a:p>
          <a:p>
            <a:pPr algn="ctr"/>
            <a:r>
              <a:rPr lang="en-US" sz="2400" b="1" dirty="0">
                <a:solidFill>
                  <a:schemeClr val="bg1"/>
                </a:solidFill>
              </a:rPr>
              <a:t>Non-Conventional Rentals In All Submarkets, with Each Submarket Operating at Vacancy Rates Below 1.0%.  </a:t>
            </a:r>
          </a:p>
        </p:txBody>
      </p:sp>
      <p:graphicFrame>
        <p:nvGraphicFramePr>
          <p:cNvPr id="3" name="Chart 2">
            <a:extLst>
              <a:ext uri="{FF2B5EF4-FFF2-40B4-BE49-F238E27FC236}">
                <a16:creationId xmlns:a16="http://schemas.microsoft.com/office/drawing/2014/main" id="{00000000-0008-0000-0000-000002000000}"/>
              </a:ext>
            </a:extLst>
          </p:cNvPr>
          <p:cNvGraphicFramePr/>
          <p:nvPr>
            <p:extLst>
              <p:ext uri="{D42A27DB-BD31-4B8C-83A1-F6EECF244321}">
                <p14:modId xmlns:p14="http://schemas.microsoft.com/office/powerpoint/2010/main" val="4086746448"/>
              </p:ext>
            </p:extLst>
          </p:nvPr>
        </p:nvGraphicFramePr>
        <p:xfrm>
          <a:off x="3819525" y="1095375"/>
          <a:ext cx="8213959" cy="5527851"/>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169505159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2E492A-0281-9783-9AE4-C52F066B5643}"/>
              </a:ext>
            </a:extLst>
          </p:cNvPr>
          <p:cNvSpPr txBox="1">
            <a:spLocks/>
          </p:cNvSpPr>
          <p:nvPr/>
        </p:nvSpPr>
        <p:spPr>
          <a:xfrm>
            <a:off x="460310" y="565759"/>
            <a:ext cx="11271379" cy="402429"/>
          </a:xfrm>
          <a:prstGeom prst="rect">
            <a:avLst/>
          </a:prstGeom>
          <a:solidFill>
            <a:schemeClr val="accent1">
              <a:lumMod val="75000"/>
            </a:schemeClr>
          </a:solidFill>
        </p:spPr>
        <p:txBody>
          <a:bodyPr anchor="b">
            <a:normAutofit/>
          </a:bodyPr>
          <a:lstStyle>
            <a:lvl1pPr algn="l" defTabSz="914400" rtl="0" eaLnBrk="1" latinLnBrk="0" hangingPunct="1">
              <a:lnSpc>
                <a:spcPct val="85000"/>
              </a:lnSpc>
              <a:spcBef>
                <a:spcPct val="0"/>
              </a:spcBef>
              <a:buNone/>
              <a:defRPr sz="4000" kern="1200" cap="all" baseline="0">
                <a:solidFill>
                  <a:schemeClr val="bg2"/>
                </a:solidFill>
                <a:latin typeface="+mj-lt"/>
                <a:ea typeface="+mj-ea"/>
                <a:cs typeface="+mj-cs"/>
              </a:defRPr>
            </a:lvl1pPr>
          </a:lstStyle>
          <a:p>
            <a:r>
              <a:rPr lang="en-US" sz="2200" cap="none" dirty="0">
                <a:solidFill>
                  <a:schemeClr val="bg1"/>
                </a:solidFill>
              </a:rPr>
              <a:t>Home Sales (2022 to 2025)</a:t>
            </a:r>
            <a:endParaRPr lang="en-US" sz="2200" dirty="0">
              <a:solidFill>
                <a:schemeClr val="bg1"/>
              </a:solidFill>
              <a:highlight>
                <a:srgbClr val="00FF00"/>
              </a:highlight>
            </a:endParaRPr>
          </a:p>
        </p:txBody>
      </p:sp>
      <p:sp>
        <p:nvSpPr>
          <p:cNvPr id="3" name="TextBox 2">
            <a:extLst>
              <a:ext uri="{FF2B5EF4-FFF2-40B4-BE49-F238E27FC236}">
                <a16:creationId xmlns:a16="http://schemas.microsoft.com/office/drawing/2014/main" id="{E4027B5C-0669-44BC-77F1-7822F20A211F}"/>
              </a:ext>
            </a:extLst>
          </p:cNvPr>
          <p:cNvSpPr txBox="1"/>
          <p:nvPr/>
        </p:nvSpPr>
        <p:spPr>
          <a:xfrm>
            <a:off x="460310" y="2089314"/>
            <a:ext cx="11215720" cy="1155894"/>
          </a:xfrm>
          <a:prstGeom prst="rect">
            <a:avLst/>
          </a:prstGeom>
          <a:noFill/>
        </p:spPr>
        <p:txBody>
          <a:bodyPr wrap="square">
            <a:spAutoFit/>
          </a:bodyPr>
          <a:lstStyle/>
          <a:p>
            <a:pPr marL="0" marR="0" lvl="2" algn="ctr">
              <a:lnSpc>
                <a:spcPct val="107000"/>
              </a:lnSpc>
              <a:spcBef>
                <a:spcPts val="0"/>
              </a:spcBef>
              <a:spcAft>
                <a:spcPts val="0"/>
              </a:spcAft>
            </a:pPr>
            <a:r>
              <a:rPr lang="en-US" sz="2200" dirty="0">
                <a:solidFill>
                  <a:schemeClr val="accent1"/>
                </a:solidFill>
                <a:ea typeface="Calibri" panose="020F0502020204030204" pitchFamily="34" charset="0"/>
                <a:cs typeface="Times New Roman" panose="02020603050405020304" pitchFamily="18" charset="0"/>
              </a:rPr>
              <a:t>While the region’s </a:t>
            </a:r>
            <a:r>
              <a:rPr lang="en-US" sz="2200" b="1" dirty="0">
                <a:solidFill>
                  <a:schemeClr val="accent1"/>
                </a:solidFill>
                <a:ea typeface="Calibri" panose="020F0502020204030204" pitchFamily="34" charset="0"/>
                <a:cs typeface="Times New Roman" panose="02020603050405020304" pitchFamily="18" charset="0"/>
              </a:rPr>
              <a:t>volume of homes sold each year has remained relatively stable</a:t>
            </a:r>
            <a:r>
              <a:rPr lang="en-US" sz="2200" dirty="0">
                <a:solidFill>
                  <a:schemeClr val="accent1"/>
                </a:solidFill>
                <a:ea typeface="Calibri" panose="020F0502020204030204" pitchFamily="34" charset="0"/>
                <a:cs typeface="Times New Roman" panose="02020603050405020304" pitchFamily="18" charset="0"/>
              </a:rPr>
              <a:t> for the past three years, the </a:t>
            </a:r>
            <a:r>
              <a:rPr lang="en-US" sz="2200" b="1" dirty="0">
                <a:solidFill>
                  <a:schemeClr val="accent1"/>
                </a:solidFill>
                <a:ea typeface="Calibri" panose="020F0502020204030204" pitchFamily="34" charset="0"/>
                <a:cs typeface="Times New Roman" panose="02020603050405020304" pitchFamily="18" charset="0"/>
              </a:rPr>
              <a:t>annual median sales price </a:t>
            </a:r>
            <a:r>
              <a:rPr lang="en-US" sz="2200" dirty="0">
                <a:solidFill>
                  <a:schemeClr val="accent1"/>
                </a:solidFill>
                <a:ea typeface="Calibri" panose="020F0502020204030204" pitchFamily="34" charset="0"/>
                <a:cs typeface="Times New Roman" panose="02020603050405020304" pitchFamily="18" charset="0"/>
              </a:rPr>
              <a:t>of for-sale homes </a:t>
            </a:r>
            <a:r>
              <a:rPr lang="en-US" sz="2200" b="1" dirty="0">
                <a:solidFill>
                  <a:schemeClr val="accent1"/>
                </a:solidFill>
                <a:ea typeface="Calibri" panose="020F0502020204030204" pitchFamily="34" charset="0"/>
                <a:cs typeface="Times New Roman" panose="02020603050405020304" pitchFamily="18" charset="0"/>
              </a:rPr>
              <a:t>in the region has increased by $20,500 since 2022</a:t>
            </a:r>
            <a:r>
              <a:rPr lang="en-US" sz="2200" dirty="0">
                <a:solidFill>
                  <a:schemeClr val="accent1"/>
                </a:solidFill>
                <a:ea typeface="Calibri" panose="020F0502020204030204" pitchFamily="34" charset="0"/>
                <a:cs typeface="Times New Roman" panose="02020603050405020304" pitchFamily="18" charset="0"/>
              </a:rPr>
              <a:t>.</a:t>
            </a:r>
            <a:endParaRPr lang="en-US" sz="2200" dirty="0">
              <a:solidFill>
                <a:schemeClr val="accent1"/>
              </a:solidFill>
              <a:effectLst/>
              <a:ea typeface="Calibri" panose="020F0502020204030204" pitchFamily="34" charset="0"/>
              <a:cs typeface="Times New Roman" panose="02020603050405020304" pitchFamily="18" charset="0"/>
            </a:endParaRPr>
          </a:p>
        </p:txBody>
      </p:sp>
      <p:sp>
        <p:nvSpPr>
          <p:cNvPr id="4" name="TextBox 3">
            <a:extLst>
              <a:ext uri="{FF2B5EF4-FFF2-40B4-BE49-F238E27FC236}">
                <a16:creationId xmlns:a16="http://schemas.microsoft.com/office/drawing/2014/main" id="{C2B0C713-0380-6D35-0387-BFE8775E64C0}"/>
              </a:ext>
            </a:extLst>
          </p:cNvPr>
          <p:cNvSpPr txBox="1"/>
          <p:nvPr/>
        </p:nvSpPr>
        <p:spPr>
          <a:xfrm>
            <a:off x="460310" y="1058623"/>
            <a:ext cx="11271379" cy="830997"/>
          </a:xfrm>
          <a:prstGeom prst="rect">
            <a:avLst/>
          </a:prstGeom>
          <a:noFill/>
        </p:spPr>
        <p:txBody>
          <a:bodyPr wrap="square" rtlCol="0">
            <a:spAutoFit/>
          </a:bodyPr>
          <a:lstStyle/>
          <a:p>
            <a:pPr algn="ctr"/>
            <a:r>
              <a:rPr lang="en-US" sz="2400" b="1" dirty="0">
                <a:solidFill>
                  <a:srgbClr val="25597D"/>
                </a:solidFill>
              </a:rPr>
              <a:t>Between January 2, 2022 and March 19, 2025, a total of 16,468 homes </a:t>
            </a:r>
          </a:p>
          <a:p>
            <a:pPr algn="ctr"/>
            <a:r>
              <a:rPr lang="en-US" sz="2400" b="1" dirty="0">
                <a:solidFill>
                  <a:srgbClr val="25597D"/>
                </a:solidFill>
              </a:rPr>
              <a:t>were sold in Region G</a:t>
            </a:r>
          </a:p>
        </p:txBody>
      </p:sp>
      <p:cxnSp>
        <p:nvCxnSpPr>
          <p:cNvPr id="8" name="Straight Connector 7">
            <a:extLst>
              <a:ext uri="{FF2B5EF4-FFF2-40B4-BE49-F238E27FC236}">
                <a16:creationId xmlns:a16="http://schemas.microsoft.com/office/drawing/2014/main" id="{09EDB3BA-1164-AB08-82AF-81395CC055BE}"/>
              </a:ext>
            </a:extLst>
          </p:cNvPr>
          <p:cNvCxnSpPr/>
          <p:nvPr/>
        </p:nvCxnSpPr>
        <p:spPr>
          <a:xfrm>
            <a:off x="790575" y="1978795"/>
            <a:ext cx="10610850" cy="0"/>
          </a:xfrm>
          <a:prstGeom prst="line">
            <a:avLst/>
          </a:prstGeom>
          <a:ln w="53975"/>
        </p:spPr>
        <p:style>
          <a:lnRef idx="1">
            <a:schemeClr val="accent1"/>
          </a:lnRef>
          <a:fillRef idx="0">
            <a:schemeClr val="accent1"/>
          </a:fillRef>
          <a:effectRef idx="0">
            <a:schemeClr val="accent1"/>
          </a:effectRef>
          <a:fontRef idx="minor">
            <a:schemeClr val="tx1"/>
          </a:fontRef>
        </p:style>
      </p:cxnSp>
      <p:graphicFrame>
        <p:nvGraphicFramePr>
          <p:cNvPr id="5" name="Chart 4">
            <a:extLst>
              <a:ext uri="{FF2B5EF4-FFF2-40B4-BE49-F238E27FC236}">
                <a16:creationId xmlns:a16="http://schemas.microsoft.com/office/drawing/2014/main" id="{00000000-0008-0000-0000-000002000000}"/>
              </a:ext>
            </a:extLst>
          </p:cNvPr>
          <p:cNvGraphicFramePr/>
          <p:nvPr>
            <p:extLst>
              <p:ext uri="{D42A27DB-BD31-4B8C-83A1-F6EECF244321}">
                <p14:modId xmlns:p14="http://schemas.microsoft.com/office/powerpoint/2010/main" val="1160871354"/>
              </p:ext>
            </p:extLst>
          </p:nvPr>
        </p:nvGraphicFramePr>
        <p:xfrm>
          <a:off x="460310" y="3429000"/>
          <a:ext cx="5486400" cy="3303989"/>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9" name="Chart 8">
            <a:extLst>
              <a:ext uri="{FF2B5EF4-FFF2-40B4-BE49-F238E27FC236}">
                <a16:creationId xmlns:a16="http://schemas.microsoft.com/office/drawing/2014/main" id="{8EB4C103-C32A-CE21-802B-25C5438AA149}"/>
              </a:ext>
            </a:extLst>
          </p:cNvPr>
          <p:cNvGraphicFramePr/>
          <p:nvPr>
            <p:extLst>
              <p:ext uri="{D42A27DB-BD31-4B8C-83A1-F6EECF244321}">
                <p14:modId xmlns:p14="http://schemas.microsoft.com/office/powerpoint/2010/main" val="3170389695"/>
              </p:ext>
            </p:extLst>
          </p:nvPr>
        </p:nvGraphicFramePr>
        <p:xfrm>
          <a:off x="6145180" y="3444902"/>
          <a:ext cx="5530850" cy="3303990"/>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364929279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3FDFDE9-DDCC-C78F-EA54-400F1DDC0AB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1EB1E9C-372D-151A-7053-DA33CFFC157A}"/>
              </a:ext>
            </a:extLst>
          </p:cNvPr>
          <p:cNvSpPr txBox="1">
            <a:spLocks/>
          </p:cNvSpPr>
          <p:nvPr/>
        </p:nvSpPr>
        <p:spPr>
          <a:xfrm>
            <a:off x="460310" y="565759"/>
            <a:ext cx="11271379" cy="402429"/>
          </a:xfrm>
          <a:prstGeom prst="rect">
            <a:avLst/>
          </a:prstGeom>
          <a:solidFill>
            <a:schemeClr val="accent1">
              <a:lumMod val="75000"/>
            </a:schemeClr>
          </a:solidFill>
        </p:spPr>
        <p:txBody>
          <a:bodyPr anchor="b">
            <a:normAutofit/>
          </a:bodyPr>
          <a:lstStyle>
            <a:lvl1pPr algn="l" defTabSz="914400" rtl="0" eaLnBrk="1" latinLnBrk="0" hangingPunct="1">
              <a:lnSpc>
                <a:spcPct val="85000"/>
              </a:lnSpc>
              <a:spcBef>
                <a:spcPct val="0"/>
              </a:spcBef>
              <a:buNone/>
              <a:defRPr sz="4000" kern="1200" cap="all" baseline="0">
                <a:solidFill>
                  <a:schemeClr val="bg2"/>
                </a:solidFill>
                <a:latin typeface="+mj-lt"/>
                <a:ea typeface="+mj-ea"/>
                <a:cs typeface="+mj-cs"/>
              </a:defRPr>
            </a:lvl1pPr>
          </a:lstStyle>
          <a:p>
            <a:r>
              <a:rPr lang="en-US" sz="2200" cap="none" dirty="0">
                <a:solidFill>
                  <a:schemeClr val="bg1"/>
                </a:solidFill>
              </a:rPr>
              <a:t>Home Sales (2022-2025) </a:t>
            </a:r>
            <a:endParaRPr lang="en-US" sz="2200" dirty="0">
              <a:solidFill>
                <a:schemeClr val="bg1"/>
              </a:solidFill>
              <a:highlight>
                <a:srgbClr val="00FF00"/>
              </a:highlight>
            </a:endParaRPr>
          </a:p>
        </p:txBody>
      </p:sp>
      <p:sp>
        <p:nvSpPr>
          <p:cNvPr id="10" name="TextBox 9">
            <a:extLst>
              <a:ext uri="{FF2B5EF4-FFF2-40B4-BE49-F238E27FC236}">
                <a16:creationId xmlns:a16="http://schemas.microsoft.com/office/drawing/2014/main" id="{1D618845-65DF-1019-A21D-4BBCDEB88FA1}"/>
              </a:ext>
            </a:extLst>
          </p:cNvPr>
          <p:cNvSpPr txBox="1"/>
          <p:nvPr/>
        </p:nvSpPr>
        <p:spPr>
          <a:xfrm>
            <a:off x="460310" y="1050488"/>
            <a:ext cx="5445190" cy="1938992"/>
          </a:xfrm>
          <a:prstGeom prst="rect">
            <a:avLst/>
          </a:prstGeom>
          <a:solidFill>
            <a:srgbClr val="39A0ED"/>
          </a:solidFill>
        </p:spPr>
        <p:txBody>
          <a:bodyPr wrap="square">
            <a:spAutoFit/>
          </a:bodyPr>
          <a:lstStyle>
            <a:defPPr>
              <a:defRPr lang="en-US"/>
            </a:defPPr>
            <a:lvl3pPr marL="0" marR="0" lvl="2" algn="ctr">
              <a:lnSpc>
                <a:spcPct val="107000"/>
              </a:lnSpc>
              <a:spcBef>
                <a:spcPts val="0"/>
              </a:spcBef>
              <a:spcAft>
                <a:spcPts val="0"/>
              </a:spcAft>
              <a:defRPr>
                <a:solidFill>
                  <a:schemeClr val="bg1"/>
                </a:solidFill>
                <a:effectLst/>
                <a:ea typeface="Calibri" panose="020F0502020204030204" pitchFamily="34" charset="0"/>
                <a:cs typeface="Times New Roman" panose="02020603050405020304" pitchFamily="18" charset="0"/>
              </a:defRPr>
            </a:lvl3pPr>
          </a:lstStyle>
          <a:p>
            <a:pPr algn="ctr"/>
            <a:r>
              <a:rPr lang="en-US" sz="2400" dirty="0">
                <a:solidFill>
                  <a:schemeClr val="bg1"/>
                </a:solidFill>
              </a:rPr>
              <a:t>Homes priced below $200,000 represented the vast majority of sales in all eight counties, with Clare County (74.4%) and Bay County (71.6%) reporting the highest shares. </a:t>
            </a:r>
          </a:p>
        </p:txBody>
      </p:sp>
      <p:sp>
        <p:nvSpPr>
          <p:cNvPr id="3" name="Right Brace 2">
            <a:extLst>
              <a:ext uri="{FF2B5EF4-FFF2-40B4-BE49-F238E27FC236}">
                <a16:creationId xmlns:a16="http://schemas.microsoft.com/office/drawing/2014/main" id="{3FBCDE85-BEB3-F431-48A6-C052194D5C19}"/>
              </a:ext>
            </a:extLst>
          </p:cNvPr>
          <p:cNvSpPr/>
          <p:nvPr/>
        </p:nvSpPr>
        <p:spPr>
          <a:xfrm rot="16200000">
            <a:off x="4005265" y="3576636"/>
            <a:ext cx="242887" cy="1709740"/>
          </a:xfrm>
          <a:prstGeom prst="rightBrace">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cxnSp>
        <p:nvCxnSpPr>
          <p:cNvPr id="5" name="Straight Connector 4">
            <a:extLst>
              <a:ext uri="{FF2B5EF4-FFF2-40B4-BE49-F238E27FC236}">
                <a16:creationId xmlns:a16="http://schemas.microsoft.com/office/drawing/2014/main" id="{6566163F-53B6-C2C2-6600-0D25DED4D33A}"/>
              </a:ext>
            </a:extLst>
          </p:cNvPr>
          <p:cNvCxnSpPr>
            <a:stCxn id="3" idx="1"/>
          </p:cNvCxnSpPr>
          <p:nvPr/>
        </p:nvCxnSpPr>
        <p:spPr>
          <a:xfrm flipH="1" flipV="1">
            <a:off x="2966252" y="4310062"/>
            <a:ext cx="1160457" cy="1"/>
          </a:xfrm>
          <a:prstGeom prst="line">
            <a:avLst/>
          </a:prstGeom>
        </p:spPr>
        <p:style>
          <a:lnRef idx="1">
            <a:schemeClr val="accent1"/>
          </a:lnRef>
          <a:fillRef idx="0">
            <a:schemeClr val="accent1"/>
          </a:fillRef>
          <a:effectRef idx="0">
            <a:schemeClr val="accent1"/>
          </a:effectRef>
          <a:fontRef idx="minor">
            <a:schemeClr val="tx1"/>
          </a:fontRef>
        </p:style>
      </p:cxnSp>
      <p:sp>
        <p:nvSpPr>
          <p:cNvPr id="7" name="TextBox 6">
            <a:extLst>
              <a:ext uri="{FF2B5EF4-FFF2-40B4-BE49-F238E27FC236}">
                <a16:creationId xmlns:a16="http://schemas.microsoft.com/office/drawing/2014/main" id="{6BB465C5-BB98-31BC-47B3-6C039CC8FB8D}"/>
              </a:ext>
            </a:extLst>
          </p:cNvPr>
          <p:cNvSpPr txBox="1"/>
          <p:nvPr/>
        </p:nvSpPr>
        <p:spPr>
          <a:xfrm>
            <a:off x="1302987" y="4229784"/>
            <a:ext cx="1943100" cy="646331"/>
          </a:xfrm>
          <a:prstGeom prst="rect">
            <a:avLst/>
          </a:prstGeom>
          <a:noFill/>
        </p:spPr>
        <p:txBody>
          <a:bodyPr wrap="square" rtlCol="0">
            <a:spAutoFit/>
          </a:bodyPr>
          <a:lstStyle/>
          <a:p>
            <a:pPr algn="ctr"/>
            <a:r>
              <a:rPr lang="en-US" dirty="0">
                <a:solidFill>
                  <a:srgbClr val="25597D"/>
                </a:solidFill>
              </a:rPr>
              <a:t>75% of sales priced at $300k+</a:t>
            </a:r>
          </a:p>
        </p:txBody>
      </p:sp>
      <p:pic>
        <p:nvPicPr>
          <p:cNvPr id="9" name="Picture 8" descr="A screenshot of a map&#10;&#10;AI-generated content may be incorrect.">
            <a:extLst>
              <a:ext uri="{FF2B5EF4-FFF2-40B4-BE49-F238E27FC236}">
                <a16:creationId xmlns:a16="http://schemas.microsoft.com/office/drawing/2014/main" id="{F5B9F90D-880D-55A5-4FB5-BDC065FA8112}"/>
              </a:ext>
            </a:extLst>
          </p:cNvPr>
          <p:cNvPicPr>
            <a:picLocks noChangeAspect="1"/>
          </p:cNvPicPr>
          <p:nvPr/>
        </p:nvPicPr>
        <p:blipFill>
          <a:blip r:embed="rId2"/>
          <a:srcRect l="11922" t="12168" r="22959" b="10809"/>
          <a:stretch>
            <a:fillRect/>
          </a:stretch>
        </p:blipFill>
        <p:spPr>
          <a:xfrm>
            <a:off x="6014972" y="1089825"/>
            <a:ext cx="6006821" cy="5672925"/>
          </a:xfrm>
          <a:prstGeom prst="rect">
            <a:avLst/>
          </a:prstGeom>
          <a:ln w="25400">
            <a:solidFill>
              <a:schemeClr val="bg1">
                <a:lumMod val="75000"/>
              </a:schemeClr>
            </a:solidFill>
          </a:ln>
        </p:spPr>
      </p:pic>
      <p:pic>
        <p:nvPicPr>
          <p:cNvPr id="13" name="Picture 12" descr="A screenshot of a map&#10;&#10;AI-generated content may be incorrect.">
            <a:extLst>
              <a:ext uri="{FF2B5EF4-FFF2-40B4-BE49-F238E27FC236}">
                <a16:creationId xmlns:a16="http://schemas.microsoft.com/office/drawing/2014/main" id="{7E56154F-F79C-D071-28D9-C64A35A3B350}"/>
              </a:ext>
            </a:extLst>
          </p:cNvPr>
          <p:cNvPicPr>
            <a:picLocks noChangeAspect="1"/>
          </p:cNvPicPr>
          <p:nvPr/>
        </p:nvPicPr>
        <p:blipFill>
          <a:blip r:embed="rId2"/>
          <a:srcRect l="79041" t="6732" r="2654" b="75922"/>
          <a:stretch>
            <a:fillRect/>
          </a:stretch>
        </p:blipFill>
        <p:spPr>
          <a:xfrm>
            <a:off x="10514571" y="2487059"/>
            <a:ext cx="1497751" cy="1183810"/>
          </a:xfrm>
          <a:prstGeom prst="rect">
            <a:avLst/>
          </a:prstGeom>
        </p:spPr>
      </p:pic>
      <p:graphicFrame>
        <p:nvGraphicFramePr>
          <p:cNvPr id="14" name="Chart 13">
            <a:extLst>
              <a:ext uri="{FF2B5EF4-FFF2-40B4-BE49-F238E27FC236}">
                <a16:creationId xmlns:a16="http://schemas.microsoft.com/office/drawing/2014/main" id="{00000000-0008-0000-0000-000002000000}"/>
              </a:ext>
            </a:extLst>
          </p:cNvPr>
          <p:cNvGraphicFramePr/>
          <p:nvPr>
            <p:extLst>
              <p:ext uri="{D42A27DB-BD31-4B8C-83A1-F6EECF244321}">
                <p14:modId xmlns:p14="http://schemas.microsoft.com/office/powerpoint/2010/main" val="4201234356"/>
              </p:ext>
            </p:extLst>
          </p:nvPr>
        </p:nvGraphicFramePr>
        <p:xfrm>
          <a:off x="98650" y="3078964"/>
          <a:ext cx="5806850" cy="3683786"/>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255207756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7BB46C7-1DB7-3F04-807C-CF2FDB6E21D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5198940-31E9-D116-B4AF-3A60346DF148}"/>
              </a:ext>
            </a:extLst>
          </p:cNvPr>
          <p:cNvSpPr txBox="1">
            <a:spLocks/>
          </p:cNvSpPr>
          <p:nvPr/>
        </p:nvSpPr>
        <p:spPr>
          <a:xfrm>
            <a:off x="460310" y="565759"/>
            <a:ext cx="11271379" cy="402429"/>
          </a:xfrm>
          <a:prstGeom prst="rect">
            <a:avLst/>
          </a:prstGeom>
          <a:solidFill>
            <a:schemeClr val="accent1">
              <a:lumMod val="75000"/>
            </a:schemeClr>
          </a:solidFill>
        </p:spPr>
        <p:txBody>
          <a:bodyPr anchor="b">
            <a:normAutofit/>
          </a:bodyPr>
          <a:lstStyle>
            <a:lvl1pPr algn="l" defTabSz="914400" rtl="0" eaLnBrk="1" latinLnBrk="0" hangingPunct="1">
              <a:lnSpc>
                <a:spcPct val="85000"/>
              </a:lnSpc>
              <a:spcBef>
                <a:spcPct val="0"/>
              </a:spcBef>
              <a:buNone/>
              <a:defRPr sz="4000" kern="1200" cap="all" baseline="0">
                <a:solidFill>
                  <a:schemeClr val="bg2"/>
                </a:solidFill>
                <a:latin typeface="+mj-lt"/>
                <a:ea typeface="+mj-ea"/>
                <a:cs typeface="+mj-cs"/>
              </a:defRPr>
            </a:lvl1pPr>
          </a:lstStyle>
          <a:p>
            <a:r>
              <a:rPr lang="en-US" sz="2200" cap="none" dirty="0">
                <a:solidFill>
                  <a:schemeClr val="bg1"/>
                </a:solidFill>
              </a:rPr>
              <a:t>Available Home Listings by Price</a:t>
            </a:r>
            <a:endParaRPr lang="en-US" sz="2200" dirty="0">
              <a:solidFill>
                <a:schemeClr val="bg1"/>
              </a:solidFill>
              <a:highlight>
                <a:srgbClr val="00FF00"/>
              </a:highlight>
            </a:endParaRPr>
          </a:p>
        </p:txBody>
      </p:sp>
      <p:sp>
        <p:nvSpPr>
          <p:cNvPr id="10" name="TextBox 9">
            <a:extLst>
              <a:ext uri="{FF2B5EF4-FFF2-40B4-BE49-F238E27FC236}">
                <a16:creationId xmlns:a16="http://schemas.microsoft.com/office/drawing/2014/main" id="{F0D231C7-0EA3-505B-32C7-BE698FB6EB4F}"/>
              </a:ext>
            </a:extLst>
          </p:cNvPr>
          <p:cNvSpPr txBox="1"/>
          <p:nvPr/>
        </p:nvSpPr>
        <p:spPr>
          <a:xfrm>
            <a:off x="460309" y="1124640"/>
            <a:ext cx="5674891" cy="1446550"/>
          </a:xfrm>
          <a:prstGeom prst="rect">
            <a:avLst/>
          </a:prstGeom>
          <a:solidFill>
            <a:srgbClr val="39A0ED"/>
          </a:solidFill>
        </p:spPr>
        <p:txBody>
          <a:bodyPr wrap="square">
            <a:spAutoFit/>
          </a:bodyPr>
          <a:lstStyle>
            <a:defPPr>
              <a:defRPr lang="en-US"/>
            </a:defPPr>
            <a:lvl3pPr marL="0" marR="0" lvl="2" algn="ctr">
              <a:lnSpc>
                <a:spcPct val="107000"/>
              </a:lnSpc>
              <a:spcBef>
                <a:spcPts val="0"/>
              </a:spcBef>
              <a:spcAft>
                <a:spcPts val="0"/>
              </a:spcAft>
              <a:defRPr>
                <a:solidFill>
                  <a:schemeClr val="bg1"/>
                </a:solidFill>
                <a:effectLst/>
                <a:ea typeface="Calibri" panose="020F0502020204030204" pitchFamily="34" charset="0"/>
                <a:cs typeface="Times New Roman" panose="02020603050405020304" pitchFamily="18" charset="0"/>
              </a:defRPr>
            </a:lvl3pPr>
          </a:lstStyle>
          <a:p>
            <a:pPr algn="ctr"/>
            <a:r>
              <a:rPr lang="en-US" sz="2200" dirty="0">
                <a:solidFill>
                  <a:schemeClr val="bg1"/>
                </a:solidFill>
              </a:rPr>
              <a:t>Over one-half (50.7%) of the available for-sale homes in the region are priced below $200,000, but these homes are typically much older than the higher-priced product. </a:t>
            </a:r>
          </a:p>
        </p:txBody>
      </p:sp>
      <p:pic>
        <p:nvPicPr>
          <p:cNvPr id="8" name="Picture 7" descr="A screenshot of a map&#10;&#10;AI-generated content may be incorrect.">
            <a:extLst>
              <a:ext uri="{FF2B5EF4-FFF2-40B4-BE49-F238E27FC236}">
                <a16:creationId xmlns:a16="http://schemas.microsoft.com/office/drawing/2014/main" id="{E7D829F3-A9D6-A218-BE81-D62F1D80DBEE}"/>
              </a:ext>
            </a:extLst>
          </p:cNvPr>
          <p:cNvPicPr>
            <a:picLocks noChangeAspect="1"/>
          </p:cNvPicPr>
          <p:nvPr/>
        </p:nvPicPr>
        <p:blipFill>
          <a:blip r:embed="rId2"/>
          <a:srcRect l="15623" t="11650" r="21559" b="10679"/>
          <a:stretch>
            <a:fillRect/>
          </a:stretch>
        </p:blipFill>
        <p:spPr>
          <a:xfrm>
            <a:off x="6300795" y="1124640"/>
            <a:ext cx="5808346" cy="5549376"/>
          </a:xfrm>
          <a:prstGeom prst="rect">
            <a:avLst/>
          </a:prstGeom>
          <a:ln w="50800">
            <a:solidFill>
              <a:schemeClr val="bg1">
                <a:lumMod val="85000"/>
              </a:schemeClr>
            </a:solidFill>
          </a:ln>
        </p:spPr>
      </p:pic>
      <p:pic>
        <p:nvPicPr>
          <p:cNvPr id="11" name="Picture 10" descr="A screenshot of a map&#10;&#10;AI-generated content may be incorrect.">
            <a:extLst>
              <a:ext uri="{FF2B5EF4-FFF2-40B4-BE49-F238E27FC236}">
                <a16:creationId xmlns:a16="http://schemas.microsoft.com/office/drawing/2014/main" id="{F0942D38-65B8-D7CB-C772-AD1D5FF853E1}"/>
              </a:ext>
            </a:extLst>
          </p:cNvPr>
          <p:cNvPicPr>
            <a:picLocks noChangeAspect="1"/>
          </p:cNvPicPr>
          <p:nvPr/>
        </p:nvPicPr>
        <p:blipFill>
          <a:blip r:embed="rId2"/>
          <a:srcRect l="79041" t="6732" r="2654" b="75922"/>
          <a:stretch>
            <a:fillRect/>
          </a:stretch>
        </p:blipFill>
        <p:spPr>
          <a:xfrm>
            <a:off x="10685955" y="2613678"/>
            <a:ext cx="1423186" cy="1042115"/>
          </a:xfrm>
          <a:prstGeom prst="rect">
            <a:avLst/>
          </a:prstGeom>
        </p:spPr>
      </p:pic>
      <p:graphicFrame>
        <p:nvGraphicFramePr>
          <p:cNvPr id="4" name="Chart 3">
            <a:extLst>
              <a:ext uri="{FF2B5EF4-FFF2-40B4-BE49-F238E27FC236}">
                <a16:creationId xmlns:a16="http://schemas.microsoft.com/office/drawing/2014/main" id="{00000000-0008-0000-0000-000002000000}"/>
              </a:ext>
            </a:extLst>
          </p:cNvPr>
          <p:cNvGraphicFramePr/>
          <p:nvPr>
            <p:extLst>
              <p:ext uri="{D42A27DB-BD31-4B8C-83A1-F6EECF244321}">
                <p14:modId xmlns:p14="http://schemas.microsoft.com/office/powerpoint/2010/main" val="2042161343"/>
              </p:ext>
            </p:extLst>
          </p:nvPr>
        </p:nvGraphicFramePr>
        <p:xfrm>
          <a:off x="205010" y="2727642"/>
          <a:ext cx="6215668" cy="3693036"/>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296985805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E2D2B7D-7508-DD46-57DB-D23F9EEB2E3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21325E2-BF65-811A-8505-258860DC6AE0}"/>
              </a:ext>
            </a:extLst>
          </p:cNvPr>
          <p:cNvSpPr txBox="1">
            <a:spLocks/>
          </p:cNvSpPr>
          <p:nvPr/>
        </p:nvSpPr>
        <p:spPr>
          <a:xfrm>
            <a:off x="230820" y="346032"/>
            <a:ext cx="11700768" cy="402429"/>
          </a:xfrm>
          <a:prstGeom prst="rect">
            <a:avLst/>
          </a:prstGeom>
          <a:solidFill>
            <a:schemeClr val="accent1">
              <a:lumMod val="75000"/>
            </a:schemeClr>
          </a:solidFill>
        </p:spPr>
        <p:txBody>
          <a:bodyPr anchor="b">
            <a:normAutofit/>
          </a:bodyPr>
          <a:lstStyle>
            <a:lvl1pPr algn="l" defTabSz="914400" rtl="0" eaLnBrk="1" latinLnBrk="0" hangingPunct="1">
              <a:lnSpc>
                <a:spcPct val="85000"/>
              </a:lnSpc>
              <a:spcBef>
                <a:spcPct val="0"/>
              </a:spcBef>
              <a:buNone/>
              <a:defRPr sz="4000" kern="1200" cap="all" baseline="0">
                <a:solidFill>
                  <a:schemeClr val="bg2"/>
                </a:solidFill>
                <a:latin typeface="+mj-lt"/>
                <a:ea typeface="+mj-ea"/>
                <a:cs typeface="+mj-cs"/>
              </a:defRPr>
            </a:lvl1pPr>
          </a:lstStyle>
          <a:p>
            <a:r>
              <a:rPr lang="en-US" sz="2200" cap="none" dirty="0">
                <a:solidFill>
                  <a:schemeClr val="bg1"/>
                </a:solidFill>
              </a:rPr>
              <a:t>Available Home Listings by Submarket &amp; List Price</a:t>
            </a:r>
            <a:endParaRPr lang="en-US" sz="2200" dirty="0">
              <a:solidFill>
                <a:schemeClr val="bg1"/>
              </a:solidFill>
              <a:highlight>
                <a:srgbClr val="00FF00"/>
              </a:highlight>
            </a:endParaRPr>
          </a:p>
        </p:txBody>
      </p:sp>
      <p:sp>
        <p:nvSpPr>
          <p:cNvPr id="3" name="TextBox 2">
            <a:extLst>
              <a:ext uri="{FF2B5EF4-FFF2-40B4-BE49-F238E27FC236}">
                <a16:creationId xmlns:a16="http://schemas.microsoft.com/office/drawing/2014/main" id="{1368901C-384B-0F8B-4DD6-9C4633E57768}"/>
              </a:ext>
            </a:extLst>
          </p:cNvPr>
          <p:cNvSpPr txBox="1"/>
          <p:nvPr/>
        </p:nvSpPr>
        <p:spPr>
          <a:xfrm>
            <a:off x="230820" y="917005"/>
            <a:ext cx="11700768" cy="1155894"/>
          </a:xfrm>
          <a:prstGeom prst="rect">
            <a:avLst/>
          </a:prstGeom>
          <a:noFill/>
        </p:spPr>
        <p:txBody>
          <a:bodyPr wrap="square">
            <a:spAutoFit/>
          </a:bodyPr>
          <a:lstStyle>
            <a:defPPr>
              <a:defRPr lang="en-US"/>
            </a:defPPr>
            <a:lvl1pPr marL="230188" indent="-230188" algn="just">
              <a:buFont typeface="Arial" panose="020B0604020202020204" pitchFamily="34" charset="0"/>
              <a:buChar char="•"/>
              <a:defRPr sz="2200">
                <a:solidFill>
                  <a:schemeClr val="accent1"/>
                </a:solidFill>
                <a:cs typeface="Times New Roman" panose="02020603050405020304" pitchFamily="18" charset="0"/>
              </a:defRPr>
            </a:lvl1pPr>
            <a:lvl3pPr marL="0" marR="0" lvl="2" algn="ctr">
              <a:lnSpc>
                <a:spcPct val="107000"/>
              </a:lnSpc>
              <a:spcBef>
                <a:spcPts val="0"/>
              </a:spcBef>
              <a:spcAft>
                <a:spcPts val="0"/>
              </a:spcAft>
              <a:defRPr sz="2200">
                <a:solidFill>
                  <a:schemeClr val="accent1"/>
                </a:solidFill>
                <a:ea typeface="Calibri" panose="020F0502020204030204" pitchFamily="34" charset="0"/>
                <a:cs typeface="Times New Roman" panose="02020603050405020304" pitchFamily="18" charset="0"/>
              </a:defRPr>
            </a:lvl3pPr>
          </a:lstStyle>
          <a:p>
            <a:pPr lvl="2"/>
            <a:r>
              <a:rPr lang="en-US" b="1" dirty="0"/>
              <a:t>The median list price of the 876 available homes in the region is $199,700. The lowest median list price ($174,000) among the study areas is in Clare County while the highest median list price ($235,000) is in Midland County. </a:t>
            </a:r>
            <a:endParaRPr lang="en-US" dirty="0"/>
          </a:p>
        </p:txBody>
      </p:sp>
      <p:graphicFrame>
        <p:nvGraphicFramePr>
          <p:cNvPr id="10" name="Table 9">
            <a:extLst>
              <a:ext uri="{FF2B5EF4-FFF2-40B4-BE49-F238E27FC236}">
                <a16:creationId xmlns:a16="http://schemas.microsoft.com/office/drawing/2014/main" id="{8FEA77F8-514D-6A3A-232F-CBB8E15C5AA3}"/>
              </a:ext>
            </a:extLst>
          </p:cNvPr>
          <p:cNvGraphicFramePr>
            <a:graphicFrameLocks noGrp="1"/>
          </p:cNvGraphicFramePr>
          <p:nvPr>
            <p:extLst>
              <p:ext uri="{D42A27DB-BD31-4B8C-83A1-F6EECF244321}">
                <p14:modId xmlns:p14="http://schemas.microsoft.com/office/powerpoint/2010/main" val="2962669519"/>
              </p:ext>
            </p:extLst>
          </p:nvPr>
        </p:nvGraphicFramePr>
        <p:xfrm>
          <a:off x="557794" y="2266847"/>
          <a:ext cx="11126715" cy="3413760"/>
        </p:xfrm>
        <a:graphic>
          <a:graphicData uri="http://schemas.openxmlformats.org/drawingml/2006/table">
            <a:tbl>
              <a:tblPr firstRow="1" firstCol="1" lastRow="1" lastCol="1" bandRow="1" bandCol="1"/>
              <a:tblGrid>
                <a:gridCol w="1796666">
                  <a:extLst>
                    <a:ext uri="{9D8B030D-6E8A-4147-A177-3AD203B41FA5}">
                      <a16:colId xmlns:a16="http://schemas.microsoft.com/office/drawing/2014/main" val="4095927942"/>
                    </a:ext>
                  </a:extLst>
                </a:gridCol>
                <a:gridCol w="1134737">
                  <a:extLst>
                    <a:ext uri="{9D8B030D-6E8A-4147-A177-3AD203B41FA5}">
                      <a16:colId xmlns:a16="http://schemas.microsoft.com/office/drawing/2014/main" val="362809069"/>
                    </a:ext>
                  </a:extLst>
                </a:gridCol>
                <a:gridCol w="1323861">
                  <a:extLst>
                    <a:ext uri="{9D8B030D-6E8A-4147-A177-3AD203B41FA5}">
                      <a16:colId xmlns:a16="http://schemas.microsoft.com/office/drawing/2014/main" val="3473186856"/>
                    </a:ext>
                  </a:extLst>
                </a:gridCol>
                <a:gridCol w="1323861">
                  <a:extLst>
                    <a:ext uri="{9D8B030D-6E8A-4147-A177-3AD203B41FA5}">
                      <a16:colId xmlns:a16="http://schemas.microsoft.com/office/drawing/2014/main" val="1309614389"/>
                    </a:ext>
                  </a:extLst>
                </a:gridCol>
                <a:gridCol w="1323861">
                  <a:extLst>
                    <a:ext uri="{9D8B030D-6E8A-4147-A177-3AD203B41FA5}">
                      <a16:colId xmlns:a16="http://schemas.microsoft.com/office/drawing/2014/main" val="1272999247"/>
                    </a:ext>
                  </a:extLst>
                </a:gridCol>
                <a:gridCol w="1323861">
                  <a:extLst>
                    <a:ext uri="{9D8B030D-6E8A-4147-A177-3AD203B41FA5}">
                      <a16:colId xmlns:a16="http://schemas.microsoft.com/office/drawing/2014/main" val="718296802"/>
                    </a:ext>
                  </a:extLst>
                </a:gridCol>
                <a:gridCol w="1323861">
                  <a:extLst>
                    <a:ext uri="{9D8B030D-6E8A-4147-A177-3AD203B41FA5}">
                      <a16:colId xmlns:a16="http://schemas.microsoft.com/office/drawing/2014/main" val="2236578990"/>
                    </a:ext>
                  </a:extLst>
                </a:gridCol>
                <a:gridCol w="1418421">
                  <a:extLst>
                    <a:ext uri="{9D8B030D-6E8A-4147-A177-3AD203B41FA5}">
                      <a16:colId xmlns:a16="http://schemas.microsoft.com/office/drawing/2014/main" val="2193371672"/>
                    </a:ext>
                  </a:extLst>
                </a:gridCol>
                <a:gridCol w="157586">
                  <a:extLst>
                    <a:ext uri="{9D8B030D-6E8A-4147-A177-3AD203B41FA5}">
                      <a16:colId xmlns:a16="http://schemas.microsoft.com/office/drawing/2014/main" val="2254348219"/>
                    </a:ext>
                  </a:extLst>
                </a:gridCol>
              </a:tblGrid>
              <a:tr h="479469">
                <a:tc>
                  <a:txBody>
                    <a:bodyPr/>
                    <a:lstStyle/>
                    <a:p>
                      <a:pPr marL="0" marR="0">
                        <a:buNone/>
                      </a:pPr>
                      <a:r>
                        <a:rPr lang="en-US" sz="1600" kern="1400" dirty="0">
                          <a:effectLst/>
                          <a:latin typeface="Times New Roman" panose="02020603050405020304" pitchFamily="18" charset="0"/>
                          <a:ea typeface="Times New Roman" panose="02020603050405020304" pitchFamily="18" charset="0"/>
                        </a:rPr>
                        <a:t> </a:t>
                      </a:r>
                    </a:p>
                  </a:txBody>
                  <a:tcPr marL="68580" marR="68580" marT="0" marB="0">
                    <a:lnL>
                      <a:noFill/>
                    </a:lnL>
                    <a:lnR w="12700" cap="flat" cmpd="sng" algn="ctr">
                      <a:solidFill>
                        <a:srgbClr val="000000"/>
                      </a:solidFill>
                      <a:prstDash val="solid"/>
                      <a:round/>
                      <a:headEnd type="none" w="med" len="med"/>
                      <a:tailEnd type="none" w="med" len="med"/>
                    </a:lnR>
                    <a:lnT>
                      <a:noFill/>
                    </a:lnT>
                    <a:lnB>
                      <a:noFill/>
                    </a:lnB>
                    <a:noFill/>
                  </a:tcPr>
                </a:tc>
                <a:tc gridSpan="7">
                  <a:txBody>
                    <a:bodyPr/>
                    <a:lstStyle/>
                    <a:p>
                      <a:pPr marL="0" marR="0" algn="ctr">
                        <a:buNone/>
                        <a:tabLst>
                          <a:tab pos="5695950" algn="l"/>
                        </a:tabLst>
                      </a:pPr>
                      <a:r>
                        <a:rPr lang="en-US" sz="1600" b="1" kern="1400" dirty="0">
                          <a:solidFill>
                            <a:srgbClr val="FFFFFF"/>
                          </a:solidFill>
                          <a:effectLst/>
                          <a:latin typeface="Times New Roman" panose="02020603050405020304" pitchFamily="18" charset="0"/>
                          <a:ea typeface="Times New Roman" panose="02020603050405020304" pitchFamily="18" charset="0"/>
                        </a:rPr>
                        <a:t>Available For-Sale Housing – Region G</a:t>
                      </a:r>
                      <a:endParaRPr lang="en-US" sz="1600" kern="1400" dirty="0">
                        <a:effectLst/>
                        <a:latin typeface="Times New Roman" panose="02020603050405020304" pitchFamily="18" charset="0"/>
                        <a:ea typeface="Times New Roman" panose="02020603050405020304" pitchFamily="18" charset="0"/>
                      </a:endParaRPr>
                    </a:p>
                    <a:p>
                      <a:pPr marL="0" marR="0" algn="ctr">
                        <a:buNone/>
                      </a:pPr>
                      <a:r>
                        <a:rPr lang="en-US" sz="1600" b="1" kern="1400" dirty="0">
                          <a:solidFill>
                            <a:srgbClr val="FFFFFF"/>
                          </a:solidFill>
                          <a:effectLst/>
                          <a:latin typeface="Times New Roman" panose="02020603050405020304" pitchFamily="18" charset="0"/>
                          <a:ea typeface="Times New Roman" panose="02020603050405020304" pitchFamily="18" charset="0"/>
                        </a:rPr>
                        <a:t>(As of March 19, 2025)</a:t>
                      </a:r>
                      <a:endParaRPr lang="en-US" sz="1600" kern="1400" dirty="0">
                        <a:effectLst/>
                        <a:latin typeface="Times New Roman" panose="02020603050405020304" pitchFamily="18" charset="0"/>
                        <a:ea typeface="Times New Roman" panose="02020603050405020304" pitchFamily="18" charset="0"/>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25597D"/>
                    </a:solid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a:txBody>
                    <a:bodyPr/>
                    <a:lstStyle/>
                    <a:p>
                      <a:pPr marL="0" marR="0">
                        <a:buNone/>
                      </a:pPr>
                      <a:r>
                        <a:rPr lang="en-US" sz="1600" kern="1400">
                          <a:effectLst/>
                          <a:latin typeface="Times New Roman" panose="02020603050405020304" pitchFamily="18" charset="0"/>
                          <a:ea typeface="Times New Roman" panose="02020603050405020304" pitchFamily="18" charset="0"/>
                        </a:rPr>
                        <a:t> </a:t>
                      </a:r>
                    </a:p>
                  </a:txBody>
                  <a:tcPr marL="0" marR="0" marT="0" marB="0" anchor="ctr">
                    <a:lnL w="12700" cap="flat" cmpd="sng" algn="ctr">
                      <a:solidFill>
                        <a:srgbClr val="000000"/>
                      </a:solidFill>
                      <a:prstDash val="solid"/>
                      <a:round/>
                      <a:headEnd type="none" w="med" len="med"/>
                      <a:tailEnd type="none" w="med" len="med"/>
                    </a:lnL>
                    <a:lnR>
                      <a:noFill/>
                    </a:lnR>
                    <a:lnT>
                      <a:noFill/>
                    </a:lnT>
                    <a:lnB>
                      <a:noFill/>
                    </a:lnB>
                    <a:noFill/>
                  </a:tcPr>
                </a:tc>
                <a:extLst>
                  <a:ext uri="{0D108BD9-81ED-4DB2-BD59-A6C34878D82A}">
                    <a16:rowId xmlns:a16="http://schemas.microsoft.com/office/drawing/2014/main" val="3759857487"/>
                  </a:ext>
                </a:extLst>
              </a:tr>
              <a:tr h="479469">
                <a:tc>
                  <a:txBody>
                    <a:bodyPr/>
                    <a:lstStyle/>
                    <a:p>
                      <a:pPr marL="0" marR="0">
                        <a:buNone/>
                      </a:pPr>
                      <a:r>
                        <a:rPr lang="en-US" sz="1600" kern="1400" dirty="0">
                          <a:effectLst/>
                          <a:latin typeface="Times New Roman" panose="02020603050405020304" pitchFamily="18" charset="0"/>
                          <a:ea typeface="Times New Roman" panose="02020603050405020304" pitchFamily="18" charset="0"/>
                        </a:rPr>
                        <a:t> </a:t>
                      </a:r>
                    </a:p>
                  </a:txBody>
                  <a:tcPr marL="68580" marR="68580" marT="0" marB="0">
                    <a:lnL>
                      <a:noFill/>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noFill/>
                  </a:tcPr>
                </a:tc>
                <a:tc>
                  <a:txBody>
                    <a:bodyPr/>
                    <a:lstStyle/>
                    <a:p>
                      <a:pPr marL="0" marR="0" algn="ctr">
                        <a:buNone/>
                      </a:pPr>
                      <a:r>
                        <a:rPr lang="en-US" sz="1600" b="1" kern="1400">
                          <a:solidFill>
                            <a:srgbClr val="FFFFFF"/>
                          </a:solidFill>
                          <a:effectLst/>
                          <a:latin typeface="Times New Roman" panose="02020603050405020304" pitchFamily="18" charset="0"/>
                          <a:ea typeface="Times New Roman" panose="02020603050405020304" pitchFamily="18" charset="0"/>
                        </a:rPr>
                        <a:t>Total </a:t>
                      </a:r>
                      <a:endParaRPr lang="en-US" sz="1600" kern="1400">
                        <a:effectLst/>
                        <a:latin typeface="Times New Roman" panose="02020603050405020304" pitchFamily="18" charset="0"/>
                        <a:ea typeface="Times New Roman" panose="02020603050405020304" pitchFamily="18" charset="0"/>
                      </a:endParaRPr>
                    </a:p>
                    <a:p>
                      <a:pPr marL="0" marR="0" algn="ctr">
                        <a:buNone/>
                      </a:pPr>
                      <a:r>
                        <a:rPr lang="en-US" sz="1600" b="1" kern="1400">
                          <a:solidFill>
                            <a:srgbClr val="FFFFFF"/>
                          </a:solidFill>
                          <a:effectLst/>
                          <a:latin typeface="Times New Roman" panose="02020603050405020304" pitchFamily="18" charset="0"/>
                          <a:ea typeface="Times New Roman" panose="02020603050405020304" pitchFamily="18" charset="0"/>
                        </a:rPr>
                        <a:t>Units</a:t>
                      </a:r>
                      <a:endParaRPr lang="en-US" sz="1600" kern="1400">
                        <a:effectLst/>
                        <a:latin typeface="Times New Roman" panose="02020603050405020304" pitchFamily="18" charset="0"/>
                        <a:ea typeface="Times New Roman" panose="02020603050405020304" pitchFamily="18" charset="0"/>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25597D"/>
                    </a:solidFill>
                  </a:tcPr>
                </a:tc>
                <a:tc>
                  <a:txBody>
                    <a:bodyPr/>
                    <a:lstStyle/>
                    <a:p>
                      <a:pPr marL="0" marR="0" algn="ctr">
                        <a:buNone/>
                      </a:pPr>
                      <a:r>
                        <a:rPr lang="en-US" sz="1600" b="1" kern="1400">
                          <a:solidFill>
                            <a:srgbClr val="FFFFFF"/>
                          </a:solidFill>
                          <a:effectLst/>
                          <a:latin typeface="Times New Roman" panose="02020603050405020304" pitchFamily="18" charset="0"/>
                          <a:ea typeface="Times New Roman" panose="02020603050405020304" pitchFamily="18" charset="0"/>
                        </a:rPr>
                        <a:t>% Share of Region</a:t>
                      </a:r>
                      <a:endParaRPr lang="en-US" sz="1600" kern="1400">
                        <a:effectLst/>
                        <a:latin typeface="Times New Roman" panose="02020603050405020304" pitchFamily="18" charset="0"/>
                        <a:ea typeface="Times New Roman" panose="02020603050405020304" pitchFamily="18" charset="0"/>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25597D"/>
                    </a:solidFill>
                  </a:tcPr>
                </a:tc>
                <a:tc>
                  <a:txBody>
                    <a:bodyPr/>
                    <a:lstStyle/>
                    <a:p>
                      <a:pPr marL="0" marR="0" algn="ctr">
                        <a:buNone/>
                      </a:pPr>
                      <a:r>
                        <a:rPr lang="en-US" sz="1600" b="1" kern="1400">
                          <a:solidFill>
                            <a:srgbClr val="FFFFFF"/>
                          </a:solidFill>
                          <a:effectLst/>
                          <a:latin typeface="Times New Roman" panose="02020603050405020304" pitchFamily="18" charset="0"/>
                          <a:ea typeface="Times New Roman" panose="02020603050405020304" pitchFamily="18" charset="0"/>
                        </a:rPr>
                        <a:t>Availability Rate / MSI</a:t>
                      </a:r>
                      <a:endParaRPr lang="en-US" sz="1600" kern="1400">
                        <a:effectLst/>
                        <a:latin typeface="Times New Roman" panose="02020603050405020304" pitchFamily="18" charset="0"/>
                        <a:ea typeface="Times New Roman" panose="02020603050405020304" pitchFamily="18" charset="0"/>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25597D"/>
                    </a:solidFill>
                  </a:tcPr>
                </a:tc>
                <a:tc>
                  <a:txBody>
                    <a:bodyPr/>
                    <a:lstStyle/>
                    <a:p>
                      <a:pPr marL="0" marR="0" algn="ctr">
                        <a:buNone/>
                      </a:pPr>
                      <a:r>
                        <a:rPr lang="en-US" sz="1600" b="1" kern="1400">
                          <a:solidFill>
                            <a:srgbClr val="FFFFFF"/>
                          </a:solidFill>
                          <a:effectLst/>
                          <a:latin typeface="Times New Roman" panose="02020603050405020304" pitchFamily="18" charset="0"/>
                          <a:ea typeface="Times New Roman" panose="02020603050405020304" pitchFamily="18" charset="0"/>
                        </a:rPr>
                        <a:t>Median</a:t>
                      </a:r>
                      <a:endParaRPr lang="en-US" sz="1600" kern="1400">
                        <a:effectLst/>
                        <a:latin typeface="Times New Roman" panose="02020603050405020304" pitchFamily="18" charset="0"/>
                        <a:ea typeface="Times New Roman" panose="02020603050405020304" pitchFamily="18" charset="0"/>
                      </a:endParaRPr>
                    </a:p>
                    <a:p>
                      <a:pPr marL="0" marR="0" algn="ctr">
                        <a:buNone/>
                      </a:pPr>
                      <a:r>
                        <a:rPr lang="en-US" sz="1600" b="1" kern="1400">
                          <a:solidFill>
                            <a:srgbClr val="FFFFFF"/>
                          </a:solidFill>
                          <a:effectLst/>
                          <a:latin typeface="Times New Roman" panose="02020603050405020304" pitchFamily="18" charset="0"/>
                          <a:ea typeface="Times New Roman" panose="02020603050405020304" pitchFamily="18" charset="0"/>
                        </a:rPr>
                        <a:t>List Price</a:t>
                      </a:r>
                      <a:endParaRPr lang="en-US" sz="1600" kern="1400">
                        <a:effectLst/>
                        <a:latin typeface="Times New Roman" panose="02020603050405020304" pitchFamily="18" charset="0"/>
                        <a:ea typeface="Times New Roman" panose="02020603050405020304" pitchFamily="18" charset="0"/>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25597D"/>
                    </a:solidFill>
                  </a:tcPr>
                </a:tc>
                <a:tc>
                  <a:txBody>
                    <a:bodyPr/>
                    <a:lstStyle/>
                    <a:p>
                      <a:pPr marL="0" marR="0" algn="ctr">
                        <a:buNone/>
                      </a:pPr>
                      <a:r>
                        <a:rPr lang="en-US" sz="1600" b="1" kern="1400">
                          <a:solidFill>
                            <a:srgbClr val="FFFFFF"/>
                          </a:solidFill>
                          <a:effectLst/>
                          <a:latin typeface="Times New Roman" panose="02020603050405020304" pitchFamily="18" charset="0"/>
                          <a:ea typeface="Times New Roman" panose="02020603050405020304" pitchFamily="18" charset="0"/>
                        </a:rPr>
                        <a:t>Average Square Feet</a:t>
                      </a:r>
                      <a:endParaRPr lang="en-US" sz="1600" kern="1400">
                        <a:effectLst/>
                        <a:latin typeface="Times New Roman" panose="02020603050405020304" pitchFamily="18" charset="0"/>
                        <a:ea typeface="Times New Roman" panose="02020603050405020304" pitchFamily="18" charset="0"/>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25597D"/>
                    </a:solidFill>
                  </a:tcPr>
                </a:tc>
                <a:tc>
                  <a:txBody>
                    <a:bodyPr/>
                    <a:lstStyle/>
                    <a:p>
                      <a:pPr marL="0" marR="0" algn="ctr">
                        <a:buNone/>
                      </a:pPr>
                      <a:r>
                        <a:rPr lang="en-US" sz="1600" b="1" kern="1400">
                          <a:solidFill>
                            <a:srgbClr val="FFFFFF"/>
                          </a:solidFill>
                          <a:effectLst/>
                          <a:latin typeface="Times New Roman" panose="02020603050405020304" pitchFamily="18" charset="0"/>
                          <a:ea typeface="Times New Roman" panose="02020603050405020304" pitchFamily="18" charset="0"/>
                        </a:rPr>
                        <a:t>Average Year Built</a:t>
                      </a:r>
                      <a:endParaRPr lang="en-US" sz="1600" kern="1400">
                        <a:effectLst/>
                        <a:latin typeface="Times New Roman" panose="02020603050405020304" pitchFamily="18" charset="0"/>
                        <a:ea typeface="Times New Roman" panose="02020603050405020304" pitchFamily="18" charset="0"/>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25597D"/>
                    </a:solidFill>
                  </a:tcPr>
                </a:tc>
                <a:tc>
                  <a:txBody>
                    <a:bodyPr/>
                    <a:lstStyle/>
                    <a:p>
                      <a:pPr marL="0" marR="0" algn="ctr">
                        <a:buNone/>
                      </a:pPr>
                      <a:r>
                        <a:rPr lang="en-US" sz="1600" b="1" kern="1400">
                          <a:solidFill>
                            <a:srgbClr val="FFFFFF"/>
                          </a:solidFill>
                          <a:effectLst/>
                          <a:latin typeface="Times New Roman" panose="02020603050405020304" pitchFamily="18" charset="0"/>
                          <a:ea typeface="Times New Roman" panose="02020603050405020304" pitchFamily="18" charset="0"/>
                        </a:rPr>
                        <a:t>Average Days</a:t>
                      </a:r>
                      <a:endParaRPr lang="en-US" sz="1600" kern="1400">
                        <a:effectLst/>
                        <a:latin typeface="Times New Roman" panose="02020603050405020304" pitchFamily="18" charset="0"/>
                        <a:ea typeface="Times New Roman" panose="02020603050405020304" pitchFamily="18" charset="0"/>
                      </a:endParaRPr>
                    </a:p>
                    <a:p>
                      <a:pPr marL="0" marR="0" algn="ctr">
                        <a:buNone/>
                      </a:pPr>
                      <a:r>
                        <a:rPr lang="en-US" sz="1600" b="1" kern="1400">
                          <a:solidFill>
                            <a:srgbClr val="FFFFFF"/>
                          </a:solidFill>
                          <a:effectLst/>
                          <a:latin typeface="Times New Roman" panose="02020603050405020304" pitchFamily="18" charset="0"/>
                          <a:ea typeface="Times New Roman" panose="02020603050405020304" pitchFamily="18" charset="0"/>
                        </a:rPr>
                        <a:t>on Market</a:t>
                      </a:r>
                      <a:endParaRPr lang="en-US" sz="1600" kern="1400">
                        <a:effectLst/>
                        <a:latin typeface="Times New Roman" panose="02020603050405020304" pitchFamily="18" charset="0"/>
                        <a:ea typeface="Times New Roman" panose="02020603050405020304" pitchFamily="18" charset="0"/>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25597D"/>
                    </a:solidFill>
                  </a:tcPr>
                </a:tc>
                <a:tc>
                  <a:txBody>
                    <a:bodyPr/>
                    <a:lstStyle/>
                    <a:p>
                      <a:pPr marL="0" marR="0">
                        <a:buNone/>
                      </a:pPr>
                      <a:r>
                        <a:rPr lang="en-US" sz="1600" kern="1400">
                          <a:effectLst/>
                          <a:latin typeface="Times New Roman" panose="02020603050405020304" pitchFamily="18" charset="0"/>
                          <a:ea typeface="Times New Roman" panose="02020603050405020304" pitchFamily="18" charset="0"/>
                        </a:rPr>
                        <a:t> </a:t>
                      </a:r>
                    </a:p>
                  </a:txBody>
                  <a:tcPr marL="0" marR="0" marT="0" marB="0" anchor="ctr">
                    <a:lnL w="12700" cap="flat" cmpd="sng" algn="ctr">
                      <a:solidFill>
                        <a:srgbClr val="000000"/>
                      </a:solidFill>
                      <a:prstDash val="solid"/>
                      <a:round/>
                      <a:headEnd type="none" w="med" len="med"/>
                      <a:tailEnd type="none" w="med" len="med"/>
                    </a:lnL>
                    <a:lnR>
                      <a:noFill/>
                    </a:lnR>
                    <a:lnT>
                      <a:noFill/>
                    </a:lnT>
                    <a:lnB>
                      <a:noFill/>
                    </a:lnB>
                    <a:noFill/>
                  </a:tcPr>
                </a:tc>
                <a:extLst>
                  <a:ext uri="{0D108BD9-81ED-4DB2-BD59-A6C34878D82A}">
                    <a16:rowId xmlns:a16="http://schemas.microsoft.com/office/drawing/2014/main" val="3726455211"/>
                  </a:ext>
                </a:extLst>
              </a:tr>
              <a:tr h="239735">
                <a:tc>
                  <a:txBody>
                    <a:bodyPr/>
                    <a:lstStyle/>
                    <a:p>
                      <a:pPr marL="0" marR="0" algn="ctr">
                        <a:buNone/>
                      </a:pPr>
                      <a:r>
                        <a:rPr lang="en-US" sz="1600" b="1" kern="0">
                          <a:solidFill>
                            <a:srgbClr val="000000"/>
                          </a:solidFill>
                          <a:effectLst/>
                          <a:latin typeface="Times New Roman" panose="02020603050405020304" pitchFamily="18" charset="0"/>
                          <a:ea typeface="Times New Roman" panose="02020603050405020304" pitchFamily="18" charset="0"/>
                        </a:rPr>
                        <a:t>Arenac</a:t>
                      </a:r>
                      <a:endParaRPr lang="en-US" sz="1600" kern="140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EEAF6"/>
                    </a:solidFill>
                  </a:tcPr>
                </a:tc>
                <a:tc>
                  <a:txBody>
                    <a:bodyPr/>
                    <a:lstStyle/>
                    <a:p>
                      <a:pPr marL="0" marR="0" algn="ctr">
                        <a:buNone/>
                      </a:pPr>
                      <a:r>
                        <a:rPr lang="en-US" sz="1600" kern="1400" dirty="0">
                          <a:solidFill>
                            <a:srgbClr val="000000"/>
                          </a:solidFill>
                          <a:effectLst/>
                          <a:latin typeface="Times New Roman" panose="02020603050405020304" pitchFamily="18" charset="0"/>
                          <a:ea typeface="Times New Roman" panose="02020603050405020304" pitchFamily="18" charset="0"/>
                        </a:rPr>
                        <a:t>42</a:t>
                      </a:r>
                      <a:endParaRPr lang="en-US" sz="1600" kern="1400" dirty="0">
                        <a:effectLst/>
                        <a:latin typeface="Times New Roman" panose="02020603050405020304" pitchFamily="18" charset="0"/>
                        <a:ea typeface="Times New Roman" panose="02020603050405020304" pitchFamily="18" charset="0"/>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EEAF6"/>
                    </a:solidFill>
                  </a:tcPr>
                </a:tc>
                <a:tc>
                  <a:txBody>
                    <a:bodyPr/>
                    <a:lstStyle/>
                    <a:p>
                      <a:pPr marL="0" marR="0" algn="ctr">
                        <a:buNone/>
                      </a:pPr>
                      <a:r>
                        <a:rPr lang="en-US" sz="1600" kern="1400">
                          <a:solidFill>
                            <a:srgbClr val="000000"/>
                          </a:solidFill>
                          <a:effectLst/>
                          <a:latin typeface="Times New Roman" panose="02020603050405020304" pitchFamily="18" charset="0"/>
                          <a:ea typeface="Times New Roman" panose="02020603050405020304" pitchFamily="18" charset="0"/>
                        </a:rPr>
                        <a:t>4.8%</a:t>
                      </a:r>
                      <a:endParaRPr lang="en-US" sz="1600" kern="1400">
                        <a:effectLst/>
                        <a:latin typeface="Times New Roman" panose="02020603050405020304" pitchFamily="18" charset="0"/>
                        <a:ea typeface="Times New Roman" panose="02020603050405020304" pitchFamily="18" charset="0"/>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EEAF6"/>
                    </a:solidFill>
                  </a:tcPr>
                </a:tc>
                <a:tc>
                  <a:txBody>
                    <a:bodyPr/>
                    <a:lstStyle/>
                    <a:p>
                      <a:pPr marL="0" marR="0" algn="ctr">
                        <a:buNone/>
                      </a:pPr>
                      <a:r>
                        <a:rPr lang="en-US" sz="1600" b="1" kern="1400">
                          <a:solidFill>
                            <a:srgbClr val="FF0000"/>
                          </a:solidFill>
                          <a:effectLst/>
                          <a:latin typeface="Times New Roman" panose="02020603050405020304" pitchFamily="18" charset="0"/>
                          <a:ea typeface="Times New Roman" panose="02020603050405020304" pitchFamily="18" charset="0"/>
                        </a:rPr>
                        <a:t>0.7%</a:t>
                      </a:r>
                      <a:r>
                        <a:rPr lang="en-US" sz="1600" kern="1400">
                          <a:solidFill>
                            <a:srgbClr val="FF0000"/>
                          </a:solidFill>
                          <a:effectLst/>
                          <a:latin typeface="Times New Roman" panose="02020603050405020304" pitchFamily="18" charset="0"/>
                          <a:ea typeface="Times New Roman" panose="02020603050405020304" pitchFamily="18" charset="0"/>
                        </a:rPr>
                        <a:t> </a:t>
                      </a:r>
                      <a:r>
                        <a:rPr lang="en-US" sz="1600" kern="1400">
                          <a:solidFill>
                            <a:srgbClr val="000000"/>
                          </a:solidFill>
                          <a:effectLst/>
                          <a:latin typeface="Times New Roman" panose="02020603050405020304" pitchFamily="18" charset="0"/>
                          <a:ea typeface="Times New Roman" panose="02020603050405020304" pitchFamily="18" charset="0"/>
                        </a:rPr>
                        <a:t>/ 3.2</a:t>
                      </a:r>
                      <a:endParaRPr lang="en-US" sz="1600" kern="1400">
                        <a:effectLst/>
                        <a:latin typeface="Times New Roman" panose="02020603050405020304" pitchFamily="18" charset="0"/>
                        <a:ea typeface="Times New Roman" panose="02020603050405020304" pitchFamily="18" charset="0"/>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EEAF6"/>
                    </a:solidFill>
                  </a:tcPr>
                </a:tc>
                <a:tc>
                  <a:txBody>
                    <a:bodyPr/>
                    <a:lstStyle/>
                    <a:p>
                      <a:pPr marL="0" marR="0" algn="ctr">
                        <a:buNone/>
                      </a:pPr>
                      <a:r>
                        <a:rPr lang="en-US" sz="1600" kern="1400" dirty="0">
                          <a:solidFill>
                            <a:srgbClr val="000000"/>
                          </a:solidFill>
                          <a:effectLst/>
                          <a:latin typeface="Times New Roman" panose="02020603050405020304" pitchFamily="18" charset="0"/>
                          <a:ea typeface="Times New Roman" panose="02020603050405020304" pitchFamily="18" charset="0"/>
                        </a:rPr>
                        <a:t>$191,250</a:t>
                      </a:r>
                      <a:endParaRPr lang="en-US" sz="1600" kern="1400" dirty="0">
                        <a:effectLst/>
                        <a:latin typeface="Times New Roman" panose="02020603050405020304" pitchFamily="18" charset="0"/>
                        <a:ea typeface="Times New Roman" panose="02020603050405020304" pitchFamily="18" charset="0"/>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EEAF6"/>
                    </a:solidFill>
                  </a:tcPr>
                </a:tc>
                <a:tc>
                  <a:txBody>
                    <a:bodyPr/>
                    <a:lstStyle/>
                    <a:p>
                      <a:pPr marL="0" marR="0" algn="ctr">
                        <a:buNone/>
                      </a:pPr>
                      <a:r>
                        <a:rPr lang="en-US" sz="1600" kern="1400">
                          <a:solidFill>
                            <a:srgbClr val="000000"/>
                          </a:solidFill>
                          <a:effectLst/>
                          <a:latin typeface="Times New Roman" panose="02020603050405020304" pitchFamily="18" charset="0"/>
                          <a:ea typeface="Times New Roman" panose="02020603050405020304" pitchFamily="18" charset="0"/>
                        </a:rPr>
                        <a:t>1,532</a:t>
                      </a:r>
                      <a:endParaRPr lang="en-US" sz="1600" kern="1400">
                        <a:effectLst/>
                        <a:latin typeface="Times New Roman" panose="02020603050405020304" pitchFamily="18" charset="0"/>
                        <a:ea typeface="Times New Roman" panose="02020603050405020304" pitchFamily="18" charset="0"/>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EEAF6"/>
                    </a:solidFill>
                  </a:tcPr>
                </a:tc>
                <a:tc>
                  <a:txBody>
                    <a:bodyPr/>
                    <a:lstStyle/>
                    <a:p>
                      <a:pPr marL="0" marR="0" algn="ctr">
                        <a:buNone/>
                      </a:pPr>
                      <a:r>
                        <a:rPr lang="en-US" sz="1600" kern="1400">
                          <a:solidFill>
                            <a:srgbClr val="000000"/>
                          </a:solidFill>
                          <a:effectLst/>
                          <a:latin typeface="Times New Roman" panose="02020603050405020304" pitchFamily="18" charset="0"/>
                          <a:ea typeface="Times New Roman" panose="02020603050405020304" pitchFamily="18" charset="0"/>
                        </a:rPr>
                        <a:t>1973</a:t>
                      </a:r>
                      <a:endParaRPr lang="en-US" sz="1600" kern="1400">
                        <a:effectLst/>
                        <a:latin typeface="Times New Roman" panose="02020603050405020304" pitchFamily="18" charset="0"/>
                        <a:ea typeface="Times New Roman" panose="02020603050405020304" pitchFamily="18" charset="0"/>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EEAF6"/>
                    </a:solidFill>
                  </a:tcPr>
                </a:tc>
                <a:tc>
                  <a:txBody>
                    <a:bodyPr/>
                    <a:lstStyle/>
                    <a:p>
                      <a:pPr marL="0" marR="0" algn="ctr">
                        <a:buNone/>
                      </a:pPr>
                      <a:r>
                        <a:rPr lang="en-US" sz="1600" kern="1400">
                          <a:solidFill>
                            <a:srgbClr val="000000"/>
                          </a:solidFill>
                          <a:effectLst/>
                          <a:latin typeface="Times New Roman" panose="02020603050405020304" pitchFamily="18" charset="0"/>
                          <a:ea typeface="Times New Roman" panose="02020603050405020304" pitchFamily="18" charset="0"/>
                        </a:rPr>
                        <a:t>135</a:t>
                      </a:r>
                      <a:endParaRPr lang="en-US" sz="1600" kern="1400">
                        <a:effectLst/>
                        <a:latin typeface="Times New Roman" panose="02020603050405020304" pitchFamily="18" charset="0"/>
                        <a:ea typeface="Times New Roman" panose="02020603050405020304" pitchFamily="18" charset="0"/>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EEAF6"/>
                    </a:solidFill>
                  </a:tcPr>
                </a:tc>
                <a:tc>
                  <a:txBody>
                    <a:bodyPr/>
                    <a:lstStyle/>
                    <a:p>
                      <a:pPr marL="0" marR="0">
                        <a:buNone/>
                      </a:pPr>
                      <a:r>
                        <a:rPr lang="en-US" sz="1600" kern="1400">
                          <a:effectLst/>
                          <a:latin typeface="Times New Roman" panose="02020603050405020304" pitchFamily="18" charset="0"/>
                          <a:ea typeface="Times New Roman" panose="02020603050405020304" pitchFamily="18" charset="0"/>
                        </a:rPr>
                        <a:t> </a:t>
                      </a:r>
                    </a:p>
                  </a:txBody>
                  <a:tcPr marL="0" marR="0" marT="0" marB="0" anchor="ctr">
                    <a:lnL w="12700" cap="flat" cmpd="sng" algn="ctr">
                      <a:solidFill>
                        <a:srgbClr val="000000"/>
                      </a:solidFill>
                      <a:prstDash val="solid"/>
                      <a:round/>
                      <a:headEnd type="none" w="med" len="med"/>
                      <a:tailEnd type="none" w="med" len="med"/>
                    </a:lnL>
                    <a:lnR>
                      <a:noFill/>
                    </a:lnR>
                    <a:lnT>
                      <a:noFill/>
                    </a:lnT>
                    <a:lnB>
                      <a:noFill/>
                    </a:lnB>
                    <a:noFill/>
                  </a:tcPr>
                </a:tc>
                <a:extLst>
                  <a:ext uri="{0D108BD9-81ED-4DB2-BD59-A6C34878D82A}">
                    <a16:rowId xmlns:a16="http://schemas.microsoft.com/office/drawing/2014/main" val="1816795096"/>
                  </a:ext>
                </a:extLst>
              </a:tr>
              <a:tr h="239735">
                <a:tc>
                  <a:txBody>
                    <a:bodyPr/>
                    <a:lstStyle/>
                    <a:p>
                      <a:pPr marL="0" marR="0" algn="ctr">
                        <a:buNone/>
                      </a:pPr>
                      <a:r>
                        <a:rPr lang="en-US" sz="1600" b="1" kern="0">
                          <a:solidFill>
                            <a:srgbClr val="000000"/>
                          </a:solidFill>
                          <a:effectLst/>
                          <a:latin typeface="Times New Roman" panose="02020603050405020304" pitchFamily="18" charset="0"/>
                          <a:ea typeface="Times New Roman" panose="02020603050405020304" pitchFamily="18" charset="0"/>
                        </a:rPr>
                        <a:t>Bay</a:t>
                      </a:r>
                      <a:endParaRPr lang="en-US" sz="1600" kern="140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buNone/>
                      </a:pPr>
                      <a:r>
                        <a:rPr lang="en-US" sz="1600" kern="1400" dirty="0">
                          <a:solidFill>
                            <a:srgbClr val="000000"/>
                          </a:solidFill>
                          <a:effectLst/>
                          <a:latin typeface="Times New Roman" panose="02020603050405020304" pitchFamily="18" charset="0"/>
                          <a:ea typeface="Times New Roman" panose="02020603050405020304" pitchFamily="18" charset="0"/>
                        </a:rPr>
                        <a:t>126</a:t>
                      </a:r>
                      <a:endParaRPr lang="en-US" sz="1600" kern="1400" dirty="0">
                        <a:effectLst/>
                        <a:latin typeface="Times New Roman" panose="02020603050405020304" pitchFamily="18" charset="0"/>
                        <a:ea typeface="Times New Roman" panose="02020603050405020304" pitchFamily="18" charset="0"/>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buNone/>
                      </a:pPr>
                      <a:r>
                        <a:rPr lang="en-US" sz="1600" kern="1400" dirty="0">
                          <a:solidFill>
                            <a:srgbClr val="000000"/>
                          </a:solidFill>
                          <a:effectLst/>
                          <a:latin typeface="Times New Roman" panose="02020603050405020304" pitchFamily="18" charset="0"/>
                          <a:ea typeface="Times New Roman" panose="02020603050405020304" pitchFamily="18" charset="0"/>
                        </a:rPr>
                        <a:t>14.4%</a:t>
                      </a:r>
                      <a:endParaRPr lang="en-US" sz="1600" kern="1400" dirty="0">
                        <a:effectLst/>
                        <a:latin typeface="Times New Roman" panose="02020603050405020304" pitchFamily="18" charset="0"/>
                        <a:ea typeface="Times New Roman" panose="02020603050405020304" pitchFamily="18" charset="0"/>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buNone/>
                      </a:pPr>
                      <a:r>
                        <a:rPr lang="en-US" sz="1600" b="1" kern="1400">
                          <a:solidFill>
                            <a:srgbClr val="FF0000"/>
                          </a:solidFill>
                          <a:effectLst/>
                          <a:latin typeface="Times New Roman" panose="02020603050405020304" pitchFamily="18" charset="0"/>
                          <a:ea typeface="Times New Roman" panose="02020603050405020304" pitchFamily="18" charset="0"/>
                        </a:rPr>
                        <a:t>0.4%</a:t>
                      </a:r>
                      <a:r>
                        <a:rPr lang="en-US" sz="1600" kern="1400">
                          <a:solidFill>
                            <a:srgbClr val="FF0000"/>
                          </a:solidFill>
                          <a:effectLst/>
                          <a:latin typeface="Times New Roman" panose="02020603050405020304" pitchFamily="18" charset="0"/>
                          <a:ea typeface="Times New Roman" panose="02020603050405020304" pitchFamily="18" charset="0"/>
                        </a:rPr>
                        <a:t> </a:t>
                      </a:r>
                      <a:r>
                        <a:rPr lang="en-US" sz="1600" kern="1400">
                          <a:solidFill>
                            <a:srgbClr val="000000"/>
                          </a:solidFill>
                          <a:effectLst/>
                          <a:latin typeface="Times New Roman" panose="02020603050405020304" pitchFamily="18" charset="0"/>
                          <a:ea typeface="Times New Roman" panose="02020603050405020304" pitchFamily="18" charset="0"/>
                        </a:rPr>
                        <a:t>/ </a:t>
                      </a:r>
                      <a:r>
                        <a:rPr lang="en-US" sz="1600" b="1" kern="1400">
                          <a:solidFill>
                            <a:srgbClr val="FF0000"/>
                          </a:solidFill>
                          <a:effectLst/>
                          <a:latin typeface="Times New Roman" panose="02020603050405020304" pitchFamily="18" charset="0"/>
                          <a:ea typeface="Times New Roman" panose="02020603050405020304" pitchFamily="18" charset="0"/>
                        </a:rPr>
                        <a:t>1.5</a:t>
                      </a:r>
                      <a:endParaRPr lang="en-US" sz="1600" kern="1400">
                        <a:effectLst/>
                        <a:latin typeface="Times New Roman" panose="02020603050405020304" pitchFamily="18" charset="0"/>
                        <a:ea typeface="Times New Roman" panose="02020603050405020304" pitchFamily="18" charset="0"/>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buNone/>
                      </a:pPr>
                      <a:r>
                        <a:rPr lang="en-US" sz="1600" kern="1400">
                          <a:solidFill>
                            <a:srgbClr val="000000"/>
                          </a:solidFill>
                          <a:effectLst/>
                          <a:latin typeface="Times New Roman" panose="02020603050405020304" pitchFamily="18" charset="0"/>
                          <a:ea typeface="Times New Roman" panose="02020603050405020304" pitchFamily="18" charset="0"/>
                        </a:rPr>
                        <a:t>$199,900</a:t>
                      </a:r>
                      <a:endParaRPr lang="en-US" sz="1600" kern="1400">
                        <a:effectLst/>
                        <a:latin typeface="Times New Roman" panose="02020603050405020304" pitchFamily="18" charset="0"/>
                        <a:ea typeface="Times New Roman" panose="02020603050405020304" pitchFamily="18" charset="0"/>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buNone/>
                      </a:pPr>
                      <a:r>
                        <a:rPr lang="en-US" sz="1600" kern="1400" dirty="0">
                          <a:solidFill>
                            <a:srgbClr val="000000"/>
                          </a:solidFill>
                          <a:effectLst/>
                          <a:latin typeface="Times New Roman" panose="02020603050405020304" pitchFamily="18" charset="0"/>
                          <a:ea typeface="Times New Roman" panose="02020603050405020304" pitchFamily="18" charset="0"/>
                        </a:rPr>
                        <a:t>1,581</a:t>
                      </a:r>
                      <a:endParaRPr lang="en-US" sz="1600" kern="1400" dirty="0">
                        <a:effectLst/>
                        <a:latin typeface="Times New Roman" panose="02020603050405020304" pitchFamily="18" charset="0"/>
                        <a:ea typeface="Times New Roman" panose="02020603050405020304" pitchFamily="18" charset="0"/>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buNone/>
                      </a:pPr>
                      <a:r>
                        <a:rPr lang="en-US" sz="1600" kern="1400">
                          <a:solidFill>
                            <a:srgbClr val="000000"/>
                          </a:solidFill>
                          <a:effectLst/>
                          <a:latin typeface="Times New Roman" panose="02020603050405020304" pitchFamily="18" charset="0"/>
                          <a:ea typeface="Times New Roman" panose="02020603050405020304" pitchFamily="18" charset="0"/>
                        </a:rPr>
                        <a:t>1953</a:t>
                      </a:r>
                      <a:endParaRPr lang="en-US" sz="1600" kern="1400">
                        <a:effectLst/>
                        <a:latin typeface="Times New Roman" panose="02020603050405020304" pitchFamily="18" charset="0"/>
                        <a:ea typeface="Times New Roman" panose="02020603050405020304" pitchFamily="18" charset="0"/>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buNone/>
                      </a:pPr>
                      <a:r>
                        <a:rPr lang="en-US" sz="1600" kern="1400">
                          <a:solidFill>
                            <a:srgbClr val="000000"/>
                          </a:solidFill>
                          <a:effectLst/>
                          <a:latin typeface="Times New Roman" panose="02020603050405020304" pitchFamily="18" charset="0"/>
                          <a:ea typeface="Times New Roman" panose="02020603050405020304" pitchFamily="18" charset="0"/>
                        </a:rPr>
                        <a:t>71</a:t>
                      </a:r>
                      <a:endParaRPr lang="en-US" sz="1600" kern="1400">
                        <a:effectLst/>
                        <a:latin typeface="Times New Roman" panose="02020603050405020304" pitchFamily="18" charset="0"/>
                        <a:ea typeface="Times New Roman" panose="02020603050405020304" pitchFamily="18" charset="0"/>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buNone/>
                      </a:pPr>
                      <a:r>
                        <a:rPr lang="en-US" sz="1600" kern="1400">
                          <a:effectLst/>
                          <a:latin typeface="Times New Roman" panose="02020603050405020304" pitchFamily="18" charset="0"/>
                          <a:ea typeface="Times New Roman" panose="02020603050405020304" pitchFamily="18" charset="0"/>
                        </a:rPr>
                        <a:t> </a:t>
                      </a:r>
                    </a:p>
                  </a:txBody>
                  <a:tcPr marL="0" marR="0" marT="0" marB="0" anchor="ctr">
                    <a:lnL w="12700" cap="flat" cmpd="sng" algn="ctr">
                      <a:solidFill>
                        <a:srgbClr val="000000"/>
                      </a:solidFill>
                      <a:prstDash val="solid"/>
                      <a:round/>
                      <a:headEnd type="none" w="med" len="med"/>
                      <a:tailEnd type="none" w="med" len="med"/>
                    </a:lnL>
                    <a:lnR>
                      <a:noFill/>
                    </a:lnR>
                    <a:lnT>
                      <a:noFill/>
                    </a:lnT>
                    <a:lnB>
                      <a:noFill/>
                    </a:lnB>
                    <a:noFill/>
                  </a:tcPr>
                </a:tc>
                <a:extLst>
                  <a:ext uri="{0D108BD9-81ED-4DB2-BD59-A6C34878D82A}">
                    <a16:rowId xmlns:a16="http://schemas.microsoft.com/office/drawing/2014/main" val="3810194704"/>
                  </a:ext>
                </a:extLst>
              </a:tr>
              <a:tr h="239735">
                <a:tc>
                  <a:txBody>
                    <a:bodyPr/>
                    <a:lstStyle/>
                    <a:p>
                      <a:pPr marL="0" marR="0" algn="ctr">
                        <a:buNone/>
                      </a:pPr>
                      <a:r>
                        <a:rPr lang="en-US" sz="1600" b="1" kern="0">
                          <a:solidFill>
                            <a:srgbClr val="000000"/>
                          </a:solidFill>
                          <a:effectLst/>
                          <a:latin typeface="Times New Roman" panose="02020603050405020304" pitchFamily="18" charset="0"/>
                          <a:ea typeface="Times New Roman" panose="02020603050405020304" pitchFamily="18" charset="0"/>
                        </a:rPr>
                        <a:t>Clare</a:t>
                      </a:r>
                      <a:endParaRPr lang="en-US" sz="1600" kern="140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EEAF6"/>
                    </a:solidFill>
                  </a:tcPr>
                </a:tc>
                <a:tc>
                  <a:txBody>
                    <a:bodyPr/>
                    <a:lstStyle/>
                    <a:p>
                      <a:pPr marL="0" marR="0" algn="ctr">
                        <a:buNone/>
                      </a:pPr>
                      <a:r>
                        <a:rPr lang="en-US" sz="1600" kern="1400">
                          <a:solidFill>
                            <a:srgbClr val="000000"/>
                          </a:solidFill>
                          <a:effectLst/>
                          <a:latin typeface="Times New Roman" panose="02020603050405020304" pitchFamily="18" charset="0"/>
                          <a:ea typeface="Times New Roman" panose="02020603050405020304" pitchFamily="18" charset="0"/>
                        </a:rPr>
                        <a:t>119</a:t>
                      </a:r>
                      <a:endParaRPr lang="en-US" sz="1600" kern="1400">
                        <a:effectLst/>
                        <a:latin typeface="Times New Roman" panose="02020603050405020304" pitchFamily="18" charset="0"/>
                        <a:ea typeface="Times New Roman" panose="02020603050405020304" pitchFamily="18" charset="0"/>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EEAF6"/>
                    </a:solidFill>
                  </a:tcPr>
                </a:tc>
                <a:tc>
                  <a:txBody>
                    <a:bodyPr/>
                    <a:lstStyle/>
                    <a:p>
                      <a:pPr marL="0" marR="0" algn="ctr">
                        <a:buNone/>
                      </a:pPr>
                      <a:r>
                        <a:rPr lang="en-US" sz="1600" kern="1400" dirty="0">
                          <a:solidFill>
                            <a:srgbClr val="000000"/>
                          </a:solidFill>
                          <a:effectLst/>
                          <a:latin typeface="Times New Roman" panose="02020603050405020304" pitchFamily="18" charset="0"/>
                          <a:ea typeface="Times New Roman" panose="02020603050405020304" pitchFamily="18" charset="0"/>
                        </a:rPr>
                        <a:t>13.6%</a:t>
                      </a:r>
                      <a:endParaRPr lang="en-US" sz="1600" kern="1400" dirty="0">
                        <a:effectLst/>
                        <a:latin typeface="Times New Roman" panose="02020603050405020304" pitchFamily="18" charset="0"/>
                        <a:ea typeface="Times New Roman" panose="02020603050405020304" pitchFamily="18" charset="0"/>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EEAF6"/>
                    </a:solidFill>
                  </a:tcPr>
                </a:tc>
                <a:tc>
                  <a:txBody>
                    <a:bodyPr/>
                    <a:lstStyle/>
                    <a:p>
                      <a:pPr marL="0" marR="0" algn="ctr">
                        <a:buNone/>
                      </a:pPr>
                      <a:r>
                        <a:rPr lang="en-US" sz="1600" kern="1400" dirty="0">
                          <a:solidFill>
                            <a:srgbClr val="000000"/>
                          </a:solidFill>
                          <a:effectLst/>
                          <a:latin typeface="Times New Roman" panose="02020603050405020304" pitchFamily="18" charset="0"/>
                          <a:ea typeface="Times New Roman" panose="02020603050405020304" pitchFamily="18" charset="0"/>
                        </a:rPr>
                        <a:t>1.1% / 3.0</a:t>
                      </a:r>
                      <a:endParaRPr lang="en-US" sz="1600" kern="1400" dirty="0">
                        <a:effectLst/>
                        <a:latin typeface="Times New Roman" panose="02020603050405020304" pitchFamily="18" charset="0"/>
                        <a:ea typeface="Times New Roman" panose="02020603050405020304" pitchFamily="18" charset="0"/>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EEAF6"/>
                    </a:solidFill>
                  </a:tcPr>
                </a:tc>
                <a:tc>
                  <a:txBody>
                    <a:bodyPr/>
                    <a:lstStyle/>
                    <a:p>
                      <a:pPr marL="0" marR="0" algn="ctr">
                        <a:buNone/>
                      </a:pPr>
                      <a:r>
                        <a:rPr lang="en-US" sz="1600" kern="1400">
                          <a:solidFill>
                            <a:srgbClr val="000000"/>
                          </a:solidFill>
                          <a:effectLst/>
                          <a:latin typeface="Times New Roman" panose="02020603050405020304" pitchFamily="18" charset="0"/>
                          <a:ea typeface="Times New Roman" panose="02020603050405020304" pitchFamily="18" charset="0"/>
                        </a:rPr>
                        <a:t>$174,000</a:t>
                      </a:r>
                      <a:endParaRPr lang="en-US" sz="1600" kern="1400">
                        <a:effectLst/>
                        <a:latin typeface="Times New Roman" panose="02020603050405020304" pitchFamily="18" charset="0"/>
                        <a:ea typeface="Times New Roman" panose="02020603050405020304" pitchFamily="18" charset="0"/>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EEAF6"/>
                    </a:solidFill>
                  </a:tcPr>
                </a:tc>
                <a:tc>
                  <a:txBody>
                    <a:bodyPr/>
                    <a:lstStyle/>
                    <a:p>
                      <a:pPr marL="0" marR="0" algn="ctr">
                        <a:buNone/>
                      </a:pPr>
                      <a:r>
                        <a:rPr lang="en-US" sz="1600" kern="1400">
                          <a:solidFill>
                            <a:srgbClr val="000000"/>
                          </a:solidFill>
                          <a:effectLst/>
                          <a:latin typeface="Times New Roman" panose="02020603050405020304" pitchFamily="18" charset="0"/>
                          <a:ea typeface="Times New Roman" panose="02020603050405020304" pitchFamily="18" charset="0"/>
                        </a:rPr>
                        <a:t>1,297</a:t>
                      </a:r>
                      <a:endParaRPr lang="en-US" sz="1600" kern="1400">
                        <a:effectLst/>
                        <a:latin typeface="Times New Roman" panose="02020603050405020304" pitchFamily="18" charset="0"/>
                        <a:ea typeface="Times New Roman" panose="02020603050405020304" pitchFamily="18" charset="0"/>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EEAF6"/>
                    </a:solidFill>
                  </a:tcPr>
                </a:tc>
                <a:tc>
                  <a:txBody>
                    <a:bodyPr/>
                    <a:lstStyle/>
                    <a:p>
                      <a:pPr marL="0" marR="0" algn="ctr">
                        <a:buNone/>
                      </a:pPr>
                      <a:r>
                        <a:rPr lang="en-US" sz="1600" kern="1400">
                          <a:solidFill>
                            <a:srgbClr val="000000"/>
                          </a:solidFill>
                          <a:effectLst/>
                          <a:latin typeface="Times New Roman" panose="02020603050405020304" pitchFamily="18" charset="0"/>
                          <a:ea typeface="Times New Roman" panose="02020603050405020304" pitchFamily="18" charset="0"/>
                        </a:rPr>
                        <a:t>1974</a:t>
                      </a:r>
                      <a:endParaRPr lang="en-US" sz="1600" kern="1400">
                        <a:effectLst/>
                        <a:latin typeface="Times New Roman" panose="02020603050405020304" pitchFamily="18" charset="0"/>
                        <a:ea typeface="Times New Roman" panose="02020603050405020304" pitchFamily="18" charset="0"/>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EEAF6"/>
                    </a:solidFill>
                  </a:tcPr>
                </a:tc>
                <a:tc>
                  <a:txBody>
                    <a:bodyPr/>
                    <a:lstStyle/>
                    <a:p>
                      <a:pPr marL="0" marR="0" algn="ctr">
                        <a:buNone/>
                      </a:pPr>
                      <a:r>
                        <a:rPr lang="en-US" sz="1600" kern="1400">
                          <a:solidFill>
                            <a:srgbClr val="000000"/>
                          </a:solidFill>
                          <a:effectLst/>
                          <a:latin typeface="Times New Roman" panose="02020603050405020304" pitchFamily="18" charset="0"/>
                          <a:ea typeface="Times New Roman" panose="02020603050405020304" pitchFamily="18" charset="0"/>
                        </a:rPr>
                        <a:t>121</a:t>
                      </a:r>
                      <a:endParaRPr lang="en-US" sz="1600" kern="1400">
                        <a:effectLst/>
                        <a:latin typeface="Times New Roman" panose="02020603050405020304" pitchFamily="18" charset="0"/>
                        <a:ea typeface="Times New Roman" panose="02020603050405020304" pitchFamily="18" charset="0"/>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EEAF6"/>
                    </a:solidFill>
                  </a:tcPr>
                </a:tc>
                <a:tc>
                  <a:txBody>
                    <a:bodyPr/>
                    <a:lstStyle/>
                    <a:p>
                      <a:pPr marL="0" marR="0">
                        <a:buNone/>
                      </a:pPr>
                      <a:r>
                        <a:rPr lang="en-US" sz="1600" kern="1400">
                          <a:effectLst/>
                          <a:latin typeface="Times New Roman" panose="02020603050405020304" pitchFamily="18" charset="0"/>
                          <a:ea typeface="Times New Roman" panose="02020603050405020304" pitchFamily="18" charset="0"/>
                        </a:rPr>
                        <a:t> </a:t>
                      </a:r>
                    </a:p>
                  </a:txBody>
                  <a:tcPr marL="0" marR="0" marT="0" marB="0" anchor="ctr">
                    <a:lnL w="12700" cap="flat" cmpd="sng" algn="ctr">
                      <a:solidFill>
                        <a:srgbClr val="000000"/>
                      </a:solidFill>
                      <a:prstDash val="solid"/>
                      <a:round/>
                      <a:headEnd type="none" w="med" len="med"/>
                      <a:tailEnd type="none" w="med" len="med"/>
                    </a:lnL>
                    <a:lnR>
                      <a:noFill/>
                    </a:lnR>
                    <a:lnT>
                      <a:noFill/>
                    </a:lnT>
                    <a:lnB>
                      <a:noFill/>
                    </a:lnB>
                    <a:noFill/>
                  </a:tcPr>
                </a:tc>
                <a:extLst>
                  <a:ext uri="{0D108BD9-81ED-4DB2-BD59-A6C34878D82A}">
                    <a16:rowId xmlns:a16="http://schemas.microsoft.com/office/drawing/2014/main" val="828884614"/>
                  </a:ext>
                </a:extLst>
              </a:tr>
              <a:tr h="239735">
                <a:tc>
                  <a:txBody>
                    <a:bodyPr/>
                    <a:lstStyle/>
                    <a:p>
                      <a:pPr marL="0" marR="0" algn="ctr">
                        <a:buNone/>
                      </a:pPr>
                      <a:r>
                        <a:rPr lang="en-US" sz="1600" b="1" kern="0">
                          <a:solidFill>
                            <a:srgbClr val="000000"/>
                          </a:solidFill>
                          <a:effectLst/>
                          <a:latin typeface="Times New Roman" panose="02020603050405020304" pitchFamily="18" charset="0"/>
                          <a:ea typeface="Times New Roman" panose="02020603050405020304" pitchFamily="18" charset="0"/>
                        </a:rPr>
                        <a:t>Gladwin</a:t>
                      </a:r>
                      <a:endParaRPr lang="en-US" sz="1600" kern="140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buNone/>
                      </a:pPr>
                      <a:r>
                        <a:rPr lang="en-US" sz="1600" kern="1400">
                          <a:solidFill>
                            <a:srgbClr val="000000"/>
                          </a:solidFill>
                          <a:effectLst/>
                          <a:latin typeface="Times New Roman" panose="02020603050405020304" pitchFamily="18" charset="0"/>
                          <a:ea typeface="Times New Roman" panose="02020603050405020304" pitchFamily="18" charset="0"/>
                        </a:rPr>
                        <a:t>87</a:t>
                      </a:r>
                      <a:endParaRPr lang="en-US" sz="1600" kern="1400">
                        <a:effectLst/>
                        <a:latin typeface="Times New Roman" panose="02020603050405020304" pitchFamily="18" charset="0"/>
                        <a:ea typeface="Times New Roman" panose="02020603050405020304" pitchFamily="18" charset="0"/>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buNone/>
                      </a:pPr>
                      <a:r>
                        <a:rPr lang="en-US" sz="1600" kern="1400">
                          <a:solidFill>
                            <a:srgbClr val="000000"/>
                          </a:solidFill>
                          <a:effectLst/>
                          <a:latin typeface="Times New Roman" panose="02020603050405020304" pitchFamily="18" charset="0"/>
                          <a:ea typeface="Times New Roman" panose="02020603050405020304" pitchFamily="18" charset="0"/>
                        </a:rPr>
                        <a:t>9.9%</a:t>
                      </a:r>
                      <a:endParaRPr lang="en-US" sz="1600" kern="1400">
                        <a:effectLst/>
                        <a:latin typeface="Times New Roman" panose="02020603050405020304" pitchFamily="18" charset="0"/>
                        <a:ea typeface="Times New Roman" panose="02020603050405020304" pitchFamily="18" charset="0"/>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buNone/>
                      </a:pPr>
                      <a:r>
                        <a:rPr lang="en-US" sz="1600" b="1" kern="1400" dirty="0">
                          <a:solidFill>
                            <a:srgbClr val="FF0000"/>
                          </a:solidFill>
                          <a:effectLst/>
                          <a:latin typeface="Times New Roman" panose="02020603050405020304" pitchFamily="18" charset="0"/>
                          <a:ea typeface="Times New Roman" panose="02020603050405020304" pitchFamily="18" charset="0"/>
                        </a:rPr>
                        <a:t>0.9%</a:t>
                      </a:r>
                      <a:r>
                        <a:rPr lang="en-US" sz="1600" kern="1400" dirty="0">
                          <a:solidFill>
                            <a:srgbClr val="FF0000"/>
                          </a:solidFill>
                          <a:effectLst/>
                          <a:latin typeface="Times New Roman" panose="02020603050405020304" pitchFamily="18" charset="0"/>
                          <a:ea typeface="Times New Roman" panose="02020603050405020304" pitchFamily="18" charset="0"/>
                        </a:rPr>
                        <a:t> </a:t>
                      </a:r>
                      <a:r>
                        <a:rPr lang="en-US" sz="1600" kern="1400" dirty="0">
                          <a:solidFill>
                            <a:srgbClr val="000000"/>
                          </a:solidFill>
                          <a:effectLst/>
                          <a:latin typeface="Times New Roman" panose="02020603050405020304" pitchFamily="18" charset="0"/>
                          <a:ea typeface="Times New Roman" panose="02020603050405020304" pitchFamily="18" charset="0"/>
                        </a:rPr>
                        <a:t>/ 2.9</a:t>
                      </a:r>
                      <a:endParaRPr lang="en-US" sz="1600" kern="1400" dirty="0">
                        <a:effectLst/>
                        <a:latin typeface="Times New Roman" panose="02020603050405020304" pitchFamily="18" charset="0"/>
                        <a:ea typeface="Times New Roman" panose="02020603050405020304" pitchFamily="18" charset="0"/>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buNone/>
                      </a:pPr>
                      <a:r>
                        <a:rPr lang="en-US" sz="1600" kern="1400">
                          <a:solidFill>
                            <a:srgbClr val="000000"/>
                          </a:solidFill>
                          <a:effectLst/>
                          <a:latin typeface="Times New Roman" panose="02020603050405020304" pitchFamily="18" charset="0"/>
                          <a:ea typeface="Times New Roman" panose="02020603050405020304" pitchFamily="18" charset="0"/>
                        </a:rPr>
                        <a:t>$221,900</a:t>
                      </a:r>
                      <a:endParaRPr lang="en-US" sz="1600" kern="1400">
                        <a:effectLst/>
                        <a:latin typeface="Times New Roman" panose="02020603050405020304" pitchFamily="18" charset="0"/>
                        <a:ea typeface="Times New Roman" panose="02020603050405020304" pitchFamily="18" charset="0"/>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buNone/>
                      </a:pPr>
                      <a:r>
                        <a:rPr lang="en-US" sz="1600" kern="1400">
                          <a:solidFill>
                            <a:srgbClr val="000000"/>
                          </a:solidFill>
                          <a:effectLst/>
                          <a:latin typeface="Times New Roman" panose="02020603050405020304" pitchFamily="18" charset="0"/>
                          <a:ea typeface="Times New Roman" panose="02020603050405020304" pitchFamily="18" charset="0"/>
                        </a:rPr>
                        <a:t>1,462</a:t>
                      </a:r>
                      <a:endParaRPr lang="en-US" sz="1600" kern="1400">
                        <a:effectLst/>
                        <a:latin typeface="Times New Roman" panose="02020603050405020304" pitchFamily="18" charset="0"/>
                        <a:ea typeface="Times New Roman" panose="02020603050405020304" pitchFamily="18" charset="0"/>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buNone/>
                      </a:pPr>
                      <a:r>
                        <a:rPr lang="en-US" sz="1600" kern="1400">
                          <a:solidFill>
                            <a:srgbClr val="000000"/>
                          </a:solidFill>
                          <a:effectLst/>
                          <a:latin typeface="Times New Roman" panose="02020603050405020304" pitchFamily="18" charset="0"/>
                          <a:ea typeface="Times New Roman" panose="02020603050405020304" pitchFamily="18" charset="0"/>
                        </a:rPr>
                        <a:t>1977</a:t>
                      </a:r>
                      <a:endParaRPr lang="en-US" sz="1600" kern="1400">
                        <a:effectLst/>
                        <a:latin typeface="Times New Roman" panose="02020603050405020304" pitchFamily="18" charset="0"/>
                        <a:ea typeface="Times New Roman" panose="02020603050405020304" pitchFamily="18" charset="0"/>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buNone/>
                      </a:pPr>
                      <a:r>
                        <a:rPr lang="en-US" sz="1600" kern="1400">
                          <a:solidFill>
                            <a:srgbClr val="000000"/>
                          </a:solidFill>
                          <a:effectLst/>
                          <a:latin typeface="Times New Roman" panose="02020603050405020304" pitchFamily="18" charset="0"/>
                          <a:ea typeface="Times New Roman" panose="02020603050405020304" pitchFamily="18" charset="0"/>
                        </a:rPr>
                        <a:t>96</a:t>
                      </a:r>
                      <a:endParaRPr lang="en-US" sz="1600" kern="1400">
                        <a:effectLst/>
                        <a:latin typeface="Times New Roman" panose="02020603050405020304" pitchFamily="18" charset="0"/>
                        <a:ea typeface="Times New Roman" panose="02020603050405020304" pitchFamily="18" charset="0"/>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buNone/>
                      </a:pPr>
                      <a:r>
                        <a:rPr lang="en-US" sz="1600" kern="1400">
                          <a:effectLst/>
                          <a:latin typeface="Times New Roman" panose="02020603050405020304" pitchFamily="18" charset="0"/>
                          <a:ea typeface="Times New Roman" panose="02020603050405020304" pitchFamily="18" charset="0"/>
                        </a:rPr>
                        <a:t> </a:t>
                      </a:r>
                    </a:p>
                  </a:txBody>
                  <a:tcPr marL="0" marR="0" marT="0" marB="0" anchor="ctr">
                    <a:lnL w="12700" cap="flat" cmpd="sng" algn="ctr">
                      <a:solidFill>
                        <a:srgbClr val="000000"/>
                      </a:solidFill>
                      <a:prstDash val="solid"/>
                      <a:round/>
                      <a:headEnd type="none" w="med" len="med"/>
                      <a:tailEnd type="none" w="med" len="med"/>
                    </a:lnL>
                    <a:lnR>
                      <a:noFill/>
                    </a:lnR>
                    <a:lnT>
                      <a:noFill/>
                    </a:lnT>
                    <a:lnB>
                      <a:noFill/>
                    </a:lnB>
                    <a:noFill/>
                  </a:tcPr>
                </a:tc>
                <a:extLst>
                  <a:ext uri="{0D108BD9-81ED-4DB2-BD59-A6C34878D82A}">
                    <a16:rowId xmlns:a16="http://schemas.microsoft.com/office/drawing/2014/main" val="2697857886"/>
                  </a:ext>
                </a:extLst>
              </a:tr>
              <a:tr h="239735">
                <a:tc>
                  <a:txBody>
                    <a:bodyPr/>
                    <a:lstStyle/>
                    <a:p>
                      <a:pPr marL="0" marR="0" algn="ctr">
                        <a:buNone/>
                      </a:pPr>
                      <a:r>
                        <a:rPr lang="en-US" sz="1600" b="1" kern="0">
                          <a:solidFill>
                            <a:srgbClr val="000000"/>
                          </a:solidFill>
                          <a:effectLst/>
                          <a:latin typeface="Times New Roman" panose="02020603050405020304" pitchFamily="18" charset="0"/>
                          <a:ea typeface="Times New Roman" panose="02020603050405020304" pitchFamily="18" charset="0"/>
                        </a:rPr>
                        <a:t>Gratiot</a:t>
                      </a:r>
                      <a:endParaRPr lang="en-US" sz="1600" kern="140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EEAF6"/>
                    </a:solidFill>
                  </a:tcPr>
                </a:tc>
                <a:tc>
                  <a:txBody>
                    <a:bodyPr/>
                    <a:lstStyle/>
                    <a:p>
                      <a:pPr marL="0" marR="0" algn="ctr">
                        <a:buNone/>
                      </a:pPr>
                      <a:r>
                        <a:rPr lang="en-US" sz="1600" kern="1400">
                          <a:solidFill>
                            <a:srgbClr val="000000"/>
                          </a:solidFill>
                          <a:effectLst/>
                          <a:latin typeface="Times New Roman" panose="02020603050405020304" pitchFamily="18" charset="0"/>
                          <a:ea typeface="Times New Roman" panose="02020603050405020304" pitchFamily="18" charset="0"/>
                        </a:rPr>
                        <a:t>64</a:t>
                      </a:r>
                      <a:endParaRPr lang="en-US" sz="1600" kern="1400">
                        <a:effectLst/>
                        <a:latin typeface="Times New Roman" panose="02020603050405020304" pitchFamily="18" charset="0"/>
                        <a:ea typeface="Times New Roman" panose="02020603050405020304" pitchFamily="18" charset="0"/>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EEAF6"/>
                    </a:solidFill>
                  </a:tcPr>
                </a:tc>
                <a:tc>
                  <a:txBody>
                    <a:bodyPr/>
                    <a:lstStyle/>
                    <a:p>
                      <a:pPr marL="0" marR="0" algn="ctr">
                        <a:buNone/>
                      </a:pPr>
                      <a:r>
                        <a:rPr lang="en-US" sz="1600" kern="1400">
                          <a:solidFill>
                            <a:srgbClr val="000000"/>
                          </a:solidFill>
                          <a:effectLst/>
                          <a:latin typeface="Times New Roman" panose="02020603050405020304" pitchFamily="18" charset="0"/>
                          <a:ea typeface="Times New Roman" panose="02020603050405020304" pitchFamily="18" charset="0"/>
                        </a:rPr>
                        <a:t>7.3%</a:t>
                      </a:r>
                      <a:endParaRPr lang="en-US" sz="1600" kern="1400">
                        <a:effectLst/>
                        <a:latin typeface="Times New Roman" panose="02020603050405020304" pitchFamily="18" charset="0"/>
                        <a:ea typeface="Times New Roman" panose="02020603050405020304" pitchFamily="18" charset="0"/>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EEAF6"/>
                    </a:solidFill>
                  </a:tcPr>
                </a:tc>
                <a:tc>
                  <a:txBody>
                    <a:bodyPr/>
                    <a:lstStyle/>
                    <a:p>
                      <a:pPr marL="0" marR="0" algn="ctr">
                        <a:buNone/>
                      </a:pPr>
                      <a:r>
                        <a:rPr lang="en-US" sz="1600" b="1" kern="1400">
                          <a:solidFill>
                            <a:srgbClr val="FF0000"/>
                          </a:solidFill>
                          <a:effectLst/>
                          <a:latin typeface="Times New Roman" panose="02020603050405020304" pitchFamily="18" charset="0"/>
                          <a:ea typeface="Times New Roman" panose="02020603050405020304" pitchFamily="18" charset="0"/>
                        </a:rPr>
                        <a:t>0.6%</a:t>
                      </a:r>
                      <a:r>
                        <a:rPr lang="en-US" sz="1600" kern="1400">
                          <a:solidFill>
                            <a:srgbClr val="FF0000"/>
                          </a:solidFill>
                          <a:effectLst/>
                          <a:latin typeface="Times New Roman" panose="02020603050405020304" pitchFamily="18" charset="0"/>
                          <a:ea typeface="Times New Roman" panose="02020603050405020304" pitchFamily="18" charset="0"/>
                        </a:rPr>
                        <a:t> </a:t>
                      </a:r>
                      <a:r>
                        <a:rPr lang="en-US" sz="1600" kern="1400">
                          <a:solidFill>
                            <a:srgbClr val="000000"/>
                          </a:solidFill>
                          <a:effectLst/>
                          <a:latin typeface="Times New Roman" panose="02020603050405020304" pitchFamily="18" charset="0"/>
                          <a:ea typeface="Times New Roman" panose="02020603050405020304" pitchFamily="18" charset="0"/>
                        </a:rPr>
                        <a:t>/ 2.3</a:t>
                      </a:r>
                      <a:endParaRPr lang="en-US" sz="1600" kern="1400">
                        <a:effectLst/>
                        <a:latin typeface="Times New Roman" panose="02020603050405020304" pitchFamily="18" charset="0"/>
                        <a:ea typeface="Times New Roman" panose="02020603050405020304" pitchFamily="18" charset="0"/>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EEAF6"/>
                    </a:solidFill>
                  </a:tcPr>
                </a:tc>
                <a:tc>
                  <a:txBody>
                    <a:bodyPr/>
                    <a:lstStyle/>
                    <a:p>
                      <a:pPr marL="0" marR="0" algn="ctr">
                        <a:buNone/>
                      </a:pPr>
                      <a:r>
                        <a:rPr lang="en-US" sz="1600" kern="1400" dirty="0">
                          <a:solidFill>
                            <a:srgbClr val="000000"/>
                          </a:solidFill>
                          <a:effectLst/>
                          <a:latin typeface="Times New Roman" panose="02020603050405020304" pitchFamily="18" charset="0"/>
                          <a:ea typeface="Times New Roman" panose="02020603050405020304" pitchFamily="18" charset="0"/>
                        </a:rPr>
                        <a:t>$176,750</a:t>
                      </a:r>
                      <a:endParaRPr lang="en-US" sz="1600" kern="1400" dirty="0">
                        <a:effectLst/>
                        <a:latin typeface="Times New Roman" panose="02020603050405020304" pitchFamily="18" charset="0"/>
                        <a:ea typeface="Times New Roman" panose="02020603050405020304" pitchFamily="18" charset="0"/>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EEAF6"/>
                    </a:solidFill>
                  </a:tcPr>
                </a:tc>
                <a:tc>
                  <a:txBody>
                    <a:bodyPr/>
                    <a:lstStyle/>
                    <a:p>
                      <a:pPr marL="0" marR="0" algn="ctr">
                        <a:buNone/>
                      </a:pPr>
                      <a:r>
                        <a:rPr lang="en-US" sz="1600" kern="1400">
                          <a:solidFill>
                            <a:srgbClr val="000000"/>
                          </a:solidFill>
                          <a:effectLst/>
                          <a:latin typeface="Times New Roman" panose="02020603050405020304" pitchFamily="18" charset="0"/>
                          <a:ea typeface="Times New Roman" panose="02020603050405020304" pitchFamily="18" charset="0"/>
                        </a:rPr>
                        <a:t>1,670</a:t>
                      </a:r>
                      <a:endParaRPr lang="en-US" sz="1600" kern="1400">
                        <a:effectLst/>
                        <a:latin typeface="Times New Roman" panose="02020603050405020304" pitchFamily="18" charset="0"/>
                        <a:ea typeface="Times New Roman" panose="02020603050405020304" pitchFamily="18" charset="0"/>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EEAF6"/>
                    </a:solidFill>
                  </a:tcPr>
                </a:tc>
                <a:tc>
                  <a:txBody>
                    <a:bodyPr/>
                    <a:lstStyle/>
                    <a:p>
                      <a:pPr marL="0" marR="0" algn="ctr">
                        <a:buNone/>
                      </a:pPr>
                      <a:r>
                        <a:rPr lang="en-US" sz="1600" kern="1400">
                          <a:solidFill>
                            <a:srgbClr val="000000"/>
                          </a:solidFill>
                          <a:effectLst/>
                          <a:latin typeface="Times New Roman" panose="02020603050405020304" pitchFamily="18" charset="0"/>
                          <a:ea typeface="Times New Roman" panose="02020603050405020304" pitchFamily="18" charset="0"/>
                        </a:rPr>
                        <a:t>1951</a:t>
                      </a:r>
                      <a:endParaRPr lang="en-US" sz="1600" kern="1400">
                        <a:effectLst/>
                        <a:latin typeface="Times New Roman" panose="02020603050405020304" pitchFamily="18" charset="0"/>
                        <a:ea typeface="Times New Roman" panose="02020603050405020304" pitchFamily="18" charset="0"/>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EEAF6"/>
                    </a:solidFill>
                  </a:tcPr>
                </a:tc>
                <a:tc>
                  <a:txBody>
                    <a:bodyPr/>
                    <a:lstStyle/>
                    <a:p>
                      <a:pPr marL="0" marR="0" algn="ctr">
                        <a:buNone/>
                      </a:pPr>
                      <a:r>
                        <a:rPr lang="en-US" sz="1600" kern="1400">
                          <a:solidFill>
                            <a:srgbClr val="000000"/>
                          </a:solidFill>
                          <a:effectLst/>
                          <a:latin typeface="Times New Roman" panose="02020603050405020304" pitchFamily="18" charset="0"/>
                          <a:ea typeface="Times New Roman" panose="02020603050405020304" pitchFamily="18" charset="0"/>
                        </a:rPr>
                        <a:t>71</a:t>
                      </a:r>
                      <a:endParaRPr lang="en-US" sz="1600" kern="1400">
                        <a:effectLst/>
                        <a:latin typeface="Times New Roman" panose="02020603050405020304" pitchFamily="18" charset="0"/>
                        <a:ea typeface="Times New Roman" panose="02020603050405020304" pitchFamily="18" charset="0"/>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EEAF6"/>
                    </a:solidFill>
                  </a:tcPr>
                </a:tc>
                <a:tc>
                  <a:txBody>
                    <a:bodyPr/>
                    <a:lstStyle/>
                    <a:p>
                      <a:pPr marL="0" marR="0">
                        <a:buNone/>
                      </a:pPr>
                      <a:r>
                        <a:rPr lang="en-US" sz="1600" kern="1400">
                          <a:effectLst/>
                          <a:latin typeface="Times New Roman" panose="02020603050405020304" pitchFamily="18" charset="0"/>
                          <a:ea typeface="Times New Roman" panose="02020603050405020304" pitchFamily="18" charset="0"/>
                        </a:rPr>
                        <a:t> </a:t>
                      </a:r>
                    </a:p>
                  </a:txBody>
                  <a:tcPr marL="0" marR="0" marT="0" marB="0" anchor="ctr">
                    <a:lnL w="12700" cap="flat" cmpd="sng" algn="ctr">
                      <a:solidFill>
                        <a:srgbClr val="000000"/>
                      </a:solidFill>
                      <a:prstDash val="solid"/>
                      <a:round/>
                      <a:headEnd type="none" w="med" len="med"/>
                      <a:tailEnd type="none" w="med" len="med"/>
                    </a:lnL>
                    <a:lnR>
                      <a:noFill/>
                    </a:lnR>
                    <a:lnT>
                      <a:noFill/>
                    </a:lnT>
                    <a:lnB>
                      <a:noFill/>
                    </a:lnB>
                    <a:noFill/>
                  </a:tcPr>
                </a:tc>
                <a:extLst>
                  <a:ext uri="{0D108BD9-81ED-4DB2-BD59-A6C34878D82A}">
                    <a16:rowId xmlns:a16="http://schemas.microsoft.com/office/drawing/2014/main" val="1643531033"/>
                  </a:ext>
                </a:extLst>
              </a:tr>
              <a:tr h="239735">
                <a:tc>
                  <a:txBody>
                    <a:bodyPr/>
                    <a:lstStyle/>
                    <a:p>
                      <a:pPr marL="0" marR="0" algn="ctr">
                        <a:buNone/>
                      </a:pPr>
                      <a:r>
                        <a:rPr lang="en-US" sz="1600" b="1" kern="0">
                          <a:solidFill>
                            <a:srgbClr val="000000"/>
                          </a:solidFill>
                          <a:effectLst/>
                          <a:latin typeface="Times New Roman" panose="02020603050405020304" pitchFamily="18" charset="0"/>
                          <a:ea typeface="Times New Roman" panose="02020603050405020304" pitchFamily="18" charset="0"/>
                        </a:rPr>
                        <a:t>Isabella</a:t>
                      </a:r>
                      <a:endParaRPr lang="en-US" sz="1600" kern="140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buNone/>
                      </a:pPr>
                      <a:r>
                        <a:rPr lang="en-US" sz="1600" kern="1400">
                          <a:solidFill>
                            <a:srgbClr val="000000"/>
                          </a:solidFill>
                          <a:effectLst/>
                          <a:latin typeface="Times New Roman" panose="02020603050405020304" pitchFamily="18" charset="0"/>
                          <a:ea typeface="Times New Roman" panose="02020603050405020304" pitchFamily="18" charset="0"/>
                        </a:rPr>
                        <a:t>105</a:t>
                      </a:r>
                      <a:endParaRPr lang="en-US" sz="1600" kern="1400">
                        <a:effectLst/>
                        <a:latin typeface="Times New Roman" panose="02020603050405020304" pitchFamily="18" charset="0"/>
                        <a:ea typeface="Times New Roman" panose="02020603050405020304" pitchFamily="18" charset="0"/>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buNone/>
                      </a:pPr>
                      <a:r>
                        <a:rPr lang="en-US" sz="1600" kern="1400">
                          <a:solidFill>
                            <a:srgbClr val="000000"/>
                          </a:solidFill>
                          <a:effectLst/>
                          <a:latin typeface="Times New Roman" panose="02020603050405020304" pitchFamily="18" charset="0"/>
                          <a:ea typeface="Times New Roman" panose="02020603050405020304" pitchFamily="18" charset="0"/>
                        </a:rPr>
                        <a:t>12.0%</a:t>
                      </a:r>
                      <a:endParaRPr lang="en-US" sz="1600" kern="1400">
                        <a:effectLst/>
                        <a:latin typeface="Times New Roman" panose="02020603050405020304" pitchFamily="18" charset="0"/>
                        <a:ea typeface="Times New Roman" panose="02020603050405020304" pitchFamily="18" charset="0"/>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buNone/>
                      </a:pPr>
                      <a:r>
                        <a:rPr lang="en-US" sz="1600" b="1" kern="1400">
                          <a:solidFill>
                            <a:srgbClr val="FF0000"/>
                          </a:solidFill>
                          <a:effectLst/>
                          <a:latin typeface="Times New Roman" panose="02020603050405020304" pitchFamily="18" charset="0"/>
                          <a:ea typeface="Times New Roman" panose="02020603050405020304" pitchFamily="18" charset="0"/>
                        </a:rPr>
                        <a:t>0.7%</a:t>
                      </a:r>
                      <a:r>
                        <a:rPr lang="en-US" sz="1600" kern="1400">
                          <a:solidFill>
                            <a:srgbClr val="FF0000"/>
                          </a:solidFill>
                          <a:effectLst/>
                          <a:latin typeface="Times New Roman" panose="02020603050405020304" pitchFamily="18" charset="0"/>
                          <a:ea typeface="Times New Roman" panose="02020603050405020304" pitchFamily="18" charset="0"/>
                        </a:rPr>
                        <a:t> </a:t>
                      </a:r>
                      <a:r>
                        <a:rPr lang="en-US" sz="1600" kern="1400">
                          <a:solidFill>
                            <a:srgbClr val="000000"/>
                          </a:solidFill>
                          <a:effectLst/>
                          <a:latin typeface="Times New Roman" panose="02020603050405020304" pitchFamily="18" charset="0"/>
                          <a:ea typeface="Times New Roman" panose="02020603050405020304" pitchFamily="18" charset="0"/>
                        </a:rPr>
                        <a:t>/ 2.3</a:t>
                      </a:r>
                      <a:endParaRPr lang="en-US" sz="1600" kern="1400">
                        <a:effectLst/>
                        <a:latin typeface="Times New Roman" panose="02020603050405020304" pitchFamily="18" charset="0"/>
                        <a:ea typeface="Times New Roman" panose="02020603050405020304" pitchFamily="18" charset="0"/>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buNone/>
                      </a:pPr>
                      <a:r>
                        <a:rPr lang="en-US" sz="1600" kern="1400" dirty="0">
                          <a:solidFill>
                            <a:srgbClr val="000000"/>
                          </a:solidFill>
                          <a:effectLst/>
                          <a:latin typeface="Times New Roman" panose="02020603050405020304" pitchFamily="18" charset="0"/>
                          <a:ea typeface="Times New Roman" panose="02020603050405020304" pitchFamily="18" charset="0"/>
                        </a:rPr>
                        <a:t>$224,000</a:t>
                      </a:r>
                      <a:endParaRPr lang="en-US" sz="1600" kern="1400" dirty="0">
                        <a:effectLst/>
                        <a:latin typeface="Times New Roman" panose="02020603050405020304" pitchFamily="18" charset="0"/>
                        <a:ea typeface="Times New Roman" panose="02020603050405020304" pitchFamily="18" charset="0"/>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buNone/>
                      </a:pPr>
                      <a:r>
                        <a:rPr lang="en-US" sz="1600" kern="1400">
                          <a:solidFill>
                            <a:srgbClr val="000000"/>
                          </a:solidFill>
                          <a:effectLst/>
                          <a:latin typeface="Times New Roman" panose="02020603050405020304" pitchFamily="18" charset="0"/>
                          <a:ea typeface="Times New Roman" panose="02020603050405020304" pitchFamily="18" charset="0"/>
                        </a:rPr>
                        <a:t>1,628</a:t>
                      </a:r>
                      <a:endParaRPr lang="en-US" sz="1600" kern="1400">
                        <a:effectLst/>
                        <a:latin typeface="Times New Roman" panose="02020603050405020304" pitchFamily="18" charset="0"/>
                        <a:ea typeface="Times New Roman" panose="02020603050405020304" pitchFamily="18" charset="0"/>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buNone/>
                      </a:pPr>
                      <a:r>
                        <a:rPr lang="en-US" sz="1600" kern="1400">
                          <a:solidFill>
                            <a:srgbClr val="000000"/>
                          </a:solidFill>
                          <a:effectLst/>
                          <a:latin typeface="Times New Roman" panose="02020603050405020304" pitchFamily="18" charset="0"/>
                          <a:ea typeface="Times New Roman" panose="02020603050405020304" pitchFamily="18" charset="0"/>
                        </a:rPr>
                        <a:t>1969</a:t>
                      </a:r>
                      <a:endParaRPr lang="en-US" sz="1600" kern="1400">
                        <a:effectLst/>
                        <a:latin typeface="Times New Roman" panose="02020603050405020304" pitchFamily="18" charset="0"/>
                        <a:ea typeface="Times New Roman" panose="02020603050405020304" pitchFamily="18" charset="0"/>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buNone/>
                      </a:pPr>
                      <a:r>
                        <a:rPr lang="en-US" sz="1600" kern="1400">
                          <a:solidFill>
                            <a:srgbClr val="000000"/>
                          </a:solidFill>
                          <a:effectLst/>
                          <a:latin typeface="Times New Roman" panose="02020603050405020304" pitchFamily="18" charset="0"/>
                          <a:ea typeface="Times New Roman" panose="02020603050405020304" pitchFamily="18" charset="0"/>
                        </a:rPr>
                        <a:t>112</a:t>
                      </a:r>
                      <a:endParaRPr lang="en-US" sz="1600" kern="1400">
                        <a:effectLst/>
                        <a:latin typeface="Times New Roman" panose="02020603050405020304" pitchFamily="18" charset="0"/>
                        <a:ea typeface="Times New Roman" panose="02020603050405020304" pitchFamily="18" charset="0"/>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buNone/>
                      </a:pPr>
                      <a:r>
                        <a:rPr lang="en-US" sz="1600" kern="1400">
                          <a:effectLst/>
                          <a:latin typeface="Times New Roman" panose="02020603050405020304" pitchFamily="18" charset="0"/>
                          <a:ea typeface="Times New Roman" panose="02020603050405020304" pitchFamily="18" charset="0"/>
                        </a:rPr>
                        <a:t> </a:t>
                      </a:r>
                    </a:p>
                  </a:txBody>
                  <a:tcPr marL="0" marR="0" marT="0" marB="0" anchor="ctr">
                    <a:lnL w="12700" cap="flat" cmpd="sng" algn="ctr">
                      <a:solidFill>
                        <a:srgbClr val="000000"/>
                      </a:solidFill>
                      <a:prstDash val="solid"/>
                      <a:round/>
                      <a:headEnd type="none" w="med" len="med"/>
                      <a:tailEnd type="none" w="med" len="med"/>
                    </a:lnL>
                    <a:lnR>
                      <a:noFill/>
                    </a:lnR>
                    <a:lnT>
                      <a:noFill/>
                    </a:lnT>
                    <a:lnB>
                      <a:noFill/>
                    </a:lnB>
                    <a:noFill/>
                  </a:tcPr>
                </a:tc>
                <a:extLst>
                  <a:ext uri="{0D108BD9-81ED-4DB2-BD59-A6C34878D82A}">
                    <a16:rowId xmlns:a16="http://schemas.microsoft.com/office/drawing/2014/main" val="1229348663"/>
                  </a:ext>
                </a:extLst>
              </a:tr>
              <a:tr h="239735">
                <a:tc>
                  <a:txBody>
                    <a:bodyPr/>
                    <a:lstStyle/>
                    <a:p>
                      <a:pPr marL="0" marR="0" algn="ctr">
                        <a:buNone/>
                      </a:pPr>
                      <a:r>
                        <a:rPr lang="en-US" sz="1600" b="1" kern="0">
                          <a:solidFill>
                            <a:srgbClr val="000000"/>
                          </a:solidFill>
                          <a:effectLst/>
                          <a:latin typeface="Times New Roman" panose="02020603050405020304" pitchFamily="18" charset="0"/>
                          <a:ea typeface="Times New Roman" panose="02020603050405020304" pitchFamily="18" charset="0"/>
                        </a:rPr>
                        <a:t>Midland</a:t>
                      </a:r>
                      <a:endParaRPr lang="en-US" sz="1600" kern="140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EEAF6"/>
                    </a:solidFill>
                  </a:tcPr>
                </a:tc>
                <a:tc>
                  <a:txBody>
                    <a:bodyPr/>
                    <a:lstStyle/>
                    <a:p>
                      <a:pPr marL="0" marR="0" algn="ctr">
                        <a:buNone/>
                      </a:pPr>
                      <a:r>
                        <a:rPr lang="en-US" sz="1600" kern="1400">
                          <a:solidFill>
                            <a:srgbClr val="000000"/>
                          </a:solidFill>
                          <a:effectLst/>
                          <a:latin typeface="Times New Roman" panose="02020603050405020304" pitchFamily="18" charset="0"/>
                          <a:ea typeface="Times New Roman" panose="02020603050405020304" pitchFamily="18" charset="0"/>
                        </a:rPr>
                        <a:t>53</a:t>
                      </a:r>
                      <a:endParaRPr lang="en-US" sz="1600" kern="1400">
                        <a:effectLst/>
                        <a:latin typeface="Times New Roman" panose="02020603050405020304" pitchFamily="18" charset="0"/>
                        <a:ea typeface="Times New Roman" panose="02020603050405020304" pitchFamily="18" charset="0"/>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EEAF6"/>
                    </a:solidFill>
                  </a:tcPr>
                </a:tc>
                <a:tc>
                  <a:txBody>
                    <a:bodyPr/>
                    <a:lstStyle/>
                    <a:p>
                      <a:pPr marL="0" marR="0" algn="ctr">
                        <a:buNone/>
                      </a:pPr>
                      <a:r>
                        <a:rPr lang="en-US" sz="1600" kern="1400">
                          <a:solidFill>
                            <a:srgbClr val="000000"/>
                          </a:solidFill>
                          <a:effectLst/>
                          <a:latin typeface="Times New Roman" panose="02020603050405020304" pitchFamily="18" charset="0"/>
                          <a:ea typeface="Times New Roman" panose="02020603050405020304" pitchFamily="18" charset="0"/>
                        </a:rPr>
                        <a:t>6.0%</a:t>
                      </a:r>
                      <a:endParaRPr lang="en-US" sz="1600" kern="1400">
                        <a:effectLst/>
                        <a:latin typeface="Times New Roman" panose="02020603050405020304" pitchFamily="18" charset="0"/>
                        <a:ea typeface="Times New Roman" panose="02020603050405020304" pitchFamily="18" charset="0"/>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EEAF6"/>
                    </a:solidFill>
                  </a:tcPr>
                </a:tc>
                <a:tc>
                  <a:txBody>
                    <a:bodyPr/>
                    <a:lstStyle/>
                    <a:p>
                      <a:pPr marL="0" marR="0" algn="ctr">
                        <a:buNone/>
                      </a:pPr>
                      <a:r>
                        <a:rPr lang="en-US" sz="1600" b="1" kern="1400">
                          <a:solidFill>
                            <a:srgbClr val="FF0000"/>
                          </a:solidFill>
                          <a:effectLst/>
                          <a:latin typeface="Times New Roman" panose="02020603050405020304" pitchFamily="18" charset="0"/>
                          <a:ea typeface="Times New Roman" panose="02020603050405020304" pitchFamily="18" charset="0"/>
                        </a:rPr>
                        <a:t>0.2%</a:t>
                      </a:r>
                      <a:r>
                        <a:rPr lang="en-US" sz="1600" kern="1400">
                          <a:solidFill>
                            <a:srgbClr val="FF0000"/>
                          </a:solidFill>
                          <a:effectLst/>
                          <a:latin typeface="Times New Roman" panose="02020603050405020304" pitchFamily="18" charset="0"/>
                          <a:ea typeface="Times New Roman" panose="02020603050405020304" pitchFamily="18" charset="0"/>
                        </a:rPr>
                        <a:t> </a:t>
                      </a:r>
                      <a:r>
                        <a:rPr lang="en-US" sz="1600" kern="1400">
                          <a:solidFill>
                            <a:srgbClr val="000000"/>
                          </a:solidFill>
                          <a:effectLst/>
                          <a:latin typeface="Times New Roman" panose="02020603050405020304" pitchFamily="18" charset="0"/>
                          <a:ea typeface="Times New Roman" panose="02020603050405020304" pitchFamily="18" charset="0"/>
                        </a:rPr>
                        <a:t>/ </a:t>
                      </a:r>
                      <a:r>
                        <a:rPr lang="en-US" sz="1600" b="1" kern="1400">
                          <a:solidFill>
                            <a:srgbClr val="FF0000"/>
                          </a:solidFill>
                          <a:effectLst/>
                          <a:latin typeface="Times New Roman" panose="02020603050405020304" pitchFamily="18" charset="0"/>
                          <a:ea typeface="Times New Roman" panose="02020603050405020304" pitchFamily="18" charset="0"/>
                        </a:rPr>
                        <a:t>1.4</a:t>
                      </a:r>
                      <a:endParaRPr lang="en-US" sz="1600" kern="1400">
                        <a:effectLst/>
                        <a:latin typeface="Times New Roman" panose="02020603050405020304" pitchFamily="18" charset="0"/>
                        <a:ea typeface="Times New Roman" panose="02020603050405020304" pitchFamily="18" charset="0"/>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EEAF6"/>
                    </a:solidFill>
                  </a:tcPr>
                </a:tc>
                <a:tc>
                  <a:txBody>
                    <a:bodyPr/>
                    <a:lstStyle/>
                    <a:p>
                      <a:pPr marL="0" marR="0" algn="ctr">
                        <a:buNone/>
                      </a:pPr>
                      <a:r>
                        <a:rPr lang="en-US" sz="1600" kern="1400" dirty="0">
                          <a:solidFill>
                            <a:srgbClr val="000000"/>
                          </a:solidFill>
                          <a:effectLst/>
                          <a:latin typeface="Times New Roman" panose="02020603050405020304" pitchFamily="18" charset="0"/>
                          <a:ea typeface="Times New Roman" panose="02020603050405020304" pitchFamily="18" charset="0"/>
                        </a:rPr>
                        <a:t>$235,000</a:t>
                      </a:r>
                      <a:endParaRPr lang="en-US" sz="1600" kern="1400" dirty="0">
                        <a:effectLst/>
                        <a:latin typeface="Times New Roman" panose="02020603050405020304" pitchFamily="18" charset="0"/>
                        <a:ea typeface="Times New Roman" panose="02020603050405020304" pitchFamily="18" charset="0"/>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EEAF6"/>
                    </a:solidFill>
                  </a:tcPr>
                </a:tc>
                <a:tc>
                  <a:txBody>
                    <a:bodyPr/>
                    <a:lstStyle/>
                    <a:p>
                      <a:pPr marL="0" marR="0" algn="ctr">
                        <a:buNone/>
                      </a:pPr>
                      <a:r>
                        <a:rPr lang="en-US" sz="1600" kern="1400" dirty="0">
                          <a:solidFill>
                            <a:srgbClr val="000000"/>
                          </a:solidFill>
                          <a:effectLst/>
                          <a:latin typeface="Times New Roman" panose="02020603050405020304" pitchFamily="18" charset="0"/>
                          <a:ea typeface="Times New Roman" panose="02020603050405020304" pitchFamily="18" charset="0"/>
                        </a:rPr>
                        <a:t>1,973</a:t>
                      </a:r>
                      <a:endParaRPr lang="en-US" sz="1600" kern="1400" dirty="0">
                        <a:effectLst/>
                        <a:latin typeface="Times New Roman" panose="02020603050405020304" pitchFamily="18" charset="0"/>
                        <a:ea typeface="Times New Roman" panose="02020603050405020304" pitchFamily="18" charset="0"/>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EEAF6"/>
                    </a:solidFill>
                  </a:tcPr>
                </a:tc>
                <a:tc>
                  <a:txBody>
                    <a:bodyPr/>
                    <a:lstStyle/>
                    <a:p>
                      <a:pPr marL="0" marR="0" algn="ctr">
                        <a:buNone/>
                      </a:pPr>
                      <a:r>
                        <a:rPr lang="en-US" sz="1600" kern="1400">
                          <a:solidFill>
                            <a:srgbClr val="000000"/>
                          </a:solidFill>
                          <a:effectLst/>
                          <a:latin typeface="Times New Roman" panose="02020603050405020304" pitchFamily="18" charset="0"/>
                          <a:ea typeface="Times New Roman" panose="02020603050405020304" pitchFamily="18" charset="0"/>
                        </a:rPr>
                        <a:t>1970</a:t>
                      </a:r>
                      <a:endParaRPr lang="en-US" sz="1600" kern="1400">
                        <a:effectLst/>
                        <a:latin typeface="Times New Roman" panose="02020603050405020304" pitchFamily="18" charset="0"/>
                        <a:ea typeface="Times New Roman" panose="02020603050405020304" pitchFamily="18" charset="0"/>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EEAF6"/>
                    </a:solidFill>
                  </a:tcPr>
                </a:tc>
                <a:tc>
                  <a:txBody>
                    <a:bodyPr/>
                    <a:lstStyle/>
                    <a:p>
                      <a:pPr marL="0" marR="0" algn="ctr">
                        <a:buNone/>
                      </a:pPr>
                      <a:r>
                        <a:rPr lang="en-US" sz="1600" kern="1400">
                          <a:solidFill>
                            <a:srgbClr val="000000"/>
                          </a:solidFill>
                          <a:effectLst/>
                          <a:latin typeface="Times New Roman" panose="02020603050405020304" pitchFamily="18" charset="0"/>
                          <a:ea typeface="Times New Roman" panose="02020603050405020304" pitchFamily="18" charset="0"/>
                        </a:rPr>
                        <a:t>74</a:t>
                      </a:r>
                      <a:endParaRPr lang="en-US" sz="1600" kern="1400">
                        <a:effectLst/>
                        <a:latin typeface="Times New Roman" panose="02020603050405020304" pitchFamily="18" charset="0"/>
                        <a:ea typeface="Times New Roman" panose="02020603050405020304" pitchFamily="18" charset="0"/>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EEAF6"/>
                    </a:solidFill>
                  </a:tcPr>
                </a:tc>
                <a:tc>
                  <a:txBody>
                    <a:bodyPr/>
                    <a:lstStyle/>
                    <a:p>
                      <a:pPr marL="0" marR="0">
                        <a:buNone/>
                      </a:pPr>
                      <a:r>
                        <a:rPr lang="en-US" sz="1600" kern="1400">
                          <a:effectLst/>
                          <a:latin typeface="Times New Roman" panose="02020603050405020304" pitchFamily="18" charset="0"/>
                          <a:ea typeface="Times New Roman" panose="02020603050405020304" pitchFamily="18" charset="0"/>
                        </a:rPr>
                        <a:t> </a:t>
                      </a:r>
                    </a:p>
                  </a:txBody>
                  <a:tcPr marL="0" marR="0" marT="0" marB="0" anchor="ctr">
                    <a:lnL w="12700" cap="flat" cmpd="sng" algn="ctr">
                      <a:solidFill>
                        <a:srgbClr val="000000"/>
                      </a:solidFill>
                      <a:prstDash val="solid"/>
                      <a:round/>
                      <a:headEnd type="none" w="med" len="med"/>
                      <a:tailEnd type="none" w="med" len="med"/>
                    </a:lnL>
                    <a:lnR>
                      <a:noFill/>
                    </a:lnR>
                    <a:lnT>
                      <a:noFill/>
                    </a:lnT>
                    <a:lnB>
                      <a:noFill/>
                    </a:lnB>
                    <a:noFill/>
                  </a:tcPr>
                </a:tc>
                <a:extLst>
                  <a:ext uri="{0D108BD9-81ED-4DB2-BD59-A6C34878D82A}">
                    <a16:rowId xmlns:a16="http://schemas.microsoft.com/office/drawing/2014/main" val="2664854510"/>
                  </a:ext>
                </a:extLst>
              </a:tr>
              <a:tr h="239735">
                <a:tc>
                  <a:txBody>
                    <a:bodyPr/>
                    <a:lstStyle/>
                    <a:p>
                      <a:pPr marL="0" marR="0" algn="ctr">
                        <a:buNone/>
                      </a:pPr>
                      <a:r>
                        <a:rPr lang="en-US" sz="1600" b="1" kern="0">
                          <a:solidFill>
                            <a:srgbClr val="000000"/>
                          </a:solidFill>
                          <a:effectLst/>
                          <a:latin typeface="Times New Roman" panose="02020603050405020304" pitchFamily="18" charset="0"/>
                          <a:ea typeface="Times New Roman" panose="02020603050405020304" pitchFamily="18" charset="0"/>
                        </a:rPr>
                        <a:t>Saginaw</a:t>
                      </a:r>
                      <a:endParaRPr lang="en-US" sz="1600" kern="140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buNone/>
                      </a:pPr>
                      <a:r>
                        <a:rPr lang="en-US" sz="1600" kern="1400">
                          <a:solidFill>
                            <a:srgbClr val="000000"/>
                          </a:solidFill>
                          <a:effectLst/>
                          <a:latin typeface="Times New Roman" panose="02020603050405020304" pitchFamily="18" charset="0"/>
                          <a:ea typeface="Times New Roman" panose="02020603050405020304" pitchFamily="18" charset="0"/>
                        </a:rPr>
                        <a:t>280</a:t>
                      </a:r>
                      <a:endParaRPr lang="en-US" sz="1600" kern="1400">
                        <a:effectLst/>
                        <a:latin typeface="Times New Roman" panose="02020603050405020304" pitchFamily="18" charset="0"/>
                        <a:ea typeface="Times New Roman" panose="02020603050405020304" pitchFamily="18" charset="0"/>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buNone/>
                      </a:pPr>
                      <a:r>
                        <a:rPr lang="en-US" sz="1600" kern="1400">
                          <a:solidFill>
                            <a:srgbClr val="000000"/>
                          </a:solidFill>
                          <a:effectLst/>
                          <a:latin typeface="Times New Roman" panose="02020603050405020304" pitchFamily="18" charset="0"/>
                          <a:ea typeface="Times New Roman" panose="02020603050405020304" pitchFamily="18" charset="0"/>
                        </a:rPr>
                        <a:t>32.0%</a:t>
                      </a:r>
                      <a:endParaRPr lang="en-US" sz="1600" kern="1400">
                        <a:effectLst/>
                        <a:latin typeface="Times New Roman" panose="02020603050405020304" pitchFamily="18" charset="0"/>
                        <a:ea typeface="Times New Roman" panose="02020603050405020304" pitchFamily="18" charset="0"/>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buNone/>
                      </a:pPr>
                      <a:r>
                        <a:rPr lang="en-US" sz="1600" b="1" kern="1400">
                          <a:solidFill>
                            <a:srgbClr val="FF0000"/>
                          </a:solidFill>
                          <a:effectLst/>
                          <a:latin typeface="Times New Roman" panose="02020603050405020304" pitchFamily="18" charset="0"/>
                          <a:ea typeface="Times New Roman" panose="02020603050405020304" pitchFamily="18" charset="0"/>
                        </a:rPr>
                        <a:t>0.5%</a:t>
                      </a:r>
                      <a:r>
                        <a:rPr lang="en-US" sz="1600" kern="1400">
                          <a:solidFill>
                            <a:srgbClr val="FF0000"/>
                          </a:solidFill>
                          <a:effectLst/>
                          <a:latin typeface="Times New Roman" panose="02020603050405020304" pitchFamily="18" charset="0"/>
                          <a:ea typeface="Times New Roman" panose="02020603050405020304" pitchFamily="18" charset="0"/>
                        </a:rPr>
                        <a:t> </a:t>
                      </a:r>
                      <a:r>
                        <a:rPr lang="en-US" sz="1600" kern="1400">
                          <a:solidFill>
                            <a:srgbClr val="000000"/>
                          </a:solidFill>
                          <a:effectLst/>
                          <a:latin typeface="Times New Roman" panose="02020603050405020304" pitchFamily="18" charset="0"/>
                          <a:ea typeface="Times New Roman" panose="02020603050405020304" pitchFamily="18" charset="0"/>
                        </a:rPr>
                        <a:t>/ </a:t>
                      </a:r>
                      <a:r>
                        <a:rPr lang="en-US" sz="1600" b="1" kern="1400">
                          <a:solidFill>
                            <a:srgbClr val="FF0000"/>
                          </a:solidFill>
                          <a:effectLst/>
                          <a:latin typeface="Times New Roman" panose="02020603050405020304" pitchFamily="18" charset="0"/>
                          <a:ea typeface="Times New Roman" panose="02020603050405020304" pitchFamily="18" charset="0"/>
                        </a:rPr>
                        <a:t>1.8</a:t>
                      </a:r>
                      <a:endParaRPr lang="en-US" sz="1600" kern="1400">
                        <a:effectLst/>
                        <a:latin typeface="Times New Roman" panose="02020603050405020304" pitchFamily="18" charset="0"/>
                        <a:ea typeface="Times New Roman" panose="02020603050405020304" pitchFamily="18" charset="0"/>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buNone/>
                      </a:pPr>
                      <a:r>
                        <a:rPr lang="en-US" sz="1600" kern="1400">
                          <a:solidFill>
                            <a:srgbClr val="000000"/>
                          </a:solidFill>
                          <a:effectLst/>
                          <a:latin typeface="Times New Roman" panose="02020603050405020304" pitchFamily="18" charset="0"/>
                          <a:ea typeface="Times New Roman" panose="02020603050405020304" pitchFamily="18" charset="0"/>
                        </a:rPr>
                        <a:t>$187,450</a:t>
                      </a:r>
                      <a:endParaRPr lang="en-US" sz="1600" kern="1400">
                        <a:effectLst/>
                        <a:latin typeface="Times New Roman" panose="02020603050405020304" pitchFamily="18" charset="0"/>
                        <a:ea typeface="Times New Roman" panose="02020603050405020304" pitchFamily="18" charset="0"/>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buNone/>
                      </a:pPr>
                      <a:r>
                        <a:rPr lang="en-US" sz="1600" kern="1400" dirty="0">
                          <a:solidFill>
                            <a:srgbClr val="000000"/>
                          </a:solidFill>
                          <a:effectLst/>
                          <a:latin typeface="Times New Roman" panose="02020603050405020304" pitchFamily="18" charset="0"/>
                          <a:ea typeface="Times New Roman" panose="02020603050405020304" pitchFamily="18" charset="0"/>
                        </a:rPr>
                        <a:t>1,663</a:t>
                      </a:r>
                      <a:endParaRPr lang="en-US" sz="1600" kern="1400" dirty="0">
                        <a:effectLst/>
                        <a:latin typeface="Times New Roman" panose="02020603050405020304" pitchFamily="18" charset="0"/>
                        <a:ea typeface="Times New Roman" panose="02020603050405020304" pitchFamily="18" charset="0"/>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buNone/>
                      </a:pPr>
                      <a:r>
                        <a:rPr lang="en-US" sz="1600" kern="1400">
                          <a:solidFill>
                            <a:srgbClr val="000000"/>
                          </a:solidFill>
                          <a:effectLst/>
                          <a:latin typeface="Times New Roman" panose="02020603050405020304" pitchFamily="18" charset="0"/>
                          <a:ea typeface="Times New Roman" panose="02020603050405020304" pitchFamily="18" charset="0"/>
                        </a:rPr>
                        <a:t>1956</a:t>
                      </a:r>
                      <a:endParaRPr lang="en-US" sz="1600" kern="1400">
                        <a:effectLst/>
                        <a:latin typeface="Times New Roman" panose="02020603050405020304" pitchFamily="18" charset="0"/>
                        <a:ea typeface="Times New Roman" panose="02020603050405020304" pitchFamily="18" charset="0"/>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buNone/>
                      </a:pPr>
                      <a:r>
                        <a:rPr lang="en-US" sz="1600" kern="1400">
                          <a:solidFill>
                            <a:srgbClr val="000000"/>
                          </a:solidFill>
                          <a:effectLst/>
                          <a:latin typeface="Times New Roman" panose="02020603050405020304" pitchFamily="18" charset="0"/>
                          <a:ea typeface="Times New Roman" panose="02020603050405020304" pitchFamily="18" charset="0"/>
                        </a:rPr>
                        <a:t>76</a:t>
                      </a:r>
                      <a:endParaRPr lang="en-US" sz="1600" kern="1400">
                        <a:effectLst/>
                        <a:latin typeface="Times New Roman" panose="02020603050405020304" pitchFamily="18" charset="0"/>
                        <a:ea typeface="Times New Roman" panose="02020603050405020304" pitchFamily="18" charset="0"/>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buNone/>
                      </a:pPr>
                      <a:r>
                        <a:rPr lang="en-US" sz="1600" kern="1400">
                          <a:effectLst/>
                          <a:latin typeface="Times New Roman" panose="02020603050405020304" pitchFamily="18" charset="0"/>
                          <a:ea typeface="Times New Roman" panose="02020603050405020304" pitchFamily="18" charset="0"/>
                        </a:rPr>
                        <a:t> </a:t>
                      </a:r>
                    </a:p>
                  </a:txBody>
                  <a:tcPr marL="0" marR="0" marT="0" marB="0" anchor="ctr">
                    <a:lnL w="12700" cap="flat" cmpd="sng" algn="ctr">
                      <a:solidFill>
                        <a:srgbClr val="000000"/>
                      </a:solidFill>
                      <a:prstDash val="solid"/>
                      <a:round/>
                      <a:headEnd type="none" w="med" len="med"/>
                      <a:tailEnd type="none" w="med" len="med"/>
                    </a:lnL>
                    <a:lnR>
                      <a:noFill/>
                    </a:lnR>
                    <a:lnT>
                      <a:noFill/>
                    </a:lnT>
                    <a:lnB>
                      <a:noFill/>
                    </a:lnB>
                    <a:noFill/>
                  </a:tcPr>
                </a:tc>
                <a:extLst>
                  <a:ext uri="{0D108BD9-81ED-4DB2-BD59-A6C34878D82A}">
                    <a16:rowId xmlns:a16="http://schemas.microsoft.com/office/drawing/2014/main" val="1897898507"/>
                  </a:ext>
                </a:extLst>
              </a:tr>
              <a:tr h="239735">
                <a:tc>
                  <a:txBody>
                    <a:bodyPr/>
                    <a:lstStyle/>
                    <a:p>
                      <a:pPr marL="0" marR="0" algn="ctr">
                        <a:buNone/>
                      </a:pPr>
                      <a:r>
                        <a:rPr lang="en-US" sz="1600" b="1" kern="1400" dirty="0">
                          <a:solidFill>
                            <a:srgbClr val="000000"/>
                          </a:solidFill>
                          <a:effectLst/>
                          <a:latin typeface="Times New Roman" panose="02020603050405020304" pitchFamily="18" charset="0"/>
                          <a:ea typeface="Times New Roman" panose="02020603050405020304" pitchFamily="18" charset="0"/>
                        </a:rPr>
                        <a:t>Region</a:t>
                      </a:r>
                      <a:endParaRPr lang="en-US" sz="1600" kern="1400" dirty="0">
                        <a:effectLst/>
                        <a:latin typeface="Times New Roman" panose="02020603050405020304" pitchFamily="18" charset="0"/>
                        <a:ea typeface="Times New Roman" panose="02020603050405020304" pitchFamily="18" charset="0"/>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7CAAC"/>
                    </a:solidFill>
                  </a:tcPr>
                </a:tc>
                <a:tc>
                  <a:txBody>
                    <a:bodyPr/>
                    <a:lstStyle/>
                    <a:p>
                      <a:pPr marL="0" marR="0" algn="ctr">
                        <a:buNone/>
                      </a:pPr>
                      <a:r>
                        <a:rPr lang="en-US" sz="1600" b="1" kern="1400">
                          <a:solidFill>
                            <a:srgbClr val="000000"/>
                          </a:solidFill>
                          <a:effectLst/>
                          <a:latin typeface="Times New Roman" panose="02020603050405020304" pitchFamily="18" charset="0"/>
                          <a:ea typeface="Times New Roman" panose="02020603050405020304" pitchFamily="18" charset="0"/>
                        </a:rPr>
                        <a:t>876</a:t>
                      </a:r>
                      <a:endParaRPr lang="en-US" sz="1600" kern="1400">
                        <a:effectLst/>
                        <a:latin typeface="Times New Roman" panose="02020603050405020304" pitchFamily="18" charset="0"/>
                        <a:ea typeface="Times New Roman" panose="02020603050405020304" pitchFamily="18" charset="0"/>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7CAAC"/>
                    </a:solidFill>
                  </a:tcPr>
                </a:tc>
                <a:tc>
                  <a:txBody>
                    <a:bodyPr/>
                    <a:lstStyle/>
                    <a:p>
                      <a:pPr marL="0" marR="0" algn="ctr">
                        <a:buNone/>
                      </a:pPr>
                      <a:r>
                        <a:rPr lang="en-US" sz="1600" b="1" kern="1400">
                          <a:solidFill>
                            <a:srgbClr val="000000"/>
                          </a:solidFill>
                          <a:effectLst/>
                          <a:latin typeface="Times New Roman" panose="02020603050405020304" pitchFamily="18" charset="0"/>
                          <a:ea typeface="Times New Roman" panose="02020603050405020304" pitchFamily="18" charset="0"/>
                        </a:rPr>
                        <a:t>100.0%</a:t>
                      </a:r>
                      <a:endParaRPr lang="en-US" sz="1600" kern="1400">
                        <a:effectLst/>
                        <a:latin typeface="Times New Roman" panose="02020603050405020304" pitchFamily="18" charset="0"/>
                        <a:ea typeface="Times New Roman" panose="02020603050405020304" pitchFamily="18" charset="0"/>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7CAAC"/>
                    </a:solidFill>
                  </a:tcPr>
                </a:tc>
                <a:tc>
                  <a:txBody>
                    <a:bodyPr/>
                    <a:lstStyle/>
                    <a:p>
                      <a:pPr marL="0" marR="0" algn="ctr">
                        <a:buNone/>
                      </a:pPr>
                      <a:r>
                        <a:rPr lang="en-US" sz="1600" b="1" kern="1400">
                          <a:solidFill>
                            <a:srgbClr val="FF0000"/>
                          </a:solidFill>
                          <a:effectLst/>
                          <a:latin typeface="Times New Roman" panose="02020603050405020304" pitchFamily="18" charset="0"/>
                          <a:ea typeface="Times New Roman" panose="02020603050405020304" pitchFamily="18" charset="0"/>
                        </a:rPr>
                        <a:t>0.5% / </a:t>
                      </a:r>
                      <a:r>
                        <a:rPr lang="en-US" sz="1600" b="1" kern="1400">
                          <a:solidFill>
                            <a:srgbClr val="000000"/>
                          </a:solidFill>
                          <a:effectLst/>
                          <a:latin typeface="Times New Roman" panose="02020603050405020304" pitchFamily="18" charset="0"/>
                          <a:ea typeface="Times New Roman" panose="02020603050405020304" pitchFamily="18" charset="0"/>
                        </a:rPr>
                        <a:t>2.0</a:t>
                      </a:r>
                      <a:endParaRPr lang="en-US" sz="1600" kern="1400">
                        <a:effectLst/>
                        <a:latin typeface="Times New Roman" panose="02020603050405020304" pitchFamily="18" charset="0"/>
                        <a:ea typeface="Times New Roman" panose="02020603050405020304" pitchFamily="18" charset="0"/>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7CAAC"/>
                    </a:solidFill>
                  </a:tcPr>
                </a:tc>
                <a:tc>
                  <a:txBody>
                    <a:bodyPr/>
                    <a:lstStyle/>
                    <a:p>
                      <a:pPr marL="0" marR="0" algn="ctr">
                        <a:buNone/>
                      </a:pPr>
                      <a:r>
                        <a:rPr lang="en-US" sz="1600" b="1" kern="1400">
                          <a:solidFill>
                            <a:srgbClr val="000000"/>
                          </a:solidFill>
                          <a:effectLst/>
                          <a:latin typeface="Times New Roman" panose="02020603050405020304" pitchFamily="18" charset="0"/>
                          <a:ea typeface="Times New Roman" panose="02020603050405020304" pitchFamily="18" charset="0"/>
                        </a:rPr>
                        <a:t>$199,700</a:t>
                      </a:r>
                      <a:endParaRPr lang="en-US" sz="1600" kern="1400">
                        <a:effectLst/>
                        <a:latin typeface="Times New Roman" panose="02020603050405020304" pitchFamily="18" charset="0"/>
                        <a:ea typeface="Times New Roman" panose="02020603050405020304" pitchFamily="18" charset="0"/>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7CAAC"/>
                    </a:solidFill>
                  </a:tcPr>
                </a:tc>
                <a:tc>
                  <a:txBody>
                    <a:bodyPr/>
                    <a:lstStyle/>
                    <a:p>
                      <a:pPr marL="0" marR="0" algn="ctr">
                        <a:buNone/>
                      </a:pPr>
                      <a:r>
                        <a:rPr lang="en-US" sz="1600" b="1" kern="1400">
                          <a:solidFill>
                            <a:srgbClr val="000000"/>
                          </a:solidFill>
                          <a:effectLst/>
                          <a:latin typeface="Times New Roman" panose="02020603050405020304" pitchFamily="18" charset="0"/>
                          <a:ea typeface="Times New Roman" panose="02020603050405020304" pitchFamily="18" charset="0"/>
                        </a:rPr>
                        <a:t>1,590</a:t>
                      </a:r>
                      <a:endParaRPr lang="en-US" sz="1600" kern="1400">
                        <a:effectLst/>
                        <a:latin typeface="Times New Roman" panose="02020603050405020304" pitchFamily="18" charset="0"/>
                        <a:ea typeface="Times New Roman" panose="02020603050405020304" pitchFamily="18" charset="0"/>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7CAAC"/>
                    </a:solidFill>
                  </a:tcPr>
                </a:tc>
                <a:tc>
                  <a:txBody>
                    <a:bodyPr/>
                    <a:lstStyle/>
                    <a:p>
                      <a:pPr marL="0" marR="0" algn="ctr">
                        <a:buNone/>
                      </a:pPr>
                      <a:r>
                        <a:rPr lang="en-US" sz="1600" b="1" kern="1400" dirty="0">
                          <a:solidFill>
                            <a:srgbClr val="000000"/>
                          </a:solidFill>
                          <a:effectLst/>
                          <a:latin typeface="Times New Roman" panose="02020603050405020304" pitchFamily="18" charset="0"/>
                          <a:ea typeface="Times New Roman" panose="02020603050405020304" pitchFamily="18" charset="0"/>
                        </a:rPr>
                        <a:t>1963</a:t>
                      </a:r>
                      <a:endParaRPr lang="en-US" sz="1600" kern="1400" dirty="0">
                        <a:effectLst/>
                        <a:latin typeface="Times New Roman" panose="02020603050405020304" pitchFamily="18" charset="0"/>
                        <a:ea typeface="Times New Roman" panose="02020603050405020304" pitchFamily="18" charset="0"/>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7CAAC"/>
                    </a:solidFill>
                  </a:tcPr>
                </a:tc>
                <a:tc>
                  <a:txBody>
                    <a:bodyPr/>
                    <a:lstStyle/>
                    <a:p>
                      <a:pPr marL="0" marR="0" algn="ctr">
                        <a:buNone/>
                      </a:pPr>
                      <a:r>
                        <a:rPr lang="en-US" sz="1600" b="1" kern="1400">
                          <a:solidFill>
                            <a:srgbClr val="000000"/>
                          </a:solidFill>
                          <a:effectLst/>
                          <a:latin typeface="Times New Roman" panose="02020603050405020304" pitchFamily="18" charset="0"/>
                          <a:ea typeface="Times New Roman" panose="02020603050405020304" pitchFamily="18" charset="0"/>
                        </a:rPr>
                        <a:t>90</a:t>
                      </a:r>
                      <a:endParaRPr lang="en-US" sz="1600" kern="1400">
                        <a:effectLst/>
                        <a:latin typeface="Times New Roman" panose="02020603050405020304" pitchFamily="18" charset="0"/>
                        <a:ea typeface="Times New Roman" panose="02020603050405020304" pitchFamily="18" charset="0"/>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7CAAC"/>
                    </a:solidFill>
                  </a:tcPr>
                </a:tc>
                <a:tc>
                  <a:txBody>
                    <a:bodyPr/>
                    <a:lstStyle/>
                    <a:p>
                      <a:pPr marL="0" marR="0">
                        <a:buNone/>
                      </a:pPr>
                      <a:r>
                        <a:rPr lang="en-US" sz="1600" kern="1400" dirty="0">
                          <a:effectLst/>
                          <a:latin typeface="Times New Roman" panose="02020603050405020304" pitchFamily="18" charset="0"/>
                          <a:ea typeface="Times New Roman" panose="02020603050405020304" pitchFamily="18" charset="0"/>
                        </a:rPr>
                        <a:t> </a:t>
                      </a:r>
                    </a:p>
                  </a:txBody>
                  <a:tcPr marL="0" marR="0" marT="0" marB="0" anchor="ctr">
                    <a:lnL w="12700" cap="flat" cmpd="sng" algn="ctr">
                      <a:solidFill>
                        <a:srgbClr val="000000"/>
                      </a:solidFill>
                      <a:prstDash val="solid"/>
                      <a:round/>
                      <a:headEnd type="none" w="med" len="med"/>
                      <a:tailEnd type="none" w="med" len="med"/>
                    </a:lnL>
                    <a:lnR>
                      <a:noFill/>
                    </a:lnR>
                    <a:lnT>
                      <a:noFill/>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405291209"/>
                  </a:ext>
                </a:extLst>
              </a:tr>
              <a:tr h="239735">
                <a:tc gridSpan="9">
                  <a:txBody>
                    <a:bodyPr/>
                    <a:lstStyle/>
                    <a:p>
                      <a:pPr marL="0" marR="0">
                        <a:buNone/>
                      </a:pPr>
                      <a:r>
                        <a:rPr lang="en-US" sz="1600" kern="1400" dirty="0">
                          <a:solidFill>
                            <a:srgbClr val="000000"/>
                          </a:solidFill>
                          <a:effectLst/>
                          <a:latin typeface="Times New Roman" panose="02020603050405020304" pitchFamily="18" charset="0"/>
                          <a:ea typeface="Times New Roman" panose="02020603050405020304" pitchFamily="18" charset="0"/>
                        </a:rPr>
                        <a:t>Source: Redfin.com &amp; Bowen National Research</a:t>
                      </a:r>
                      <a:endParaRPr lang="en-US" sz="1600" kern="1400" dirty="0">
                        <a:effectLst/>
                        <a:latin typeface="Times New Roman" panose="02020603050405020304" pitchFamily="18" charset="0"/>
                        <a:ea typeface="Times New Roman" panose="02020603050405020304" pitchFamily="18" charset="0"/>
                      </a:endParaRPr>
                    </a:p>
                  </a:txBody>
                  <a:tcPr marL="68580" marR="68580" marT="0" marB="0" anchor="ctr">
                    <a:lnL>
                      <a:noFill/>
                    </a:lnL>
                    <a:lnR>
                      <a:noFill/>
                    </a:lnR>
                    <a:lnT w="12700" cap="flat" cmpd="sng" algn="ctr">
                      <a:solidFill>
                        <a:srgbClr val="000000"/>
                      </a:solidFill>
                      <a:prstDash val="solid"/>
                      <a:round/>
                      <a:headEnd type="none" w="med" len="med"/>
                      <a:tailEnd type="none" w="med" len="med"/>
                    </a:lnT>
                    <a:lnB>
                      <a:noFill/>
                    </a:lnB>
                    <a:solidFill>
                      <a:srgbClr val="FFFFFF"/>
                    </a:solid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3708368505"/>
                  </a:ext>
                </a:extLst>
              </a:tr>
            </a:tbl>
          </a:graphicData>
        </a:graphic>
      </p:graphicFrame>
      <p:sp>
        <p:nvSpPr>
          <p:cNvPr id="11" name="Rectangle 10">
            <a:extLst>
              <a:ext uri="{FF2B5EF4-FFF2-40B4-BE49-F238E27FC236}">
                <a16:creationId xmlns:a16="http://schemas.microsoft.com/office/drawing/2014/main" id="{BB5AA22F-1D69-4CF5-89C9-B11263D8ECDC}"/>
              </a:ext>
            </a:extLst>
          </p:cNvPr>
          <p:cNvSpPr/>
          <p:nvPr/>
        </p:nvSpPr>
        <p:spPr>
          <a:xfrm>
            <a:off x="4819828" y="2751745"/>
            <a:ext cx="1301323" cy="2691925"/>
          </a:xfrm>
          <a:prstGeom prst="rect">
            <a:avLst/>
          </a:prstGeom>
          <a:noFill/>
          <a:ln w="381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TextBox 13">
            <a:extLst>
              <a:ext uri="{FF2B5EF4-FFF2-40B4-BE49-F238E27FC236}">
                <a16:creationId xmlns:a16="http://schemas.microsoft.com/office/drawing/2014/main" id="{F7E9FEC8-ADB8-BC10-5E63-8B1330CD9C11}"/>
              </a:ext>
            </a:extLst>
          </p:cNvPr>
          <p:cNvSpPr txBox="1"/>
          <p:nvPr/>
        </p:nvSpPr>
        <p:spPr>
          <a:xfrm>
            <a:off x="1085315" y="5849151"/>
            <a:ext cx="10926169" cy="738664"/>
          </a:xfrm>
          <a:prstGeom prst="rect">
            <a:avLst/>
          </a:prstGeom>
          <a:noFill/>
        </p:spPr>
        <p:txBody>
          <a:bodyPr wrap="square">
            <a:spAutoFit/>
          </a:bodyPr>
          <a:lstStyle/>
          <a:p>
            <a:pPr marL="0" lvl="2" algn="ctr"/>
            <a:r>
              <a:rPr lang="en-US" sz="2100" b="1" dirty="0">
                <a:solidFill>
                  <a:schemeClr val="accent1">
                    <a:lumMod val="75000"/>
                  </a:schemeClr>
                </a:solidFill>
              </a:rPr>
              <a:t>Counties with an availability rate and an MSI that are below the healthy ranges are likely at risk of rapid increases in home prices and/or limited household growth.</a:t>
            </a:r>
            <a:endParaRPr lang="en-US" sz="2100" dirty="0">
              <a:solidFill>
                <a:schemeClr val="accent1">
                  <a:lumMod val="75000"/>
                </a:schemeClr>
              </a:solidFill>
            </a:endParaRPr>
          </a:p>
        </p:txBody>
      </p:sp>
      <p:pic>
        <p:nvPicPr>
          <p:cNvPr id="16" name="Graphic 15" descr="Warning with solid fill">
            <a:extLst>
              <a:ext uri="{FF2B5EF4-FFF2-40B4-BE49-F238E27FC236}">
                <a16:creationId xmlns:a16="http://schemas.microsoft.com/office/drawing/2014/main" id="{F7471801-BD37-598D-2C39-B7D479C80787}"/>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432441" y="5801577"/>
            <a:ext cx="786238" cy="786238"/>
          </a:xfrm>
          <a:prstGeom prst="rect">
            <a:avLst/>
          </a:prstGeom>
        </p:spPr>
      </p:pic>
    </p:spTree>
    <p:extLst>
      <p:ext uri="{BB962C8B-B14F-4D97-AF65-F5344CB8AC3E}">
        <p14:creationId xmlns:p14="http://schemas.microsoft.com/office/powerpoint/2010/main" val="388405128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310025F-C53B-70A2-45C8-7EF9603732B4}"/>
            </a:ext>
          </a:extLst>
        </p:cNvPr>
        <p:cNvGrpSpPr/>
        <p:nvPr/>
      </p:nvGrpSpPr>
      <p:grpSpPr>
        <a:xfrm>
          <a:off x="0" y="0"/>
          <a:ext cx="0" cy="0"/>
          <a:chOff x="0" y="0"/>
          <a:chExt cx="0" cy="0"/>
        </a:xfrm>
      </p:grpSpPr>
      <p:sp>
        <p:nvSpPr>
          <p:cNvPr id="9" name="TextBox 8">
            <a:extLst>
              <a:ext uri="{FF2B5EF4-FFF2-40B4-BE49-F238E27FC236}">
                <a16:creationId xmlns:a16="http://schemas.microsoft.com/office/drawing/2014/main" id="{97CED702-BD9F-722A-B24A-2CD9D37E90B2}"/>
              </a:ext>
            </a:extLst>
          </p:cNvPr>
          <p:cNvSpPr txBox="1"/>
          <p:nvPr/>
        </p:nvSpPr>
        <p:spPr>
          <a:xfrm>
            <a:off x="3663517" y="6488668"/>
            <a:ext cx="4864963" cy="369332"/>
          </a:xfrm>
          <a:prstGeom prst="rect">
            <a:avLst/>
          </a:prstGeom>
          <a:noFill/>
        </p:spPr>
        <p:txBody>
          <a:bodyPr wrap="square" rtlCol="0">
            <a:spAutoFit/>
          </a:bodyPr>
          <a:lstStyle/>
          <a:p>
            <a:pPr algn="ctr"/>
            <a:r>
              <a:rPr lang="en-US" b="1" dirty="0">
                <a:solidFill>
                  <a:srgbClr val="39A0ED"/>
                </a:solidFill>
              </a:rPr>
              <a:t>Continued on next slide.</a:t>
            </a:r>
          </a:p>
        </p:txBody>
      </p:sp>
      <p:graphicFrame>
        <p:nvGraphicFramePr>
          <p:cNvPr id="2" name="Table 1">
            <a:extLst>
              <a:ext uri="{FF2B5EF4-FFF2-40B4-BE49-F238E27FC236}">
                <a16:creationId xmlns:a16="http://schemas.microsoft.com/office/drawing/2014/main" id="{6C07749C-7706-F415-F332-C29EF4CBF720}"/>
              </a:ext>
            </a:extLst>
          </p:cNvPr>
          <p:cNvGraphicFramePr>
            <a:graphicFrameLocks noGrp="1"/>
          </p:cNvGraphicFramePr>
          <p:nvPr>
            <p:extLst>
              <p:ext uri="{D42A27DB-BD31-4B8C-83A1-F6EECF244321}">
                <p14:modId xmlns:p14="http://schemas.microsoft.com/office/powerpoint/2010/main" val="2360779988"/>
              </p:ext>
            </p:extLst>
          </p:nvPr>
        </p:nvGraphicFramePr>
        <p:xfrm>
          <a:off x="154625" y="578534"/>
          <a:ext cx="11882749" cy="5974080"/>
        </p:xfrm>
        <a:graphic>
          <a:graphicData uri="http://schemas.openxmlformats.org/drawingml/2006/table">
            <a:tbl>
              <a:tblPr firstRow="1" firstCol="1" lastRow="1" lastCol="1" bandRow="1" bandCol="1"/>
              <a:tblGrid>
                <a:gridCol w="1691932">
                  <a:extLst>
                    <a:ext uri="{9D8B030D-6E8A-4147-A177-3AD203B41FA5}">
                      <a16:colId xmlns:a16="http://schemas.microsoft.com/office/drawing/2014/main" val="1821160981"/>
                    </a:ext>
                  </a:extLst>
                </a:gridCol>
                <a:gridCol w="1455938">
                  <a:extLst>
                    <a:ext uri="{9D8B030D-6E8A-4147-A177-3AD203B41FA5}">
                      <a16:colId xmlns:a16="http://schemas.microsoft.com/office/drawing/2014/main" val="2643121249"/>
                    </a:ext>
                  </a:extLst>
                </a:gridCol>
                <a:gridCol w="2876365">
                  <a:extLst>
                    <a:ext uri="{9D8B030D-6E8A-4147-A177-3AD203B41FA5}">
                      <a16:colId xmlns:a16="http://schemas.microsoft.com/office/drawing/2014/main" val="2823340594"/>
                    </a:ext>
                  </a:extLst>
                </a:gridCol>
                <a:gridCol w="1053034">
                  <a:extLst>
                    <a:ext uri="{9D8B030D-6E8A-4147-A177-3AD203B41FA5}">
                      <a16:colId xmlns:a16="http://schemas.microsoft.com/office/drawing/2014/main" val="2152158169"/>
                    </a:ext>
                  </a:extLst>
                </a:gridCol>
                <a:gridCol w="1053034">
                  <a:extLst>
                    <a:ext uri="{9D8B030D-6E8A-4147-A177-3AD203B41FA5}">
                      <a16:colId xmlns:a16="http://schemas.microsoft.com/office/drawing/2014/main" val="2493622001"/>
                    </a:ext>
                  </a:extLst>
                </a:gridCol>
                <a:gridCol w="859937">
                  <a:extLst>
                    <a:ext uri="{9D8B030D-6E8A-4147-A177-3AD203B41FA5}">
                      <a16:colId xmlns:a16="http://schemas.microsoft.com/office/drawing/2014/main" val="3454005548"/>
                    </a:ext>
                  </a:extLst>
                </a:gridCol>
                <a:gridCol w="859937">
                  <a:extLst>
                    <a:ext uri="{9D8B030D-6E8A-4147-A177-3AD203B41FA5}">
                      <a16:colId xmlns:a16="http://schemas.microsoft.com/office/drawing/2014/main" val="1491872654"/>
                    </a:ext>
                  </a:extLst>
                </a:gridCol>
                <a:gridCol w="1016286">
                  <a:extLst>
                    <a:ext uri="{9D8B030D-6E8A-4147-A177-3AD203B41FA5}">
                      <a16:colId xmlns:a16="http://schemas.microsoft.com/office/drawing/2014/main" val="946766811"/>
                    </a:ext>
                  </a:extLst>
                </a:gridCol>
                <a:gridCol w="1016286">
                  <a:extLst>
                    <a:ext uri="{9D8B030D-6E8A-4147-A177-3AD203B41FA5}">
                      <a16:colId xmlns:a16="http://schemas.microsoft.com/office/drawing/2014/main" val="3971661863"/>
                    </a:ext>
                  </a:extLst>
                </a:gridCol>
              </a:tblGrid>
              <a:tr h="390771">
                <a:tc gridSpan="9">
                  <a:txBody>
                    <a:bodyPr/>
                    <a:lstStyle/>
                    <a:p>
                      <a:pPr marL="0" marR="0" algn="ctr">
                        <a:buNone/>
                      </a:pPr>
                      <a:r>
                        <a:rPr lang="en-US" sz="1400" b="1" kern="1400">
                          <a:solidFill>
                            <a:srgbClr val="FFFFFF"/>
                          </a:solidFill>
                          <a:effectLst/>
                          <a:latin typeface="Times New Roman" panose="02020603050405020304" pitchFamily="18" charset="0"/>
                          <a:ea typeface="Calibri" panose="020F0502020204030204" pitchFamily="34" charset="0"/>
                        </a:rPr>
                        <a:t>Wages and Housing Affordability for Top 35 Occupations by Share of Labor Force </a:t>
                      </a:r>
                      <a:endParaRPr lang="en-US" sz="1400" kern="1400">
                        <a:effectLst/>
                        <a:latin typeface="Times New Roman" panose="02020603050405020304" pitchFamily="18" charset="0"/>
                        <a:ea typeface="Times New Roman" panose="02020603050405020304" pitchFamily="18" charset="0"/>
                      </a:endParaRPr>
                    </a:p>
                    <a:p>
                      <a:pPr marL="0" marR="0" algn="ctr">
                        <a:buNone/>
                      </a:pPr>
                      <a:r>
                        <a:rPr lang="en-US" sz="1400" b="1" kern="1400">
                          <a:solidFill>
                            <a:srgbClr val="FFFFFF"/>
                          </a:solidFill>
                          <a:effectLst/>
                          <a:latin typeface="Times New Roman" panose="02020603050405020304" pitchFamily="18" charset="0"/>
                          <a:ea typeface="Calibri" panose="020F0502020204030204" pitchFamily="34" charset="0"/>
                        </a:rPr>
                        <a:t>(</a:t>
                      </a:r>
                      <a:r>
                        <a:rPr lang="en-US" sz="1400" b="1" kern="1400">
                          <a:solidFill>
                            <a:srgbClr val="FFFFFF"/>
                          </a:solidFill>
                          <a:effectLst/>
                          <a:latin typeface="Times New Roman" panose="02020603050405020304" pitchFamily="18" charset="0"/>
                          <a:ea typeface="Times New Roman" panose="02020603050405020304" pitchFamily="18" charset="0"/>
                        </a:rPr>
                        <a:t>East Central Michigan Prosperity Region</a:t>
                      </a:r>
                      <a:r>
                        <a:rPr lang="en-US" sz="1400" b="1" kern="1400">
                          <a:solidFill>
                            <a:srgbClr val="FFFFFF"/>
                          </a:solidFill>
                          <a:effectLst/>
                          <a:latin typeface="Times New Roman" panose="02020603050405020304" pitchFamily="18" charset="0"/>
                          <a:ea typeface="Calibri" panose="020F0502020204030204" pitchFamily="34" charset="0"/>
                        </a:rPr>
                        <a:t>) </a:t>
                      </a:r>
                      <a:endParaRPr lang="en-US" sz="1400" kern="1400">
                        <a:effectLst/>
                        <a:latin typeface="Times New Roman" panose="02020603050405020304" pitchFamily="18" charset="0"/>
                        <a:ea typeface="Times New Roman" panose="02020603050405020304" pitchFamily="18" charset="0"/>
                      </a:endParaRPr>
                    </a:p>
                  </a:txBody>
                  <a:tcPr marL="20332" marR="2033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25597D"/>
                    </a:solid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655484232"/>
                  </a:ext>
                </a:extLst>
              </a:tr>
              <a:tr h="195385">
                <a:tc gridSpan="5">
                  <a:txBody>
                    <a:bodyPr/>
                    <a:lstStyle/>
                    <a:p>
                      <a:pPr marL="0" marR="0" algn="ctr">
                        <a:buNone/>
                      </a:pPr>
                      <a:r>
                        <a:rPr lang="en-US" sz="1400" b="1" kern="1400">
                          <a:solidFill>
                            <a:srgbClr val="FFFFFF"/>
                          </a:solidFill>
                          <a:effectLst/>
                          <a:latin typeface="Times New Roman" panose="02020603050405020304" pitchFamily="18" charset="0"/>
                          <a:ea typeface="Calibri" panose="020F0502020204030204" pitchFamily="34" charset="0"/>
                        </a:rPr>
                        <a:t>Occupation Sector, Title &amp; Wages* </a:t>
                      </a:r>
                      <a:endParaRPr lang="en-US" sz="1400" kern="1400">
                        <a:effectLst/>
                        <a:latin typeface="Times New Roman" panose="02020603050405020304" pitchFamily="18" charset="0"/>
                        <a:ea typeface="Times New Roman" panose="02020603050405020304" pitchFamily="18" charset="0"/>
                      </a:endParaRPr>
                    </a:p>
                  </a:txBody>
                  <a:tcPr marL="20332" marR="20332" marT="0" marB="0">
                    <a:lnL w="12700"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25597D"/>
                    </a:solid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gridSpan="4">
                  <a:txBody>
                    <a:bodyPr/>
                    <a:lstStyle/>
                    <a:p>
                      <a:pPr marL="0" marR="0" algn="ctr">
                        <a:buNone/>
                      </a:pPr>
                      <a:r>
                        <a:rPr lang="en-US" sz="1400" b="1" kern="1400">
                          <a:solidFill>
                            <a:srgbClr val="FFFFFF"/>
                          </a:solidFill>
                          <a:effectLst/>
                          <a:latin typeface="Times New Roman" panose="02020603050405020304" pitchFamily="18" charset="0"/>
                          <a:ea typeface="Calibri" panose="020F0502020204030204" pitchFamily="34" charset="0"/>
                        </a:rPr>
                        <a:t>Housing Affordability**</a:t>
                      </a:r>
                      <a:endParaRPr lang="en-US" sz="1400" kern="1400">
                        <a:effectLst/>
                        <a:latin typeface="Times New Roman" panose="02020603050405020304" pitchFamily="18" charset="0"/>
                        <a:ea typeface="Times New Roman" panose="02020603050405020304" pitchFamily="18" charset="0"/>
                      </a:endParaRPr>
                    </a:p>
                  </a:txBody>
                  <a:tcPr marL="20332" marR="20332" marT="0" marB="0">
                    <a:lnL w="28575"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25597D"/>
                    </a:solidFill>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760744260"/>
                  </a:ext>
                </a:extLst>
              </a:tr>
              <a:tr h="195385">
                <a:tc rowSpan="2">
                  <a:txBody>
                    <a:bodyPr/>
                    <a:lstStyle/>
                    <a:p>
                      <a:pPr marL="0" marR="0" algn="ctr">
                        <a:buNone/>
                      </a:pPr>
                      <a:r>
                        <a:rPr lang="en-US" sz="1400" b="1" kern="1400">
                          <a:solidFill>
                            <a:srgbClr val="FFFFFF"/>
                          </a:solidFill>
                          <a:effectLst/>
                          <a:latin typeface="Times New Roman" panose="02020603050405020304" pitchFamily="18" charset="0"/>
                          <a:ea typeface="Calibri" panose="020F0502020204030204" pitchFamily="34" charset="0"/>
                        </a:rPr>
                        <a:t>Sector Group</a:t>
                      </a:r>
                      <a:endParaRPr lang="en-US" sz="1400" kern="1400">
                        <a:effectLst/>
                        <a:latin typeface="Times New Roman" panose="02020603050405020304" pitchFamily="18" charset="0"/>
                        <a:ea typeface="Times New Roman" panose="02020603050405020304" pitchFamily="18" charset="0"/>
                      </a:endParaRPr>
                    </a:p>
                    <a:p>
                      <a:pPr marL="0" marR="0" algn="ctr">
                        <a:buNone/>
                      </a:pPr>
                      <a:r>
                        <a:rPr lang="en-US" sz="1400" b="1" kern="1400">
                          <a:solidFill>
                            <a:srgbClr val="FFFFFF"/>
                          </a:solidFill>
                          <a:effectLst/>
                          <a:latin typeface="Times New Roman" panose="02020603050405020304" pitchFamily="18" charset="0"/>
                          <a:ea typeface="Calibri" panose="020F0502020204030204" pitchFamily="34" charset="0"/>
                        </a:rPr>
                        <a:t>(Code)</a:t>
                      </a:r>
                      <a:endParaRPr lang="en-US" sz="1400" kern="1400">
                        <a:effectLst/>
                        <a:latin typeface="Times New Roman" panose="02020603050405020304" pitchFamily="18" charset="0"/>
                        <a:ea typeface="Times New Roman" panose="02020603050405020304" pitchFamily="18" charset="0"/>
                      </a:endParaRPr>
                    </a:p>
                  </a:txBody>
                  <a:tcPr marL="20332" marR="20332"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25597D"/>
                    </a:solidFill>
                  </a:tcPr>
                </a:tc>
                <a:tc rowSpan="2">
                  <a:txBody>
                    <a:bodyPr/>
                    <a:lstStyle/>
                    <a:p>
                      <a:pPr marL="0" marR="0" algn="ctr">
                        <a:buNone/>
                      </a:pPr>
                      <a:r>
                        <a:rPr lang="en-US" sz="1400" b="1" kern="1400">
                          <a:solidFill>
                            <a:srgbClr val="FFFFFF"/>
                          </a:solidFill>
                          <a:effectLst/>
                          <a:latin typeface="Times New Roman" panose="02020603050405020304" pitchFamily="18" charset="0"/>
                          <a:ea typeface="Calibri" panose="020F0502020204030204" pitchFamily="34" charset="0"/>
                        </a:rPr>
                        <a:t>Labor Force Share</a:t>
                      </a:r>
                      <a:endParaRPr lang="en-US" sz="1400" kern="1400">
                        <a:effectLst/>
                        <a:latin typeface="Times New Roman" panose="02020603050405020304" pitchFamily="18" charset="0"/>
                        <a:ea typeface="Times New Roman" panose="02020603050405020304" pitchFamily="18" charset="0"/>
                      </a:endParaRPr>
                    </a:p>
                  </a:txBody>
                  <a:tcPr marL="20332" marR="20332"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25597D"/>
                    </a:solidFill>
                  </a:tcPr>
                </a:tc>
                <a:tc rowSpan="2">
                  <a:txBody>
                    <a:bodyPr/>
                    <a:lstStyle/>
                    <a:p>
                      <a:pPr marL="0" marR="0" algn="ctr">
                        <a:buNone/>
                      </a:pPr>
                      <a:r>
                        <a:rPr lang="en-US" sz="1400" b="1" kern="1400" dirty="0">
                          <a:solidFill>
                            <a:srgbClr val="FFFFFF"/>
                          </a:solidFill>
                          <a:effectLst/>
                          <a:latin typeface="Times New Roman" panose="02020603050405020304" pitchFamily="18" charset="0"/>
                          <a:ea typeface="Calibri" panose="020F0502020204030204" pitchFamily="34" charset="0"/>
                        </a:rPr>
                        <a:t>Occupation Title</a:t>
                      </a:r>
                      <a:endParaRPr lang="en-US" sz="1400" kern="1400" dirty="0">
                        <a:effectLst/>
                        <a:latin typeface="Times New Roman" panose="02020603050405020304" pitchFamily="18" charset="0"/>
                        <a:ea typeface="Times New Roman" panose="02020603050405020304" pitchFamily="18" charset="0"/>
                      </a:endParaRPr>
                    </a:p>
                  </a:txBody>
                  <a:tcPr marL="20332" marR="20332"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25597D"/>
                    </a:solidFill>
                  </a:tcPr>
                </a:tc>
                <a:tc gridSpan="2">
                  <a:txBody>
                    <a:bodyPr/>
                    <a:lstStyle/>
                    <a:p>
                      <a:pPr marL="0" marR="0" algn="ctr">
                        <a:buNone/>
                      </a:pPr>
                      <a:r>
                        <a:rPr lang="en-US" sz="1400" b="1" kern="1400">
                          <a:solidFill>
                            <a:srgbClr val="FFFFFF"/>
                          </a:solidFill>
                          <a:effectLst/>
                          <a:latin typeface="Times New Roman" panose="02020603050405020304" pitchFamily="18" charset="0"/>
                          <a:ea typeface="Calibri" panose="020F0502020204030204" pitchFamily="34" charset="0"/>
                        </a:rPr>
                        <a:t>Annual Wages</a:t>
                      </a:r>
                      <a:endParaRPr lang="en-US" sz="1400" kern="1400">
                        <a:effectLst/>
                        <a:latin typeface="Times New Roman" panose="02020603050405020304" pitchFamily="18" charset="0"/>
                        <a:ea typeface="Times New Roman" panose="02020603050405020304" pitchFamily="18" charset="0"/>
                      </a:endParaRPr>
                    </a:p>
                  </a:txBody>
                  <a:tcPr marL="20332" marR="20332" marT="0" marB="0" anchor="b">
                    <a:lnL w="12700"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25597D"/>
                    </a:solidFill>
                  </a:tcPr>
                </a:tc>
                <a:tc hMerge="1">
                  <a:txBody>
                    <a:bodyPr/>
                    <a:lstStyle/>
                    <a:p>
                      <a:endParaRPr lang="en-US"/>
                    </a:p>
                  </a:txBody>
                  <a:tcPr/>
                </a:tc>
                <a:tc gridSpan="2">
                  <a:txBody>
                    <a:bodyPr/>
                    <a:lstStyle/>
                    <a:p>
                      <a:pPr marL="0" marR="0" algn="ctr">
                        <a:buNone/>
                      </a:pPr>
                      <a:r>
                        <a:rPr lang="en-US" sz="1400" b="1" kern="1400">
                          <a:solidFill>
                            <a:srgbClr val="FFFFFF"/>
                          </a:solidFill>
                          <a:effectLst/>
                          <a:latin typeface="Times New Roman" panose="02020603050405020304" pitchFamily="18" charset="0"/>
                          <a:ea typeface="Calibri" panose="020F0502020204030204" pitchFamily="34" charset="0"/>
                        </a:rPr>
                        <a:t>Max. Monthly Rent</a:t>
                      </a:r>
                      <a:endParaRPr lang="en-US" sz="1400" kern="1400">
                        <a:effectLst/>
                        <a:latin typeface="Times New Roman" panose="02020603050405020304" pitchFamily="18" charset="0"/>
                        <a:ea typeface="Times New Roman" panose="02020603050405020304" pitchFamily="18" charset="0"/>
                      </a:endParaRPr>
                    </a:p>
                  </a:txBody>
                  <a:tcPr marL="20332" marR="20332" marT="0" marB="0">
                    <a:lnL w="28575"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25597D"/>
                    </a:solidFill>
                  </a:tcPr>
                </a:tc>
                <a:tc hMerge="1">
                  <a:txBody>
                    <a:bodyPr/>
                    <a:lstStyle/>
                    <a:p>
                      <a:endParaRPr lang="en-US"/>
                    </a:p>
                  </a:txBody>
                  <a:tcPr/>
                </a:tc>
                <a:tc gridSpan="2">
                  <a:txBody>
                    <a:bodyPr/>
                    <a:lstStyle/>
                    <a:p>
                      <a:pPr marL="0" marR="0" algn="ctr">
                        <a:buNone/>
                      </a:pPr>
                      <a:r>
                        <a:rPr lang="en-US" sz="1400" b="1" kern="1400">
                          <a:solidFill>
                            <a:srgbClr val="FFFFFF"/>
                          </a:solidFill>
                          <a:effectLst/>
                          <a:latin typeface="Times New Roman" panose="02020603050405020304" pitchFamily="18" charset="0"/>
                          <a:ea typeface="Calibri" panose="020F0502020204030204" pitchFamily="34" charset="0"/>
                        </a:rPr>
                        <a:t>Max. Purchase Price</a:t>
                      </a:r>
                      <a:endParaRPr lang="en-US" sz="1400" kern="1400">
                        <a:effectLst/>
                        <a:latin typeface="Times New Roman" panose="02020603050405020304" pitchFamily="18" charset="0"/>
                        <a:ea typeface="Times New Roman" panose="02020603050405020304" pitchFamily="18" charset="0"/>
                      </a:endParaRPr>
                    </a:p>
                  </a:txBody>
                  <a:tcPr marL="20332" marR="2033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25597D"/>
                    </a:solidFill>
                  </a:tcPr>
                </a:tc>
                <a:tc hMerge="1">
                  <a:txBody>
                    <a:bodyPr/>
                    <a:lstStyle/>
                    <a:p>
                      <a:endParaRPr lang="en-US"/>
                    </a:p>
                  </a:txBody>
                  <a:tcPr/>
                </a:tc>
                <a:extLst>
                  <a:ext uri="{0D108BD9-81ED-4DB2-BD59-A6C34878D82A}">
                    <a16:rowId xmlns:a16="http://schemas.microsoft.com/office/drawing/2014/main" val="4020516818"/>
                  </a:ext>
                </a:extLst>
              </a:tr>
              <a:tr h="390771">
                <a:tc vMerge="1">
                  <a:txBody>
                    <a:bodyPr/>
                    <a:lstStyle/>
                    <a:p>
                      <a:endParaRPr lang="en-US"/>
                    </a:p>
                  </a:txBody>
                  <a:tcPr/>
                </a:tc>
                <a:tc vMerge="1">
                  <a:txBody>
                    <a:bodyPr/>
                    <a:lstStyle/>
                    <a:p>
                      <a:endParaRPr lang="en-US"/>
                    </a:p>
                  </a:txBody>
                  <a:tcPr/>
                </a:tc>
                <a:tc vMerge="1">
                  <a:txBody>
                    <a:bodyPr/>
                    <a:lstStyle/>
                    <a:p>
                      <a:endParaRPr lang="en-US"/>
                    </a:p>
                  </a:txBody>
                  <a:tcPr/>
                </a:tc>
                <a:tc>
                  <a:txBody>
                    <a:bodyPr/>
                    <a:lstStyle/>
                    <a:p>
                      <a:pPr marL="0" marR="0" algn="ctr">
                        <a:buNone/>
                      </a:pPr>
                      <a:r>
                        <a:rPr lang="en-US" sz="1400" b="1" kern="1400">
                          <a:solidFill>
                            <a:srgbClr val="FFFFFF"/>
                          </a:solidFill>
                          <a:effectLst/>
                          <a:latin typeface="Times New Roman" panose="02020603050405020304" pitchFamily="18" charset="0"/>
                          <a:ea typeface="Calibri" panose="020F0502020204030204" pitchFamily="34" charset="0"/>
                        </a:rPr>
                        <a:t>Lower</a:t>
                      </a:r>
                      <a:endParaRPr lang="en-US" sz="1400" kern="1400">
                        <a:effectLst/>
                        <a:latin typeface="Times New Roman" panose="02020603050405020304" pitchFamily="18" charset="0"/>
                        <a:ea typeface="Times New Roman" panose="02020603050405020304" pitchFamily="18" charset="0"/>
                      </a:endParaRPr>
                    </a:p>
                    <a:p>
                      <a:pPr marL="0" marR="0" algn="ctr">
                        <a:buNone/>
                      </a:pPr>
                      <a:r>
                        <a:rPr lang="en-US" sz="1400" b="1" kern="1400">
                          <a:solidFill>
                            <a:srgbClr val="FFFFFF"/>
                          </a:solidFill>
                          <a:effectLst/>
                          <a:latin typeface="Times New Roman" panose="02020603050405020304" pitchFamily="18" charset="0"/>
                          <a:ea typeface="Calibri" panose="020F0502020204030204" pitchFamily="34" charset="0"/>
                        </a:rPr>
                        <a:t>Quartile</a:t>
                      </a:r>
                      <a:endParaRPr lang="en-US" sz="1400" kern="1400">
                        <a:effectLst/>
                        <a:latin typeface="Times New Roman" panose="02020603050405020304" pitchFamily="18" charset="0"/>
                        <a:ea typeface="Times New Roman" panose="02020603050405020304" pitchFamily="18" charset="0"/>
                      </a:endParaRPr>
                    </a:p>
                  </a:txBody>
                  <a:tcPr marL="20332" marR="20332"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25597D"/>
                    </a:solidFill>
                  </a:tcPr>
                </a:tc>
                <a:tc>
                  <a:txBody>
                    <a:bodyPr/>
                    <a:lstStyle/>
                    <a:p>
                      <a:pPr marL="0" marR="0" algn="ctr">
                        <a:buNone/>
                      </a:pPr>
                      <a:r>
                        <a:rPr lang="en-US" sz="1400" b="1" kern="1400">
                          <a:solidFill>
                            <a:srgbClr val="FFFFFF"/>
                          </a:solidFill>
                          <a:effectLst/>
                          <a:latin typeface="Times New Roman" panose="02020603050405020304" pitchFamily="18" charset="0"/>
                          <a:ea typeface="Calibri" panose="020F0502020204030204" pitchFamily="34" charset="0"/>
                        </a:rPr>
                        <a:t>Median</a:t>
                      </a:r>
                      <a:endParaRPr lang="en-US" sz="1400" kern="1400">
                        <a:effectLst/>
                        <a:latin typeface="Times New Roman" panose="02020603050405020304" pitchFamily="18" charset="0"/>
                        <a:ea typeface="Times New Roman" panose="02020603050405020304" pitchFamily="18" charset="0"/>
                      </a:endParaRPr>
                    </a:p>
                  </a:txBody>
                  <a:tcPr marL="20332" marR="20332" marT="0" marB="0" anchor="b">
                    <a:lnL w="12700"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25597D"/>
                    </a:solidFill>
                  </a:tcPr>
                </a:tc>
                <a:tc>
                  <a:txBody>
                    <a:bodyPr/>
                    <a:lstStyle/>
                    <a:p>
                      <a:pPr marL="0" marR="0" algn="ctr">
                        <a:buNone/>
                      </a:pPr>
                      <a:r>
                        <a:rPr lang="en-US" sz="1400" b="1" kern="1400">
                          <a:solidFill>
                            <a:srgbClr val="FFFFFF"/>
                          </a:solidFill>
                          <a:effectLst/>
                          <a:latin typeface="Times New Roman" panose="02020603050405020304" pitchFamily="18" charset="0"/>
                          <a:ea typeface="Calibri" panose="020F0502020204030204" pitchFamily="34" charset="0"/>
                        </a:rPr>
                        <a:t>Lower </a:t>
                      </a:r>
                      <a:endParaRPr lang="en-US" sz="1400" kern="1400">
                        <a:effectLst/>
                        <a:latin typeface="Times New Roman" panose="02020603050405020304" pitchFamily="18" charset="0"/>
                        <a:ea typeface="Times New Roman" panose="02020603050405020304" pitchFamily="18" charset="0"/>
                      </a:endParaRPr>
                    </a:p>
                    <a:p>
                      <a:pPr marL="0" marR="0" algn="ctr">
                        <a:buNone/>
                      </a:pPr>
                      <a:r>
                        <a:rPr lang="en-US" sz="1400" b="1" kern="1400">
                          <a:solidFill>
                            <a:srgbClr val="FFFFFF"/>
                          </a:solidFill>
                          <a:effectLst/>
                          <a:latin typeface="Times New Roman" panose="02020603050405020304" pitchFamily="18" charset="0"/>
                          <a:ea typeface="Calibri" panose="020F0502020204030204" pitchFamily="34" charset="0"/>
                        </a:rPr>
                        <a:t>Quartile</a:t>
                      </a:r>
                      <a:endParaRPr lang="en-US" sz="1400" kern="1400">
                        <a:effectLst/>
                        <a:latin typeface="Times New Roman" panose="02020603050405020304" pitchFamily="18" charset="0"/>
                        <a:ea typeface="Times New Roman" panose="02020603050405020304" pitchFamily="18" charset="0"/>
                      </a:endParaRPr>
                    </a:p>
                  </a:txBody>
                  <a:tcPr marL="20332" marR="20332" marT="0" marB="0" anchor="b">
                    <a:lnL w="28575"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25597D"/>
                    </a:solidFill>
                  </a:tcPr>
                </a:tc>
                <a:tc>
                  <a:txBody>
                    <a:bodyPr/>
                    <a:lstStyle/>
                    <a:p>
                      <a:pPr marL="0" marR="0" algn="ctr">
                        <a:buNone/>
                      </a:pPr>
                      <a:r>
                        <a:rPr lang="en-US" sz="1400" b="1" kern="1400">
                          <a:solidFill>
                            <a:srgbClr val="FFFFFF"/>
                          </a:solidFill>
                          <a:effectLst/>
                          <a:latin typeface="Times New Roman" panose="02020603050405020304" pitchFamily="18" charset="0"/>
                          <a:ea typeface="Calibri" panose="020F0502020204030204" pitchFamily="34" charset="0"/>
                        </a:rPr>
                        <a:t>Median</a:t>
                      </a:r>
                      <a:endParaRPr lang="en-US" sz="1400" kern="1400">
                        <a:effectLst/>
                        <a:latin typeface="Times New Roman" panose="02020603050405020304" pitchFamily="18" charset="0"/>
                        <a:ea typeface="Times New Roman" panose="02020603050405020304" pitchFamily="18" charset="0"/>
                      </a:endParaRPr>
                    </a:p>
                  </a:txBody>
                  <a:tcPr marL="20332" marR="20332"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25597D"/>
                    </a:solidFill>
                  </a:tcPr>
                </a:tc>
                <a:tc>
                  <a:txBody>
                    <a:bodyPr/>
                    <a:lstStyle/>
                    <a:p>
                      <a:pPr marL="0" marR="0" algn="ctr">
                        <a:buNone/>
                      </a:pPr>
                      <a:r>
                        <a:rPr lang="en-US" sz="1400" b="1" kern="1400">
                          <a:solidFill>
                            <a:srgbClr val="FFFFFF"/>
                          </a:solidFill>
                          <a:effectLst/>
                          <a:latin typeface="Times New Roman" panose="02020603050405020304" pitchFamily="18" charset="0"/>
                          <a:ea typeface="Calibri" panose="020F0502020204030204" pitchFamily="34" charset="0"/>
                        </a:rPr>
                        <a:t>Lower</a:t>
                      </a:r>
                      <a:endParaRPr lang="en-US" sz="1400" kern="1400">
                        <a:effectLst/>
                        <a:latin typeface="Times New Roman" panose="02020603050405020304" pitchFamily="18" charset="0"/>
                        <a:ea typeface="Times New Roman" panose="02020603050405020304" pitchFamily="18" charset="0"/>
                      </a:endParaRPr>
                    </a:p>
                    <a:p>
                      <a:pPr marL="0" marR="0" algn="ctr">
                        <a:buNone/>
                      </a:pPr>
                      <a:r>
                        <a:rPr lang="en-US" sz="1400" b="1" kern="1400">
                          <a:solidFill>
                            <a:srgbClr val="FFFFFF"/>
                          </a:solidFill>
                          <a:effectLst/>
                          <a:latin typeface="Times New Roman" panose="02020603050405020304" pitchFamily="18" charset="0"/>
                          <a:ea typeface="Calibri" panose="020F0502020204030204" pitchFamily="34" charset="0"/>
                        </a:rPr>
                        <a:t>Quartile</a:t>
                      </a:r>
                      <a:endParaRPr lang="en-US" sz="1400" kern="1400">
                        <a:effectLst/>
                        <a:latin typeface="Times New Roman" panose="02020603050405020304" pitchFamily="18" charset="0"/>
                        <a:ea typeface="Times New Roman" panose="02020603050405020304" pitchFamily="18" charset="0"/>
                      </a:endParaRPr>
                    </a:p>
                  </a:txBody>
                  <a:tcPr marL="20332" marR="20332"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25597D"/>
                    </a:solidFill>
                  </a:tcPr>
                </a:tc>
                <a:tc>
                  <a:txBody>
                    <a:bodyPr/>
                    <a:lstStyle/>
                    <a:p>
                      <a:pPr marL="0" marR="0" algn="ctr">
                        <a:buNone/>
                      </a:pPr>
                      <a:r>
                        <a:rPr lang="en-US" sz="1400" b="1" kern="1400">
                          <a:solidFill>
                            <a:srgbClr val="FFFFFF"/>
                          </a:solidFill>
                          <a:effectLst/>
                          <a:latin typeface="Times New Roman" panose="02020603050405020304" pitchFamily="18" charset="0"/>
                          <a:ea typeface="Calibri" panose="020F0502020204030204" pitchFamily="34" charset="0"/>
                        </a:rPr>
                        <a:t>Median</a:t>
                      </a:r>
                      <a:endParaRPr lang="en-US" sz="1400" kern="1400">
                        <a:effectLst/>
                        <a:latin typeface="Times New Roman" panose="02020603050405020304" pitchFamily="18" charset="0"/>
                        <a:ea typeface="Times New Roman" panose="02020603050405020304" pitchFamily="18" charset="0"/>
                      </a:endParaRPr>
                    </a:p>
                  </a:txBody>
                  <a:tcPr marL="20332" marR="20332"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25597D"/>
                    </a:solidFill>
                  </a:tcPr>
                </a:tc>
                <a:extLst>
                  <a:ext uri="{0D108BD9-81ED-4DB2-BD59-A6C34878D82A}">
                    <a16:rowId xmlns:a16="http://schemas.microsoft.com/office/drawing/2014/main" val="757859120"/>
                  </a:ext>
                </a:extLst>
              </a:tr>
              <a:tr h="195385">
                <a:tc rowSpan="4">
                  <a:txBody>
                    <a:bodyPr/>
                    <a:lstStyle/>
                    <a:p>
                      <a:pPr marL="0" marR="0" algn="ctr">
                        <a:buNone/>
                      </a:pPr>
                      <a:r>
                        <a:rPr lang="en-US" sz="1400" kern="1400">
                          <a:effectLst/>
                          <a:latin typeface="Times New Roman" panose="02020603050405020304" pitchFamily="18" charset="0"/>
                          <a:ea typeface="Calibri" panose="020F0502020204030204" pitchFamily="34" charset="0"/>
                        </a:rPr>
                        <a:t>Sales Occupations</a:t>
                      </a:r>
                      <a:endParaRPr lang="en-US" sz="1400" kern="1400">
                        <a:effectLst/>
                        <a:latin typeface="Times New Roman" panose="02020603050405020304" pitchFamily="18" charset="0"/>
                        <a:ea typeface="Times New Roman" panose="02020603050405020304" pitchFamily="18" charset="0"/>
                      </a:endParaRPr>
                    </a:p>
                    <a:p>
                      <a:pPr marL="0" marR="0" algn="ctr">
                        <a:buNone/>
                      </a:pPr>
                      <a:r>
                        <a:rPr lang="en-US" sz="1400" kern="1400">
                          <a:effectLst/>
                          <a:latin typeface="Times New Roman" panose="02020603050405020304" pitchFamily="18" charset="0"/>
                          <a:ea typeface="Calibri" panose="020F0502020204030204" pitchFamily="34" charset="0"/>
                        </a:rPr>
                        <a:t>(41)</a:t>
                      </a:r>
                      <a:endParaRPr lang="en-US" sz="1400" kern="1400">
                        <a:effectLst/>
                        <a:latin typeface="Times New Roman" panose="02020603050405020304" pitchFamily="18" charset="0"/>
                        <a:ea typeface="Times New Roman" panose="02020603050405020304" pitchFamily="18" charset="0"/>
                      </a:endParaRPr>
                    </a:p>
                  </a:txBody>
                  <a:tcPr marL="20332" marR="2033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noFill/>
                  </a:tcPr>
                </a:tc>
                <a:tc>
                  <a:txBody>
                    <a:bodyPr/>
                    <a:lstStyle/>
                    <a:p>
                      <a:pPr marL="0" marR="0" algn="ctr">
                        <a:buNone/>
                      </a:pPr>
                      <a:r>
                        <a:rPr lang="en-US" sz="1400" kern="1400">
                          <a:effectLst/>
                          <a:latin typeface="Times New Roman" panose="02020603050405020304" pitchFamily="18" charset="0"/>
                          <a:ea typeface="Times New Roman" panose="02020603050405020304" pitchFamily="18" charset="0"/>
                        </a:rPr>
                        <a:t>3.4%</a:t>
                      </a:r>
                    </a:p>
                  </a:txBody>
                  <a:tcPr marL="20332" marR="2033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buNone/>
                      </a:pPr>
                      <a:r>
                        <a:rPr lang="en-US" sz="1400" kern="1400">
                          <a:effectLst/>
                          <a:latin typeface="Times New Roman" panose="02020603050405020304" pitchFamily="18" charset="0"/>
                          <a:ea typeface="Times New Roman" panose="02020603050405020304" pitchFamily="18" charset="0"/>
                        </a:rPr>
                        <a:t>Retail Salespersons</a:t>
                      </a:r>
                    </a:p>
                  </a:txBody>
                  <a:tcPr marL="20332" marR="2033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buNone/>
                      </a:pPr>
                      <a:r>
                        <a:rPr lang="en-US" sz="1400" kern="1400">
                          <a:effectLst/>
                          <a:latin typeface="Times New Roman" panose="02020603050405020304" pitchFamily="18" charset="0"/>
                          <a:ea typeface="Times New Roman" panose="02020603050405020304" pitchFamily="18" charset="0"/>
                        </a:rPr>
                        <a:t>$26,520</a:t>
                      </a:r>
                    </a:p>
                  </a:txBody>
                  <a:tcPr marL="20332" marR="2033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buNone/>
                      </a:pPr>
                      <a:r>
                        <a:rPr lang="en-US" sz="1400" kern="1400">
                          <a:effectLst/>
                          <a:latin typeface="Times New Roman" panose="02020603050405020304" pitchFamily="18" charset="0"/>
                          <a:ea typeface="Times New Roman" panose="02020603050405020304" pitchFamily="18" charset="0"/>
                        </a:rPr>
                        <a:t>$30,010</a:t>
                      </a:r>
                    </a:p>
                  </a:txBody>
                  <a:tcPr marL="20332" marR="20332" marT="0" marB="0">
                    <a:lnL w="12700"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buNone/>
                      </a:pPr>
                      <a:r>
                        <a:rPr lang="en-US" sz="1400" b="1" kern="1400">
                          <a:solidFill>
                            <a:srgbClr val="FF0000"/>
                          </a:solidFill>
                          <a:effectLst/>
                          <a:latin typeface="Times New Roman" panose="02020603050405020304" pitchFamily="18" charset="0"/>
                          <a:ea typeface="Times New Roman" panose="02020603050405020304" pitchFamily="18" charset="0"/>
                        </a:rPr>
                        <a:t>$663</a:t>
                      </a:r>
                      <a:endParaRPr lang="en-US" sz="1400" kern="1400">
                        <a:effectLst/>
                        <a:latin typeface="Times New Roman" panose="02020603050405020304" pitchFamily="18" charset="0"/>
                        <a:ea typeface="Times New Roman" panose="02020603050405020304" pitchFamily="18" charset="0"/>
                      </a:endParaRPr>
                    </a:p>
                  </a:txBody>
                  <a:tcPr marL="20332" marR="20332" marT="0" marB="0">
                    <a:lnL w="28575"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buNone/>
                      </a:pPr>
                      <a:r>
                        <a:rPr lang="en-US" sz="1400" b="1" kern="1400">
                          <a:solidFill>
                            <a:srgbClr val="FF0000"/>
                          </a:solidFill>
                          <a:effectLst/>
                          <a:latin typeface="Times New Roman" panose="02020603050405020304" pitchFamily="18" charset="0"/>
                          <a:ea typeface="Times New Roman" panose="02020603050405020304" pitchFamily="18" charset="0"/>
                        </a:rPr>
                        <a:t>$750</a:t>
                      </a:r>
                      <a:endParaRPr lang="en-US" sz="1400" kern="1400">
                        <a:effectLst/>
                        <a:latin typeface="Times New Roman" panose="02020603050405020304" pitchFamily="18" charset="0"/>
                        <a:ea typeface="Times New Roman" panose="02020603050405020304" pitchFamily="18" charset="0"/>
                      </a:endParaRPr>
                    </a:p>
                  </a:txBody>
                  <a:tcPr marL="20332" marR="2033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buNone/>
                      </a:pPr>
                      <a:r>
                        <a:rPr lang="en-US" sz="1400" b="1" kern="1400">
                          <a:solidFill>
                            <a:srgbClr val="FF0000"/>
                          </a:solidFill>
                          <a:effectLst/>
                          <a:latin typeface="Times New Roman" panose="02020603050405020304" pitchFamily="18" charset="0"/>
                          <a:ea typeface="Times New Roman" panose="02020603050405020304" pitchFamily="18" charset="0"/>
                        </a:rPr>
                        <a:t>$88,400</a:t>
                      </a:r>
                      <a:endParaRPr lang="en-US" sz="1400" kern="1400">
                        <a:effectLst/>
                        <a:latin typeface="Times New Roman" panose="02020603050405020304" pitchFamily="18" charset="0"/>
                        <a:ea typeface="Times New Roman" panose="02020603050405020304" pitchFamily="18" charset="0"/>
                      </a:endParaRPr>
                    </a:p>
                  </a:txBody>
                  <a:tcPr marL="20332" marR="2033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buNone/>
                      </a:pPr>
                      <a:r>
                        <a:rPr lang="en-US" sz="1400" b="1" kern="1400">
                          <a:solidFill>
                            <a:srgbClr val="FF0000"/>
                          </a:solidFill>
                          <a:effectLst/>
                          <a:latin typeface="Times New Roman" panose="02020603050405020304" pitchFamily="18" charset="0"/>
                          <a:ea typeface="Times New Roman" panose="02020603050405020304" pitchFamily="18" charset="0"/>
                        </a:rPr>
                        <a:t>$100,033</a:t>
                      </a:r>
                      <a:endParaRPr lang="en-US" sz="1400" kern="1400">
                        <a:effectLst/>
                        <a:latin typeface="Times New Roman" panose="02020603050405020304" pitchFamily="18" charset="0"/>
                        <a:ea typeface="Times New Roman" panose="02020603050405020304" pitchFamily="18" charset="0"/>
                      </a:endParaRPr>
                    </a:p>
                  </a:txBody>
                  <a:tcPr marL="20332" marR="2033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860343401"/>
                  </a:ext>
                </a:extLst>
              </a:tr>
              <a:tr h="195385">
                <a:tc vMerge="1">
                  <a:txBody>
                    <a:bodyPr/>
                    <a:lstStyle/>
                    <a:p>
                      <a:endParaRPr lang="en-US"/>
                    </a:p>
                  </a:txBody>
                  <a:tcPr/>
                </a:tc>
                <a:tc>
                  <a:txBody>
                    <a:bodyPr/>
                    <a:lstStyle/>
                    <a:p>
                      <a:pPr marL="0" marR="0" algn="ctr">
                        <a:buNone/>
                      </a:pPr>
                      <a:r>
                        <a:rPr lang="en-US" sz="1400" kern="1400">
                          <a:effectLst/>
                          <a:latin typeface="Times New Roman" panose="02020603050405020304" pitchFamily="18" charset="0"/>
                          <a:ea typeface="Times New Roman" panose="02020603050405020304" pitchFamily="18" charset="0"/>
                        </a:rPr>
                        <a:t>2.5%</a:t>
                      </a:r>
                    </a:p>
                  </a:txBody>
                  <a:tcPr marL="20332" marR="2033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buNone/>
                      </a:pPr>
                      <a:r>
                        <a:rPr lang="en-US" sz="1400" kern="1400">
                          <a:effectLst/>
                          <a:latin typeface="Times New Roman" panose="02020603050405020304" pitchFamily="18" charset="0"/>
                          <a:ea typeface="Times New Roman" panose="02020603050405020304" pitchFamily="18" charset="0"/>
                        </a:rPr>
                        <a:t>Cashiers</a:t>
                      </a:r>
                    </a:p>
                  </a:txBody>
                  <a:tcPr marL="20332" marR="2033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buNone/>
                      </a:pPr>
                      <a:r>
                        <a:rPr lang="en-US" sz="1400" kern="1400">
                          <a:effectLst/>
                          <a:latin typeface="Times New Roman" panose="02020603050405020304" pitchFamily="18" charset="0"/>
                          <a:ea typeface="Times New Roman" panose="02020603050405020304" pitchFamily="18" charset="0"/>
                        </a:rPr>
                        <a:t>$25,680</a:t>
                      </a:r>
                    </a:p>
                  </a:txBody>
                  <a:tcPr marL="20332" marR="2033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buNone/>
                      </a:pPr>
                      <a:r>
                        <a:rPr lang="en-US" sz="1400" kern="1400">
                          <a:effectLst/>
                          <a:latin typeface="Times New Roman" panose="02020603050405020304" pitchFamily="18" charset="0"/>
                          <a:ea typeface="Times New Roman" panose="02020603050405020304" pitchFamily="18" charset="0"/>
                        </a:rPr>
                        <a:t>$28,140</a:t>
                      </a:r>
                    </a:p>
                  </a:txBody>
                  <a:tcPr marL="20332" marR="20332" marT="0" marB="0">
                    <a:lnL w="12700"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buNone/>
                      </a:pPr>
                      <a:r>
                        <a:rPr lang="en-US" sz="1400" b="1" kern="1400">
                          <a:solidFill>
                            <a:srgbClr val="FF0000"/>
                          </a:solidFill>
                          <a:effectLst/>
                          <a:latin typeface="Times New Roman" panose="02020603050405020304" pitchFamily="18" charset="0"/>
                          <a:ea typeface="Times New Roman" panose="02020603050405020304" pitchFamily="18" charset="0"/>
                        </a:rPr>
                        <a:t>$642</a:t>
                      </a:r>
                      <a:endParaRPr lang="en-US" sz="1400" kern="1400">
                        <a:effectLst/>
                        <a:latin typeface="Times New Roman" panose="02020603050405020304" pitchFamily="18" charset="0"/>
                        <a:ea typeface="Times New Roman" panose="02020603050405020304" pitchFamily="18" charset="0"/>
                      </a:endParaRPr>
                    </a:p>
                  </a:txBody>
                  <a:tcPr marL="20332" marR="20332" marT="0" marB="0">
                    <a:lnL w="28575"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buNone/>
                      </a:pPr>
                      <a:r>
                        <a:rPr lang="en-US" sz="1400" b="1" kern="1400">
                          <a:solidFill>
                            <a:srgbClr val="FF0000"/>
                          </a:solidFill>
                          <a:effectLst/>
                          <a:latin typeface="Times New Roman" panose="02020603050405020304" pitchFamily="18" charset="0"/>
                          <a:ea typeface="Times New Roman" panose="02020603050405020304" pitchFamily="18" charset="0"/>
                        </a:rPr>
                        <a:t>$704</a:t>
                      </a:r>
                      <a:endParaRPr lang="en-US" sz="1400" kern="1400">
                        <a:effectLst/>
                        <a:latin typeface="Times New Roman" panose="02020603050405020304" pitchFamily="18" charset="0"/>
                        <a:ea typeface="Times New Roman" panose="02020603050405020304" pitchFamily="18" charset="0"/>
                      </a:endParaRPr>
                    </a:p>
                  </a:txBody>
                  <a:tcPr marL="20332" marR="2033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buNone/>
                      </a:pPr>
                      <a:r>
                        <a:rPr lang="en-US" sz="1400" b="1" kern="1400">
                          <a:solidFill>
                            <a:srgbClr val="FF0000"/>
                          </a:solidFill>
                          <a:effectLst/>
                          <a:latin typeface="Times New Roman" panose="02020603050405020304" pitchFamily="18" charset="0"/>
                          <a:ea typeface="Times New Roman" panose="02020603050405020304" pitchFamily="18" charset="0"/>
                        </a:rPr>
                        <a:t>$85,600</a:t>
                      </a:r>
                      <a:endParaRPr lang="en-US" sz="1400" kern="1400">
                        <a:effectLst/>
                        <a:latin typeface="Times New Roman" panose="02020603050405020304" pitchFamily="18" charset="0"/>
                        <a:ea typeface="Times New Roman" panose="02020603050405020304" pitchFamily="18" charset="0"/>
                      </a:endParaRPr>
                    </a:p>
                  </a:txBody>
                  <a:tcPr marL="20332" marR="2033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buNone/>
                      </a:pPr>
                      <a:r>
                        <a:rPr lang="en-US" sz="1400" b="1" kern="1400">
                          <a:solidFill>
                            <a:srgbClr val="FF0000"/>
                          </a:solidFill>
                          <a:effectLst/>
                          <a:latin typeface="Times New Roman" panose="02020603050405020304" pitchFamily="18" charset="0"/>
                          <a:ea typeface="Times New Roman" panose="02020603050405020304" pitchFamily="18" charset="0"/>
                        </a:rPr>
                        <a:t>$93,800</a:t>
                      </a:r>
                      <a:endParaRPr lang="en-US" sz="1400" kern="1400">
                        <a:effectLst/>
                        <a:latin typeface="Times New Roman" panose="02020603050405020304" pitchFamily="18" charset="0"/>
                        <a:ea typeface="Times New Roman" panose="02020603050405020304" pitchFamily="18" charset="0"/>
                      </a:endParaRPr>
                    </a:p>
                  </a:txBody>
                  <a:tcPr marL="20332" marR="2033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460733288"/>
                  </a:ext>
                </a:extLst>
              </a:tr>
              <a:tr h="195385">
                <a:tc vMerge="1">
                  <a:txBody>
                    <a:bodyPr/>
                    <a:lstStyle/>
                    <a:p>
                      <a:endParaRPr lang="en-US"/>
                    </a:p>
                  </a:txBody>
                  <a:tcPr/>
                </a:tc>
                <a:tc>
                  <a:txBody>
                    <a:bodyPr/>
                    <a:lstStyle/>
                    <a:p>
                      <a:pPr marL="0" marR="0" algn="ctr">
                        <a:buNone/>
                      </a:pPr>
                      <a:r>
                        <a:rPr lang="en-US" sz="1400" kern="1400">
                          <a:effectLst/>
                          <a:latin typeface="Times New Roman" panose="02020603050405020304" pitchFamily="18" charset="0"/>
                          <a:ea typeface="Times New Roman" panose="02020603050405020304" pitchFamily="18" charset="0"/>
                        </a:rPr>
                        <a:t>0.8%</a:t>
                      </a:r>
                    </a:p>
                  </a:txBody>
                  <a:tcPr marL="20332" marR="2033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buNone/>
                      </a:pPr>
                      <a:r>
                        <a:rPr lang="en-US" sz="1400" kern="1400">
                          <a:effectLst/>
                          <a:latin typeface="Times New Roman" panose="02020603050405020304" pitchFamily="18" charset="0"/>
                          <a:ea typeface="Times New Roman" panose="02020603050405020304" pitchFamily="18" charset="0"/>
                        </a:rPr>
                        <a:t>First-Line Supervisors of Retail </a:t>
                      </a:r>
                    </a:p>
                  </a:txBody>
                  <a:tcPr marL="20332" marR="2033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buNone/>
                      </a:pPr>
                      <a:r>
                        <a:rPr lang="en-US" sz="1400" kern="1400">
                          <a:effectLst/>
                          <a:latin typeface="Times New Roman" panose="02020603050405020304" pitchFamily="18" charset="0"/>
                          <a:ea typeface="Times New Roman" panose="02020603050405020304" pitchFamily="18" charset="0"/>
                        </a:rPr>
                        <a:t>$35,000</a:t>
                      </a:r>
                    </a:p>
                  </a:txBody>
                  <a:tcPr marL="20332" marR="2033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buNone/>
                      </a:pPr>
                      <a:r>
                        <a:rPr lang="en-US" sz="1400" kern="1400">
                          <a:effectLst/>
                          <a:latin typeface="Times New Roman" panose="02020603050405020304" pitchFamily="18" charset="0"/>
                          <a:ea typeface="Times New Roman" panose="02020603050405020304" pitchFamily="18" charset="0"/>
                        </a:rPr>
                        <a:t>$44,390</a:t>
                      </a:r>
                    </a:p>
                  </a:txBody>
                  <a:tcPr marL="20332" marR="20332" marT="0" marB="0">
                    <a:lnL w="12700"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buNone/>
                      </a:pPr>
                      <a:r>
                        <a:rPr lang="en-US" sz="1400" b="1" kern="1400">
                          <a:solidFill>
                            <a:srgbClr val="FF0000"/>
                          </a:solidFill>
                          <a:effectLst/>
                          <a:latin typeface="Times New Roman" panose="02020603050405020304" pitchFamily="18" charset="0"/>
                          <a:ea typeface="Times New Roman" panose="02020603050405020304" pitchFamily="18" charset="0"/>
                        </a:rPr>
                        <a:t>$875</a:t>
                      </a:r>
                      <a:endParaRPr lang="en-US" sz="1400" kern="1400">
                        <a:effectLst/>
                        <a:latin typeface="Times New Roman" panose="02020603050405020304" pitchFamily="18" charset="0"/>
                        <a:ea typeface="Times New Roman" panose="02020603050405020304" pitchFamily="18" charset="0"/>
                      </a:endParaRPr>
                    </a:p>
                  </a:txBody>
                  <a:tcPr marL="20332" marR="20332" marT="0" marB="0">
                    <a:lnL w="28575"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buNone/>
                      </a:pPr>
                      <a:r>
                        <a:rPr lang="en-US" sz="1400" kern="1400">
                          <a:effectLst/>
                          <a:latin typeface="Times New Roman" panose="02020603050405020304" pitchFamily="18" charset="0"/>
                          <a:ea typeface="Times New Roman" panose="02020603050405020304" pitchFamily="18" charset="0"/>
                        </a:rPr>
                        <a:t>$1,110</a:t>
                      </a:r>
                    </a:p>
                  </a:txBody>
                  <a:tcPr marL="20332" marR="2033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buNone/>
                      </a:pPr>
                      <a:r>
                        <a:rPr lang="en-US" sz="1400" b="1" kern="1400">
                          <a:solidFill>
                            <a:srgbClr val="FF0000"/>
                          </a:solidFill>
                          <a:effectLst/>
                          <a:latin typeface="Times New Roman" panose="02020603050405020304" pitchFamily="18" charset="0"/>
                          <a:ea typeface="Times New Roman" panose="02020603050405020304" pitchFamily="18" charset="0"/>
                        </a:rPr>
                        <a:t>$116,667</a:t>
                      </a:r>
                      <a:endParaRPr lang="en-US" sz="1400" kern="1400">
                        <a:effectLst/>
                        <a:latin typeface="Times New Roman" panose="02020603050405020304" pitchFamily="18" charset="0"/>
                        <a:ea typeface="Times New Roman" panose="02020603050405020304" pitchFamily="18" charset="0"/>
                      </a:endParaRPr>
                    </a:p>
                  </a:txBody>
                  <a:tcPr marL="20332" marR="2033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buNone/>
                      </a:pPr>
                      <a:r>
                        <a:rPr lang="en-US" sz="1400" b="1" kern="1400">
                          <a:solidFill>
                            <a:srgbClr val="FF0000"/>
                          </a:solidFill>
                          <a:effectLst/>
                          <a:latin typeface="Times New Roman" panose="02020603050405020304" pitchFamily="18" charset="0"/>
                          <a:ea typeface="Times New Roman" panose="02020603050405020304" pitchFamily="18" charset="0"/>
                        </a:rPr>
                        <a:t>$147,967</a:t>
                      </a:r>
                      <a:endParaRPr lang="en-US" sz="1400" kern="1400">
                        <a:effectLst/>
                        <a:latin typeface="Times New Roman" panose="02020603050405020304" pitchFamily="18" charset="0"/>
                        <a:ea typeface="Times New Roman" panose="02020603050405020304" pitchFamily="18" charset="0"/>
                      </a:endParaRPr>
                    </a:p>
                  </a:txBody>
                  <a:tcPr marL="20332" marR="2033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352604580"/>
                  </a:ext>
                </a:extLst>
              </a:tr>
              <a:tr h="195385">
                <a:tc vMerge="1">
                  <a:txBody>
                    <a:bodyPr/>
                    <a:lstStyle/>
                    <a:p>
                      <a:endParaRPr lang="en-US"/>
                    </a:p>
                  </a:txBody>
                  <a:tcPr/>
                </a:tc>
                <a:tc>
                  <a:txBody>
                    <a:bodyPr/>
                    <a:lstStyle/>
                    <a:p>
                      <a:pPr marL="0" marR="0" algn="ctr">
                        <a:buNone/>
                      </a:pPr>
                      <a:r>
                        <a:rPr lang="en-US" sz="1400" kern="1400">
                          <a:effectLst/>
                          <a:latin typeface="Times New Roman" panose="02020603050405020304" pitchFamily="18" charset="0"/>
                          <a:ea typeface="Times New Roman" panose="02020603050405020304" pitchFamily="18" charset="0"/>
                        </a:rPr>
                        <a:t>0.8%</a:t>
                      </a:r>
                    </a:p>
                  </a:txBody>
                  <a:tcPr marL="20332" marR="2033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buNone/>
                      </a:pPr>
                      <a:r>
                        <a:rPr lang="en-US" sz="1400" kern="1400">
                          <a:effectLst/>
                          <a:latin typeface="Times New Roman" panose="02020603050405020304" pitchFamily="18" charset="0"/>
                          <a:ea typeface="Times New Roman" panose="02020603050405020304" pitchFamily="18" charset="0"/>
                        </a:rPr>
                        <a:t>Sales Representatives, Wholesale </a:t>
                      </a:r>
                    </a:p>
                  </a:txBody>
                  <a:tcPr marL="20332" marR="2033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buNone/>
                      </a:pPr>
                      <a:r>
                        <a:rPr lang="en-US" sz="1400" kern="1400">
                          <a:effectLst/>
                          <a:latin typeface="Times New Roman" panose="02020603050405020304" pitchFamily="18" charset="0"/>
                          <a:ea typeface="Times New Roman" panose="02020603050405020304" pitchFamily="18" charset="0"/>
                        </a:rPr>
                        <a:t>$47,330</a:t>
                      </a:r>
                    </a:p>
                  </a:txBody>
                  <a:tcPr marL="20332" marR="2033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buNone/>
                      </a:pPr>
                      <a:r>
                        <a:rPr lang="en-US" sz="1400" kern="1400">
                          <a:effectLst/>
                          <a:latin typeface="Times New Roman" panose="02020603050405020304" pitchFamily="18" charset="0"/>
                          <a:ea typeface="Times New Roman" panose="02020603050405020304" pitchFamily="18" charset="0"/>
                        </a:rPr>
                        <a:t>$65,670</a:t>
                      </a:r>
                    </a:p>
                  </a:txBody>
                  <a:tcPr marL="20332" marR="20332" marT="0" marB="0">
                    <a:lnL w="12700"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buNone/>
                      </a:pPr>
                      <a:r>
                        <a:rPr lang="en-US" sz="1400" kern="1400">
                          <a:effectLst/>
                          <a:latin typeface="Times New Roman" panose="02020603050405020304" pitchFamily="18" charset="0"/>
                          <a:ea typeface="Times New Roman" panose="02020603050405020304" pitchFamily="18" charset="0"/>
                        </a:rPr>
                        <a:t>$1,183</a:t>
                      </a:r>
                    </a:p>
                  </a:txBody>
                  <a:tcPr marL="20332" marR="20332" marT="0" marB="0">
                    <a:lnL w="28575"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buNone/>
                      </a:pPr>
                      <a:r>
                        <a:rPr lang="en-US" sz="1400" kern="1400">
                          <a:effectLst/>
                          <a:latin typeface="Times New Roman" panose="02020603050405020304" pitchFamily="18" charset="0"/>
                          <a:ea typeface="Times New Roman" panose="02020603050405020304" pitchFamily="18" charset="0"/>
                        </a:rPr>
                        <a:t>$1,642</a:t>
                      </a:r>
                    </a:p>
                  </a:txBody>
                  <a:tcPr marL="20332" marR="2033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buNone/>
                      </a:pPr>
                      <a:r>
                        <a:rPr lang="en-US" sz="1400" b="1" kern="1400">
                          <a:solidFill>
                            <a:srgbClr val="FF0000"/>
                          </a:solidFill>
                          <a:effectLst/>
                          <a:latin typeface="Times New Roman" panose="02020603050405020304" pitchFamily="18" charset="0"/>
                          <a:ea typeface="Times New Roman" panose="02020603050405020304" pitchFamily="18" charset="0"/>
                        </a:rPr>
                        <a:t>$157,767</a:t>
                      </a:r>
                      <a:endParaRPr lang="en-US" sz="1400" kern="1400">
                        <a:effectLst/>
                        <a:latin typeface="Times New Roman" panose="02020603050405020304" pitchFamily="18" charset="0"/>
                        <a:ea typeface="Times New Roman" panose="02020603050405020304" pitchFamily="18" charset="0"/>
                      </a:endParaRPr>
                    </a:p>
                  </a:txBody>
                  <a:tcPr marL="20332" marR="2033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buNone/>
                      </a:pPr>
                      <a:r>
                        <a:rPr lang="en-US" sz="1400" kern="1400">
                          <a:effectLst/>
                          <a:latin typeface="Times New Roman" panose="02020603050405020304" pitchFamily="18" charset="0"/>
                          <a:ea typeface="Times New Roman" panose="02020603050405020304" pitchFamily="18" charset="0"/>
                        </a:rPr>
                        <a:t>$218,900</a:t>
                      </a:r>
                    </a:p>
                  </a:txBody>
                  <a:tcPr marL="20332" marR="2033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909378183"/>
                  </a:ext>
                </a:extLst>
              </a:tr>
              <a:tr h="195385">
                <a:tc rowSpan="4">
                  <a:txBody>
                    <a:bodyPr/>
                    <a:lstStyle/>
                    <a:p>
                      <a:pPr marL="0" marR="0" algn="ctr">
                        <a:buNone/>
                      </a:pPr>
                      <a:r>
                        <a:rPr lang="en-US" sz="1400" kern="1400">
                          <a:effectLst/>
                          <a:latin typeface="Times New Roman" panose="02020603050405020304" pitchFamily="18" charset="0"/>
                          <a:ea typeface="Calibri" panose="020F0502020204030204" pitchFamily="34" charset="0"/>
                        </a:rPr>
                        <a:t>Food Preparation/ Serving (35)</a:t>
                      </a:r>
                      <a:endParaRPr lang="en-US" sz="1400" kern="1400">
                        <a:effectLst/>
                        <a:latin typeface="Times New Roman" panose="02020603050405020304" pitchFamily="18" charset="0"/>
                        <a:ea typeface="Times New Roman" panose="02020603050405020304" pitchFamily="18" charset="0"/>
                      </a:endParaRPr>
                    </a:p>
                  </a:txBody>
                  <a:tcPr marL="20332" marR="2033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buNone/>
                      </a:pPr>
                      <a:r>
                        <a:rPr lang="en-US" sz="1400" kern="1400">
                          <a:effectLst/>
                          <a:latin typeface="Times New Roman" panose="02020603050405020304" pitchFamily="18" charset="0"/>
                          <a:ea typeface="Times New Roman" panose="02020603050405020304" pitchFamily="18" charset="0"/>
                        </a:rPr>
                        <a:t>3.0%</a:t>
                      </a:r>
                    </a:p>
                  </a:txBody>
                  <a:tcPr marL="20332" marR="2033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buNone/>
                      </a:pPr>
                      <a:r>
                        <a:rPr lang="en-US" sz="1400" kern="1400" dirty="0">
                          <a:effectLst/>
                          <a:latin typeface="Times New Roman" panose="02020603050405020304" pitchFamily="18" charset="0"/>
                          <a:ea typeface="Times New Roman" panose="02020603050405020304" pitchFamily="18" charset="0"/>
                        </a:rPr>
                        <a:t>Fast Food and Counter Workers</a:t>
                      </a:r>
                    </a:p>
                  </a:txBody>
                  <a:tcPr marL="20332" marR="2033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buNone/>
                      </a:pPr>
                      <a:r>
                        <a:rPr lang="en-US" sz="1400" kern="1400">
                          <a:effectLst/>
                          <a:latin typeface="Times New Roman" panose="02020603050405020304" pitchFamily="18" charset="0"/>
                          <a:ea typeface="Times New Roman" panose="02020603050405020304" pitchFamily="18" charset="0"/>
                        </a:rPr>
                        <a:t>$25,630</a:t>
                      </a:r>
                    </a:p>
                  </a:txBody>
                  <a:tcPr marL="20332" marR="2033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buNone/>
                      </a:pPr>
                      <a:r>
                        <a:rPr lang="en-US" sz="1400" kern="1400">
                          <a:effectLst/>
                          <a:latin typeface="Times New Roman" panose="02020603050405020304" pitchFamily="18" charset="0"/>
                          <a:ea typeface="Times New Roman" panose="02020603050405020304" pitchFamily="18" charset="0"/>
                        </a:rPr>
                        <a:t>$27,590</a:t>
                      </a:r>
                    </a:p>
                  </a:txBody>
                  <a:tcPr marL="20332" marR="20332" marT="0" marB="0">
                    <a:lnL w="12700"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buNone/>
                      </a:pPr>
                      <a:r>
                        <a:rPr lang="en-US" sz="1400" b="1" kern="1400">
                          <a:solidFill>
                            <a:srgbClr val="FF0000"/>
                          </a:solidFill>
                          <a:effectLst/>
                          <a:latin typeface="Times New Roman" panose="02020603050405020304" pitchFamily="18" charset="0"/>
                          <a:ea typeface="Times New Roman" panose="02020603050405020304" pitchFamily="18" charset="0"/>
                        </a:rPr>
                        <a:t>$641</a:t>
                      </a:r>
                      <a:endParaRPr lang="en-US" sz="1400" kern="1400">
                        <a:effectLst/>
                        <a:latin typeface="Times New Roman" panose="02020603050405020304" pitchFamily="18" charset="0"/>
                        <a:ea typeface="Times New Roman" panose="02020603050405020304" pitchFamily="18" charset="0"/>
                      </a:endParaRPr>
                    </a:p>
                  </a:txBody>
                  <a:tcPr marL="20332" marR="20332" marT="0" marB="0">
                    <a:lnL w="28575"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buNone/>
                      </a:pPr>
                      <a:r>
                        <a:rPr lang="en-US" sz="1400" b="1" kern="1400">
                          <a:solidFill>
                            <a:srgbClr val="FF0000"/>
                          </a:solidFill>
                          <a:effectLst/>
                          <a:latin typeface="Times New Roman" panose="02020603050405020304" pitchFamily="18" charset="0"/>
                          <a:ea typeface="Times New Roman" panose="02020603050405020304" pitchFamily="18" charset="0"/>
                        </a:rPr>
                        <a:t>$690</a:t>
                      </a:r>
                      <a:endParaRPr lang="en-US" sz="1400" kern="1400">
                        <a:effectLst/>
                        <a:latin typeface="Times New Roman" panose="02020603050405020304" pitchFamily="18" charset="0"/>
                        <a:ea typeface="Times New Roman" panose="02020603050405020304" pitchFamily="18" charset="0"/>
                      </a:endParaRPr>
                    </a:p>
                  </a:txBody>
                  <a:tcPr marL="20332" marR="2033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buNone/>
                      </a:pPr>
                      <a:r>
                        <a:rPr lang="en-US" sz="1400" b="1" kern="1400">
                          <a:solidFill>
                            <a:srgbClr val="FF0000"/>
                          </a:solidFill>
                          <a:effectLst/>
                          <a:latin typeface="Times New Roman" panose="02020603050405020304" pitchFamily="18" charset="0"/>
                          <a:ea typeface="Times New Roman" panose="02020603050405020304" pitchFamily="18" charset="0"/>
                        </a:rPr>
                        <a:t>$85,433</a:t>
                      </a:r>
                      <a:endParaRPr lang="en-US" sz="1400" kern="1400">
                        <a:effectLst/>
                        <a:latin typeface="Times New Roman" panose="02020603050405020304" pitchFamily="18" charset="0"/>
                        <a:ea typeface="Times New Roman" panose="02020603050405020304" pitchFamily="18" charset="0"/>
                      </a:endParaRPr>
                    </a:p>
                  </a:txBody>
                  <a:tcPr marL="20332" marR="2033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buNone/>
                      </a:pPr>
                      <a:r>
                        <a:rPr lang="en-US" sz="1400" b="1" kern="1400">
                          <a:solidFill>
                            <a:srgbClr val="FF0000"/>
                          </a:solidFill>
                          <a:effectLst/>
                          <a:latin typeface="Times New Roman" panose="02020603050405020304" pitchFamily="18" charset="0"/>
                          <a:ea typeface="Times New Roman" panose="02020603050405020304" pitchFamily="18" charset="0"/>
                        </a:rPr>
                        <a:t>$91,967</a:t>
                      </a:r>
                      <a:endParaRPr lang="en-US" sz="1400" kern="1400">
                        <a:effectLst/>
                        <a:latin typeface="Times New Roman" panose="02020603050405020304" pitchFamily="18" charset="0"/>
                        <a:ea typeface="Times New Roman" panose="02020603050405020304" pitchFamily="18" charset="0"/>
                      </a:endParaRPr>
                    </a:p>
                  </a:txBody>
                  <a:tcPr marL="20332" marR="2033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361761091"/>
                  </a:ext>
                </a:extLst>
              </a:tr>
              <a:tr h="195385">
                <a:tc vMerge="1">
                  <a:txBody>
                    <a:bodyPr/>
                    <a:lstStyle/>
                    <a:p>
                      <a:endParaRPr lang="en-US"/>
                    </a:p>
                  </a:txBody>
                  <a:tcPr/>
                </a:tc>
                <a:tc>
                  <a:txBody>
                    <a:bodyPr/>
                    <a:lstStyle/>
                    <a:p>
                      <a:pPr marL="0" marR="0" algn="ctr">
                        <a:buNone/>
                      </a:pPr>
                      <a:r>
                        <a:rPr lang="en-US" sz="1400" kern="1400">
                          <a:effectLst/>
                          <a:latin typeface="Times New Roman" panose="02020603050405020304" pitchFamily="18" charset="0"/>
                          <a:ea typeface="Times New Roman" panose="02020603050405020304" pitchFamily="18" charset="0"/>
                        </a:rPr>
                        <a:t>1.8%</a:t>
                      </a:r>
                    </a:p>
                  </a:txBody>
                  <a:tcPr marL="20332" marR="2033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buNone/>
                      </a:pPr>
                      <a:r>
                        <a:rPr lang="en-US" sz="1400" kern="1400">
                          <a:effectLst/>
                          <a:latin typeface="Times New Roman" panose="02020603050405020304" pitchFamily="18" charset="0"/>
                          <a:ea typeface="Times New Roman" panose="02020603050405020304" pitchFamily="18" charset="0"/>
                        </a:rPr>
                        <a:t>Waiters and Waitresses</a:t>
                      </a:r>
                    </a:p>
                  </a:txBody>
                  <a:tcPr marL="20332" marR="2033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buNone/>
                      </a:pPr>
                      <a:r>
                        <a:rPr lang="en-US" sz="1400" kern="1400">
                          <a:effectLst/>
                          <a:latin typeface="Times New Roman" panose="02020603050405020304" pitchFamily="18" charset="0"/>
                          <a:ea typeface="Times New Roman" panose="02020603050405020304" pitchFamily="18" charset="0"/>
                        </a:rPr>
                        <a:t>$27,820</a:t>
                      </a:r>
                    </a:p>
                  </a:txBody>
                  <a:tcPr marL="20332" marR="2033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buNone/>
                      </a:pPr>
                      <a:r>
                        <a:rPr lang="en-US" sz="1400" kern="1400">
                          <a:effectLst/>
                          <a:latin typeface="Times New Roman" panose="02020603050405020304" pitchFamily="18" charset="0"/>
                          <a:ea typeface="Times New Roman" panose="02020603050405020304" pitchFamily="18" charset="0"/>
                        </a:rPr>
                        <a:t>$34,430</a:t>
                      </a:r>
                    </a:p>
                  </a:txBody>
                  <a:tcPr marL="20332" marR="20332" marT="0" marB="0">
                    <a:lnL w="12700"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buNone/>
                      </a:pPr>
                      <a:r>
                        <a:rPr lang="en-US" sz="1400" b="1" kern="1400">
                          <a:solidFill>
                            <a:srgbClr val="FF0000"/>
                          </a:solidFill>
                          <a:effectLst/>
                          <a:latin typeface="Times New Roman" panose="02020603050405020304" pitchFamily="18" charset="0"/>
                          <a:ea typeface="Times New Roman" panose="02020603050405020304" pitchFamily="18" charset="0"/>
                        </a:rPr>
                        <a:t>$696</a:t>
                      </a:r>
                      <a:endParaRPr lang="en-US" sz="1400" kern="1400">
                        <a:effectLst/>
                        <a:latin typeface="Times New Roman" panose="02020603050405020304" pitchFamily="18" charset="0"/>
                        <a:ea typeface="Times New Roman" panose="02020603050405020304" pitchFamily="18" charset="0"/>
                      </a:endParaRPr>
                    </a:p>
                  </a:txBody>
                  <a:tcPr marL="20332" marR="20332" marT="0" marB="0">
                    <a:lnL w="28575"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buNone/>
                      </a:pPr>
                      <a:r>
                        <a:rPr lang="en-US" sz="1400" b="1" kern="1400">
                          <a:solidFill>
                            <a:srgbClr val="FF0000"/>
                          </a:solidFill>
                          <a:effectLst/>
                          <a:latin typeface="Times New Roman" panose="02020603050405020304" pitchFamily="18" charset="0"/>
                          <a:ea typeface="Times New Roman" panose="02020603050405020304" pitchFamily="18" charset="0"/>
                        </a:rPr>
                        <a:t>$861</a:t>
                      </a:r>
                      <a:endParaRPr lang="en-US" sz="1400" kern="1400">
                        <a:effectLst/>
                        <a:latin typeface="Times New Roman" panose="02020603050405020304" pitchFamily="18" charset="0"/>
                        <a:ea typeface="Times New Roman" panose="02020603050405020304" pitchFamily="18" charset="0"/>
                      </a:endParaRPr>
                    </a:p>
                  </a:txBody>
                  <a:tcPr marL="20332" marR="2033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buNone/>
                      </a:pPr>
                      <a:r>
                        <a:rPr lang="en-US" sz="1400" b="1" kern="1400">
                          <a:solidFill>
                            <a:srgbClr val="FF0000"/>
                          </a:solidFill>
                          <a:effectLst/>
                          <a:latin typeface="Times New Roman" panose="02020603050405020304" pitchFamily="18" charset="0"/>
                          <a:ea typeface="Times New Roman" panose="02020603050405020304" pitchFamily="18" charset="0"/>
                        </a:rPr>
                        <a:t>$92,733</a:t>
                      </a:r>
                      <a:endParaRPr lang="en-US" sz="1400" kern="1400">
                        <a:effectLst/>
                        <a:latin typeface="Times New Roman" panose="02020603050405020304" pitchFamily="18" charset="0"/>
                        <a:ea typeface="Times New Roman" panose="02020603050405020304" pitchFamily="18" charset="0"/>
                      </a:endParaRPr>
                    </a:p>
                  </a:txBody>
                  <a:tcPr marL="20332" marR="2033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buNone/>
                      </a:pPr>
                      <a:r>
                        <a:rPr lang="en-US" sz="1400" b="1" kern="1400">
                          <a:solidFill>
                            <a:srgbClr val="FF0000"/>
                          </a:solidFill>
                          <a:effectLst/>
                          <a:latin typeface="Times New Roman" panose="02020603050405020304" pitchFamily="18" charset="0"/>
                          <a:ea typeface="Times New Roman" panose="02020603050405020304" pitchFamily="18" charset="0"/>
                        </a:rPr>
                        <a:t>$114,767</a:t>
                      </a:r>
                      <a:endParaRPr lang="en-US" sz="1400" kern="1400">
                        <a:effectLst/>
                        <a:latin typeface="Times New Roman" panose="02020603050405020304" pitchFamily="18" charset="0"/>
                        <a:ea typeface="Times New Roman" panose="02020603050405020304" pitchFamily="18" charset="0"/>
                      </a:endParaRPr>
                    </a:p>
                  </a:txBody>
                  <a:tcPr marL="20332" marR="2033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222982017"/>
                  </a:ext>
                </a:extLst>
              </a:tr>
              <a:tr h="195385">
                <a:tc vMerge="1">
                  <a:txBody>
                    <a:bodyPr/>
                    <a:lstStyle/>
                    <a:p>
                      <a:endParaRPr lang="en-US"/>
                    </a:p>
                  </a:txBody>
                  <a:tcPr/>
                </a:tc>
                <a:tc>
                  <a:txBody>
                    <a:bodyPr/>
                    <a:lstStyle/>
                    <a:p>
                      <a:pPr marL="0" marR="0" algn="ctr">
                        <a:buNone/>
                      </a:pPr>
                      <a:r>
                        <a:rPr lang="en-US" sz="1400" kern="1400">
                          <a:effectLst/>
                          <a:latin typeface="Times New Roman" panose="02020603050405020304" pitchFamily="18" charset="0"/>
                          <a:ea typeface="Times New Roman" panose="02020603050405020304" pitchFamily="18" charset="0"/>
                        </a:rPr>
                        <a:t>1.0%</a:t>
                      </a:r>
                    </a:p>
                  </a:txBody>
                  <a:tcPr marL="20332" marR="2033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buNone/>
                      </a:pPr>
                      <a:r>
                        <a:rPr lang="en-US" sz="1400" kern="1400">
                          <a:effectLst/>
                          <a:latin typeface="Times New Roman" panose="02020603050405020304" pitchFamily="18" charset="0"/>
                          <a:ea typeface="Times New Roman" panose="02020603050405020304" pitchFamily="18" charset="0"/>
                        </a:rPr>
                        <a:t>Cooks, Restaurant</a:t>
                      </a:r>
                    </a:p>
                  </a:txBody>
                  <a:tcPr marL="20332" marR="2033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buNone/>
                      </a:pPr>
                      <a:r>
                        <a:rPr lang="en-US" sz="1400" kern="1400">
                          <a:effectLst/>
                          <a:latin typeface="Times New Roman" panose="02020603050405020304" pitchFamily="18" charset="0"/>
                          <a:ea typeface="Times New Roman" panose="02020603050405020304" pitchFamily="18" charset="0"/>
                        </a:rPr>
                        <a:t>$29,000</a:t>
                      </a:r>
                    </a:p>
                  </a:txBody>
                  <a:tcPr marL="20332" marR="2033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buNone/>
                      </a:pPr>
                      <a:r>
                        <a:rPr lang="en-US" sz="1400" kern="1400">
                          <a:effectLst/>
                          <a:latin typeface="Times New Roman" panose="02020603050405020304" pitchFamily="18" charset="0"/>
                          <a:ea typeface="Times New Roman" panose="02020603050405020304" pitchFamily="18" charset="0"/>
                        </a:rPr>
                        <a:t>$32,040</a:t>
                      </a:r>
                    </a:p>
                  </a:txBody>
                  <a:tcPr marL="20332" marR="20332" marT="0" marB="0">
                    <a:lnL w="12700"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buNone/>
                      </a:pPr>
                      <a:r>
                        <a:rPr lang="en-US" sz="1400" b="1" kern="1400">
                          <a:solidFill>
                            <a:srgbClr val="FF0000"/>
                          </a:solidFill>
                          <a:effectLst/>
                          <a:latin typeface="Times New Roman" panose="02020603050405020304" pitchFamily="18" charset="0"/>
                          <a:ea typeface="Times New Roman" panose="02020603050405020304" pitchFamily="18" charset="0"/>
                        </a:rPr>
                        <a:t>$725</a:t>
                      </a:r>
                      <a:endParaRPr lang="en-US" sz="1400" kern="1400">
                        <a:effectLst/>
                        <a:latin typeface="Times New Roman" panose="02020603050405020304" pitchFamily="18" charset="0"/>
                        <a:ea typeface="Times New Roman" panose="02020603050405020304" pitchFamily="18" charset="0"/>
                      </a:endParaRPr>
                    </a:p>
                  </a:txBody>
                  <a:tcPr marL="20332" marR="20332" marT="0" marB="0">
                    <a:lnL w="28575"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buNone/>
                      </a:pPr>
                      <a:r>
                        <a:rPr lang="en-US" sz="1400" b="1" kern="1400">
                          <a:solidFill>
                            <a:srgbClr val="FF0000"/>
                          </a:solidFill>
                          <a:effectLst/>
                          <a:latin typeface="Times New Roman" panose="02020603050405020304" pitchFamily="18" charset="0"/>
                          <a:ea typeface="Times New Roman" panose="02020603050405020304" pitchFamily="18" charset="0"/>
                        </a:rPr>
                        <a:t>$801</a:t>
                      </a:r>
                      <a:endParaRPr lang="en-US" sz="1400" kern="1400">
                        <a:effectLst/>
                        <a:latin typeface="Times New Roman" panose="02020603050405020304" pitchFamily="18" charset="0"/>
                        <a:ea typeface="Times New Roman" panose="02020603050405020304" pitchFamily="18" charset="0"/>
                      </a:endParaRPr>
                    </a:p>
                  </a:txBody>
                  <a:tcPr marL="20332" marR="2033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buNone/>
                      </a:pPr>
                      <a:r>
                        <a:rPr lang="en-US" sz="1400" b="1" kern="1400">
                          <a:solidFill>
                            <a:srgbClr val="FF0000"/>
                          </a:solidFill>
                          <a:effectLst/>
                          <a:latin typeface="Times New Roman" panose="02020603050405020304" pitchFamily="18" charset="0"/>
                          <a:ea typeface="Times New Roman" panose="02020603050405020304" pitchFamily="18" charset="0"/>
                        </a:rPr>
                        <a:t>$96,667</a:t>
                      </a:r>
                      <a:endParaRPr lang="en-US" sz="1400" kern="1400">
                        <a:effectLst/>
                        <a:latin typeface="Times New Roman" panose="02020603050405020304" pitchFamily="18" charset="0"/>
                        <a:ea typeface="Times New Roman" panose="02020603050405020304" pitchFamily="18" charset="0"/>
                      </a:endParaRPr>
                    </a:p>
                  </a:txBody>
                  <a:tcPr marL="20332" marR="2033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buNone/>
                      </a:pPr>
                      <a:r>
                        <a:rPr lang="en-US" sz="1400" b="1" kern="1400">
                          <a:solidFill>
                            <a:srgbClr val="FF0000"/>
                          </a:solidFill>
                          <a:effectLst/>
                          <a:latin typeface="Times New Roman" panose="02020603050405020304" pitchFamily="18" charset="0"/>
                          <a:ea typeface="Times New Roman" panose="02020603050405020304" pitchFamily="18" charset="0"/>
                        </a:rPr>
                        <a:t>$106,800</a:t>
                      </a:r>
                      <a:endParaRPr lang="en-US" sz="1400" kern="1400">
                        <a:effectLst/>
                        <a:latin typeface="Times New Roman" panose="02020603050405020304" pitchFamily="18" charset="0"/>
                        <a:ea typeface="Times New Roman" panose="02020603050405020304" pitchFamily="18" charset="0"/>
                      </a:endParaRPr>
                    </a:p>
                  </a:txBody>
                  <a:tcPr marL="20332" marR="2033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4277779305"/>
                  </a:ext>
                </a:extLst>
              </a:tr>
              <a:tr h="195385">
                <a:tc vMerge="1">
                  <a:txBody>
                    <a:bodyPr/>
                    <a:lstStyle/>
                    <a:p>
                      <a:endParaRPr lang="en-US"/>
                    </a:p>
                  </a:txBody>
                  <a:tcPr/>
                </a:tc>
                <a:tc>
                  <a:txBody>
                    <a:bodyPr/>
                    <a:lstStyle/>
                    <a:p>
                      <a:pPr marL="0" marR="0" algn="ctr">
                        <a:buNone/>
                      </a:pPr>
                      <a:r>
                        <a:rPr lang="en-US" sz="1400" kern="1400">
                          <a:effectLst/>
                          <a:latin typeface="Times New Roman" panose="02020603050405020304" pitchFamily="18" charset="0"/>
                          <a:ea typeface="Times New Roman" panose="02020603050405020304" pitchFamily="18" charset="0"/>
                        </a:rPr>
                        <a:t>0.8%</a:t>
                      </a:r>
                    </a:p>
                  </a:txBody>
                  <a:tcPr marL="20332" marR="2033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buNone/>
                      </a:pPr>
                      <a:r>
                        <a:rPr lang="en-US" sz="1400" kern="1400">
                          <a:effectLst/>
                          <a:latin typeface="Times New Roman" panose="02020603050405020304" pitchFamily="18" charset="0"/>
                          <a:ea typeface="Times New Roman" panose="02020603050405020304" pitchFamily="18" charset="0"/>
                        </a:rPr>
                        <a:t>First-Line Supervisors, Food Prep </a:t>
                      </a:r>
                    </a:p>
                  </a:txBody>
                  <a:tcPr marL="20332" marR="2033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buNone/>
                      </a:pPr>
                      <a:r>
                        <a:rPr lang="en-US" sz="1400" kern="1400">
                          <a:effectLst/>
                          <a:latin typeface="Times New Roman" panose="02020603050405020304" pitchFamily="18" charset="0"/>
                          <a:ea typeface="Times New Roman" panose="02020603050405020304" pitchFamily="18" charset="0"/>
                        </a:rPr>
                        <a:t>$31,010</a:t>
                      </a:r>
                    </a:p>
                  </a:txBody>
                  <a:tcPr marL="20332" marR="2033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buNone/>
                      </a:pPr>
                      <a:r>
                        <a:rPr lang="en-US" sz="1400" kern="1400">
                          <a:effectLst/>
                          <a:latin typeface="Times New Roman" panose="02020603050405020304" pitchFamily="18" charset="0"/>
                          <a:ea typeface="Times New Roman" panose="02020603050405020304" pitchFamily="18" charset="0"/>
                        </a:rPr>
                        <a:t>$36,550</a:t>
                      </a:r>
                    </a:p>
                  </a:txBody>
                  <a:tcPr marL="20332" marR="20332" marT="0" marB="0">
                    <a:lnL w="12700"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buNone/>
                      </a:pPr>
                      <a:r>
                        <a:rPr lang="en-US" sz="1400" b="1" kern="1400">
                          <a:solidFill>
                            <a:srgbClr val="FF0000"/>
                          </a:solidFill>
                          <a:effectLst/>
                          <a:latin typeface="Times New Roman" panose="02020603050405020304" pitchFamily="18" charset="0"/>
                          <a:ea typeface="Times New Roman" panose="02020603050405020304" pitchFamily="18" charset="0"/>
                        </a:rPr>
                        <a:t>$775</a:t>
                      </a:r>
                      <a:endParaRPr lang="en-US" sz="1400" kern="1400">
                        <a:effectLst/>
                        <a:latin typeface="Times New Roman" panose="02020603050405020304" pitchFamily="18" charset="0"/>
                        <a:ea typeface="Times New Roman" panose="02020603050405020304" pitchFamily="18" charset="0"/>
                      </a:endParaRPr>
                    </a:p>
                  </a:txBody>
                  <a:tcPr marL="20332" marR="20332" marT="0" marB="0">
                    <a:lnL w="28575"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buNone/>
                      </a:pPr>
                      <a:r>
                        <a:rPr lang="en-US" sz="1400" b="1" kern="1400">
                          <a:solidFill>
                            <a:srgbClr val="FF0000"/>
                          </a:solidFill>
                          <a:effectLst/>
                          <a:latin typeface="Times New Roman" panose="02020603050405020304" pitchFamily="18" charset="0"/>
                          <a:ea typeface="Times New Roman" panose="02020603050405020304" pitchFamily="18" charset="0"/>
                        </a:rPr>
                        <a:t>$914</a:t>
                      </a:r>
                      <a:endParaRPr lang="en-US" sz="1400" kern="1400">
                        <a:effectLst/>
                        <a:latin typeface="Times New Roman" panose="02020603050405020304" pitchFamily="18" charset="0"/>
                        <a:ea typeface="Times New Roman" panose="02020603050405020304" pitchFamily="18" charset="0"/>
                      </a:endParaRPr>
                    </a:p>
                  </a:txBody>
                  <a:tcPr marL="20332" marR="2033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buNone/>
                      </a:pPr>
                      <a:r>
                        <a:rPr lang="en-US" sz="1400" b="1" kern="1400">
                          <a:solidFill>
                            <a:srgbClr val="FF0000"/>
                          </a:solidFill>
                          <a:effectLst/>
                          <a:latin typeface="Times New Roman" panose="02020603050405020304" pitchFamily="18" charset="0"/>
                          <a:ea typeface="Times New Roman" panose="02020603050405020304" pitchFamily="18" charset="0"/>
                        </a:rPr>
                        <a:t>$103,367</a:t>
                      </a:r>
                      <a:endParaRPr lang="en-US" sz="1400" kern="1400">
                        <a:effectLst/>
                        <a:latin typeface="Times New Roman" panose="02020603050405020304" pitchFamily="18" charset="0"/>
                        <a:ea typeface="Times New Roman" panose="02020603050405020304" pitchFamily="18" charset="0"/>
                      </a:endParaRPr>
                    </a:p>
                  </a:txBody>
                  <a:tcPr marL="20332" marR="2033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buNone/>
                      </a:pPr>
                      <a:r>
                        <a:rPr lang="en-US" sz="1400" b="1" kern="1400">
                          <a:solidFill>
                            <a:srgbClr val="FF0000"/>
                          </a:solidFill>
                          <a:effectLst/>
                          <a:latin typeface="Times New Roman" panose="02020603050405020304" pitchFamily="18" charset="0"/>
                          <a:ea typeface="Times New Roman" panose="02020603050405020304" pitchFamily="18" charset="0"/>
                        </a:rPr>
                        <a:t>$121,833</a:t>
                      </a:r>
                      <a:endParaRPr lang="en-US" sz="1400" kern="1400">
                        <a:effectLst/>
                        <a:latin typeface="Times New Roman" panose="02020603050405020304" pitchFamily="18" charset="0"/>
                        <a:ea typeface="Times New Roman" panose="02020603050405020304" pitchFamily="18" charset="0"/>
                      </a:endParaRPr>
                    </a:p>
                  </a:txBody>
                  <a:tcPr marL="20332" marR="2033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196639467"/>
                  </a:ext>
                </a:extLst>
              </a:tr>
              <a:tr h="195385">
                <a:tc rowSpan="7">
                  <a:txBody>
                    <a:bodyPr/>
                    <a:lstStyle/>
                    <a:p>
                      <a:pPr marL="0" marR="0" algn="ctr">
                        <a:buNone/>
                      </a:pPr>
                      <a:r>
                        <a:rPr lang="en-US" sz="1400" kern="1400">
                          <a:effectLst/>
                          <a:latin typeface="Times New Roman" panose="02020603050405020304" pitchFamily="18" charset="0"/>
                          <a:ea typeface="Calibri" panose="020F0502020204030204" pitchFamily="34" charset="0"/>
                        </a:rPr>
                        <a:t>Office and Administrative Support (43)</a:t>
                      </a:r>
                      <a:endParaRPr lang="en-US" sz="1400" kern="1400">
                        <a:effectLst/>
                        <a:latin typeface="Times New Roman" panose="02020603050405020304" pitchFamily="18" charset="0"/>
                        <a:ea typeface="Times New Roman" panose="02020603050405020304" pitchFamily="18" charset="0"/>
                      </a:endParaRPr>
                    </a:p>
                  </a:txBody>
                  <a:tcPr marL="20332" marR="2033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buNone/>
                      </a:pPr>
                      <a:r>
                        <a:rPr lang="en-US" sz="1400" kern="1400">
                          <a:effectLst/>
                          <a:latin typeface="Times New Roman" panose="02020603050405020304" pitchFamily="18" charset="0"/>
                          <a:ea typeface="Times New Roman" panose="02020603050405020304" pitchFamily="18" charset="0"/>
                        </a:rPr>
                        <a:t>2.1%</a:t>
                      </a:r>
                    </a:p>
                  </a:txBody>
                  <a:tcPr marL="20332" marR="2033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buNone/>
                      </a:pPr>
                      <a:r>
                        <a:rPr lang="en-US" sz="1400" kern="1400">
                          <a:effectLst/>
                          <a:latin typeface="Times New Roman" panose="02020603050405020304" pitchFamily="18" charset="0"/>
                          <a:ea typeface="Times New Roman" panose="02020603050405020304" pitchFamily="18" charset="0"/>
                        </a:rPr>
                        <a:t>Customer Service Representatives</a:t>
                      </a:r>
                    </a:p>
                  </a:txBody>
                  <a:tcPr marL="20332" marR="2033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buNone/>
                      </a:pPr>
                      <a:r>
                        <a:rPr lang="en-US" sz="1400" kern="1400">
                          <a:effectLst/>
                          <a:latin typeface="Times New Roman" panose="02020603050405020304" pitchFamily="18" charset="0"/>
                          <a:ea typeface="Times New Roman" panose="02020603050405020304" pitchFamily="18" charset="0"/>
                        </a:rPr>
                        <a:t>$30,010</a:t>
                      </a:r>
                    </a:p>
                  </a:txBody>
                  <a:tcPr marL="20332" marR="2033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buNone/>
                      </a:pPr>
                      <a:r>
                        <a:rPr lang="en-US" sz="1400" kern="1400">
                          <a:effectLst/>
                          <a:latin typeface="Times New Roman" panose="02020603050405020304" pitchFamily="18" charset="0"/>
                          <a:ea typeface="Times New Roman" panose="02020603050405020304" pitchFamily="18" charset="0"/>
                        </a:rPr>
                        <a:t>$36,680</a:t>
                      </a:r>
                    </a:p>
                  </a:txBody>
                  <a:tcPr marL="20332" marR="20332" marT="0" marB="0">
                    <a:lnL w="12700"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buNone/>
                      </a:pPr>
                      <a:r>
                        <a:rPr lang="en-US" sz="1400" b="1" kern="1400">
                          <a:solidFill>
                            <a:srgbClr val="FF0000"/>
                          </a:solidFill>
                          <a:effectLst/>
                          <a:latin typeface="Times New Roman" panose="02020603050405020304" pitchFamily="18" charset="0"/>
                          <a:ea typeface="Times New Roman" panose="02020603050405020304" pitchFamily="18" charset="0"/>
                        </a:rPr>
                        <a:t>$750</a:t>
                      </a:r>
                      <a:endParaRPr lang="en-US" sz="1400" kern="1400">
                        <a:effectLst/>
                        <a:latin typeface="Times New Roman" panose="02020603050405020304" pitchFamily="18" charset="0"/>
                        <a:ea typeface="Times New Roman" panose="02020603050405020304" pitchFamily="18" charset="0"/>
                      </a:endParaRPr>
                    </a:p>
                  </a:txBody>
                  <a:tcPr marL="20332" marR="20332" marT="0" marB="0">
                    <a:lnL w="28575"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buNone/>
                      </a:pPr>
                      <a:r>
                        <a:rPr lang="en-US" sz="1400" b="1" kern="1400">
                          <a:solidFill>
                            <a:srgbClr val="FF0000"/>
                          </a:solidFill>
                          <a:effectLst/>
                          <a:latin typeface="Times New Roman" panose="02020603050405020304" pitchFamily="18" charset="0"/>
                          <a:ea typeface="Times New Roman" panose="02020603050405020304" pitchFamily="18" charset="0"/>
                        </a:rPr>
                        <a:t>$917</a:t>
                      </a:r>
                      <a:endParaRPr lang="en-US" sz="1400" kern="1400">
                        <a:effectLst/>
                        <a:latin typeface="Times New Roman" panose="02020603050405020304" pitchFamily="18" charset="0"/>
                        <a:ea typeface="Times New Roman" panose="02020603050405020304" pitchFamily="18" charset="0"/>
                      </a:endParaRPr>
                    </a:p>
                  </a:txBody>
                  <a:tcPr marL="20332" marR="2033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buNone/>
                      </a:pPr>
                      <a:r>
                        <a:rPr lang="en-US" sz="1400" b="1" kern="1400">
                          <a:solidFill>
                            <a:srgbClr val="FF0000"/>
                          </a:solidFill>
                          <a:effectLst/>
                          <a:latin typeface="Times New Roman" panose="02020603050405020304" pitchFamily="18" charset="0"/>
                          <a:ea typeface="Times New Roman" panose="02020603050405020304" pitchFamily="18" charset="0"/>
                        </a:rPr>
                        <a:t>$100,033</a:t>
                      </a:r>
                      <a:endParaRPr lang="en-US" sz="1400" kern="1400">
                        <a:effectLst/>
                        <a:latin typeface="Times New Roman" panose="02020603050405020304" pitchFamily="18" charset="0"/>
                        <a:ea typeface="Times New Roman" panose="02020603050405020304" pitchFamily="18" charset="0"/>
                      </a:endParaRPr>
                    </a:p>
                  </a:txBody>
                  <a:tcPr marL="20332" marR="2033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buNone/>
                      </a:pPr>
                      <a:r>
                        <a:rPr lang="en-US" sz="1400" b="1" kern="1400">
                          <a:solidFill>
                            <a:srgbClr val="FF0000"/>
                          </a:solidFill>
                          <a:effectLst/>
                          <a:latin typeface="Times New Roman" panose="02020603050405020304" pitchFamily="18" charset="0"/>
                          <a:ea typeface="Times New Roman" panose="02020603050405020304" pitchFamily="18" charset="0"/>
                        </a:rPr>
                        <a:t>$122,267</a:t>
                      </a:r>
                      <a:endParaRPr lang="en-US" sz="1400" kern="1400">
                        <a:effectLst/>
                        <a:latin typeface="Times New Roman" panose="02020603050405020304" pitchFamily="18" charset="0"/>
                        <a:ea typeface="Times New Roman" panose="02020603050405020304" pitchFamily="18" charset="0"/>
                      </a:endParaRPr>
                    </a:p>
                  </a:txBody>
                  <a:tcPr marL="20332" marR="2033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060536605"/>
                  </a:ext>
                </a:extLst>
              </a:tr>
              <a:tr h="195385">
                <a:tc vMerge="1">
                  <a:txBody>
                    <a:bodyPr/>
                    <a:lstStyle/>
                    <a:p>
                      <a:endParaRPr lang="en-US"/>
                    </a:p>
                  </a:txBody>
                  <a:tcPr/>
                </a:tc>
                <a:tc>
                  <a:txBody>
                    <a:bodyPr/>
                    <a:lstStyle/>
                    <a:p>
                      <a:pPr marL="0" marR="0" algn="ctr">
                        <a:buNone/>
                      </a:pPr>
                      <a:r>
                        <a:rPr lang="en-US" sz="1400" kern="1400">
                          <a:effectLst/>
                          <a:latin typeface="Times New Roman" panose="02020603050405020304" pitchFamily="18" charset="0"/>
                          <a:ea typeface="Times New Roman" panose="02020603050405020304" pitchFamily="18" charset="0"/>
                        </a:rPr>
                        <a:t>2.0%</a:t>
                      </a:r>
                    </a:p>
                  </a:txBody>
                  <a:tcPr marL="20332" marR="2033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buNone/>
                      </a:pPr>
                      <a:r>
                        <a:rPr lang="en-US" sz="1400" kern="1400">
                          <a:effectLst/>
                          <a:latin typeface="Times New Roman" panose="02020603050405020304" pitchFamily="18" charset="0"/>
                          <a:ea typeface="Times New Roman" panose="02020603050405020304" pitchFamily="18" charset="0"/>
                        </a:rPr>
                        <a:t>Office Clerks, General</a:t>
                      </a:r>
                    </a:p>
                  </a:txBody>
                  <a:tcPr marL="20332" marR="2033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buNone/>
                      </a:pPr>
                      <a:r>
                        <a:rPr lang="en-US" sz="1400" kern="1400">
                          <a:effectLst/>
                          <a:latin typeface="Times New Roman" panose="02020603050405020304" pitchFamily="18" charset="0"/>
                          <a:ea typeface="Times New Roman" panose="02020603050405020304" pitchFamily="18" charset="0"/>
                        </a:rPr>
                        <a:t>$33,620</a:t>
                      </a:r>
                    </a:p>
                  </a:txBody>
                  <a:tcPr marL="20332" marR="2033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buNone/>
                      </a:pPr>
                      <a:r>
                        <a:rPr lang="en-US" sz="1400" kern="1400">
                          <a:effectLst/>
                          <a:latin typeface="Times New Roman" panose="02020603050405020304" pitchFamily="18" charset="0"/>
                          <a:ea typeface="Times New Roman" panose="02020603050405020304" pitchFamily="18" charset="0"/>
                        </a:rPr>
                        <a:t>$39,720</a:t>
                      </a:r>
                    </a:p>
                  </a:txBody>
                  <a:tcPr marL="20332" marR="20332" marT="0" marB="0">
                    <a:lnL w="12700"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buNone/>
                      </a:pPr>
                      <a:r>
                        <a:rPr lang="en-US" sz="1400" b="1" kern="1400">
                          <a:solidFill>
                            <a:srgbClr val="FF0000"/>
                          </a:solidFill>
                          <a:effectLst/>
                          <a:latin typeface="Times New Roman" panose="02020603050405020304" pitchFamily="18" charset="0"/>
                          <a:ea typeface="Times New Roman" panose="02020603050405020304" pitchFamily="18" charset="0"/>
                        </a:rPr>
                        <a:t>$841</a:t>
                      </a:r>
                      <a:endParaRPr lang="en-US" sz="1400" kern="1400">
                        <a:effectLst/>
                        <a:latin typeface="Times New Roman" panose="02020603050405020304" pitchFamily="18" charset="0"/>
                        <a:ea typeface="Times New Roman" panose="02020603050405020304" pitchFamily="18" charset="0"/>
                      </a:endParaRPr>
                    </a:p>
                  </a:txBody>
                  <a:tcPr marL="20332" marR="20332" marT="0" marB="0">
                    <a:lnL w="28575"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buNone/>
                      </a:pPr>
                      <a:r>
                        <a:rPr lang="en-US" sz="1400" kern="1400">
                          <a:effectLst/>
                          <a:latin typeface="Times New Roman" panose="02020603050405020304" pitchFamily="18" charset="0"/>
                          <a:ea typeface="Times New Roman" panose="02020603050405020304" pitchFamily="18" charset="0"/>
                        </a:rPr>
                        <a:t>$993</a:t>
                      </a:r>
                    </a:p>
                  </a:txBody>
                  <a:tcPr marL="20332" marR="2033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buNone/>
                      </a:pPr>
                      <a:r>
                        <a:rPr lang="en-US" sz="1400" b="1" kern="1400">
                          <a:solidFill>
                            <a:srgbClr val="FF0000"/>
                          </a:solidFill>
                          <a:effectLst/>
                          <a:latin typeface="Times New Roman" panose="02020603050405020304" pitchFamily="18" charset="0"/>
                          <a:ea typeface="Times New Roman" panose="02020603050405020304" pitchFamily="18" charset="0"/>
                        </a:rPr>
                        <a:t>$112,067</a:t>
                      </a:r>
                      <a:endParaRPr lang="en-US" sz="1400" kern="1400">
                        <a:effectLst/>
                        <a:latin typeface="Times New Roman" panose="02020603050405020304" pitchFamily="18" charset="0"/>
                        <a:ea typeface="Times New Roman" panose="02020603050405020304" pitchFamily="18" charset="0"/>
                      </a:endParaRPr>
                    </a:p>
                  </a:txBody>
                  <a:tcPr marL="20332" marR="2033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buNone/>
                      </a:pPr>
                      <a:r>
                        <a:rPr lang="en-US" sz="1400" b="1" kern="1400">
                          <a:solidFill>
                            <a:srgbClr val="FF0000"/>
                          </a:solidFill>
                          <a:effectLst/>
                          <a:latin typeface="Times New Roman" panose="02020603050405020304" pitchFamily="18" charset="0"/>
                          <a:ea typeface="Times New Roman" panose="02020603050405020304" pitchFamily="18" charset="0"/>
                        </a:rPr>
                        <a:t>$132,400</a:t>
                      </a:r>
                      <a:endParaRPr lang="en-US" sz="1400" kern="1400">
                        <a:effectLst/>
                        <a:latin typeface="Times New Roman" panose="02020603050405020304" pitchFamily="18" charset="0"/>
                        <a:ea typeface="Times New Roman" panose="02020603050405020304" pitchFamily="18" charset="0"/>
                      </a:endParaRPr>
                    </a:p>
                  </a:txBody>
                  <a:tcPr marL="20332" marR="2033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146895744"/>
                  </a:ext>
                </a:extLst>
              </a:tr>
              <a:tr h="195385">
                <a:tc vMerge="1">
                  <a:txBody>
                    <a:bodyPr/>
                    <a:lstStyle/>
                    <a:p>
                      <a:endParaRPr lang="en-US"/>
                    </a:p>
                  </a:txBody>
                  <a:tcPr/>
                </a:tc>
                <a:tc>
                  <a:txBody>
                    <a:bodyPr/>
                    <a:lstStyle/>
                    <a:p>
                      <a:pPr marL="0" marR="0" algn="ctr">
                        <a:buNone/>
                      </a:pPr>
                      <a:r>
                        <a:rPr lang="en-US" sz="1400" kern="1400">
                          <a:effectLst/>
                          <a:latin typeface="Times New Roman" panose="02020603050405020304" pitchFamily="18" charset="0"/>
                          <a:ea typeface="Times New Roman" panose="02020603050405020304" pitchFamily="18" charset="0"/>
                        </a:rPr>
                        <a:t>1.0%</a:t>
                      </a:r>
                    </a:p>
                  </a:txBody>
                  <a:tcPr marL="20332" marR="2033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buNone/>
                      </a:pPr>
                      <a:r>
                        <a:rPr lang="en-US" sz="1400" kern="1400">
                          <a:effectLst/>
                          <a:latin typeface="Times New Roman" panose="02020603050405020304" pitchFamily="18" charset="0"/>
                          <a:ea typeface="Times New Roman" panose="02020603050405020304" pitchFamily="18" charset="0"/>
                        </a:rPr>
                        <a:t>Secretaries/Admin. Assistants, </a:t>
                      </a:r>
                    </a:p>
                  </a:txBody>
                  <a:tcPr marL="20332" marR="2033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buNone/>
                      </a:pPr>
                      <a:r>
                        <a:rPr lang="en-US" sz="1400" kern="1400">
                          <a:effectLst/>
                          <a:latin typeface="Times New Roman" panose="02020603050405020304" pitchFamily="18" charset="0"/>
                          <a:ea typeface="Times New Roman" panose="02020603050405020304" pitchFamily="18" charset="0"/>
                        </a:rPr>
                        <a:t>$34,530</a:t>
                      </a:r>
                    </a:p>
                  </a:txBody>
                  <a:tcPr marL="20332" marR="2033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buNone/>
                      </a:pPr>
                      <a:r>
                        <a:rPr lang="en-US" sz="1400" kern="1400">
                          <a:effectLst/>
                          <a:latin typeface="Times New Roman" panose="02020603050405020304" pitchFamily="18" charset="0"/>
                          <a:ea typeface="Times New Roman" panose="02020603050405020304" pitchFamily="18" charset="0"/>
                        </a:rPr>
                        <a:t>$39,670</a:t>
                      </a:r>
                    </a:p>
                  </a:txBody>
                  <a:tcPr marL="20332" marR="20332" marT="0" marB="0">
                    <a:lnL w="12700"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buNone/>
                      </a:pPr>
                      <a:r>
                        <a:rPr lang="en-US" sz="1400" b="1" kern="1400">
                          <a:solidFill>
                            <a:srgbClr val="FF0000"/>
                          </a:solidFill>
                          <a:effectLst/>
                          <a:latin typeface="Times New Roman" panose="02020603050405020304" pitchFamily="18" charset="0"/>
                          <a:ea typeface="Times New Roman" panose="02020603050405020304" pitchFamily="18" charset="0"/>
                        </a:rPr>
                        <a:t>$863</a:t>
                      </a:r>
                      <a:endParaRPr lang="en-US" sz="1400" kern="1400">
                        <a:effectLst/>
                        <a:latin typeface="Times New Roman" panose="02020603050405020304" pitchFamily="18" charset="0"/>
                        <a:ea typeface="Times New Roman" panose="02020603050405020304" pitchFamily="18" charset="0"/>
                      </a:endParaRPr>
                    </a:p>
                  </a:txBody>
                  <a:tcPr marL="20332" marR="20332" marT="0" marB="0">
                    <a:lnL w="28575"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buNone/>
                      </a:pPr>
                      <a:r>
                        <a:rPr lang="en-US" sz="1400" kern="1400">
                          <a:effectLst/>
                          <a:latin typeface="Times New Roman" panose="02020603050405020304" pitchFamily="18" charset="0"/>
                          <a:ea typeface="Times New Roman" panose="02020603050405020304" pitchFamily="18" charset="0"/>
                        </a:rPr>
                        <a:t>$992</a:t>
                      </a:r>
                    </a:p>
                  </a:txBody>
                  <a:tcPr marL="20332" marR="2033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buNone/>
                      </a:pPr>
                      <a:r>
                        <a:rPr lang="en-US" sz="1400" b="1" kern="1400">
                          <a:solidFill>
                            <a:srgbClr val="FF0000"/>
                          </a:solidFill>
                          <a:effectLst/>
                          <a:latin typeface="Times New Roman" panose="02020603050405020304" pitchFamily="18" charset="0"/>
                          <a:ea typeface="Times New Roman" panose="02020603050405020304" pitchFamily="18" charset="0"/>
                        </a:rPr>
                        <a:t>$115,100</a:t>
                      </a:r>
                      <a:endParaRPr lang="en-US" sz="1400" kern="1400">
                        <a:effectLst/>
                        <a:latin typeface="Times New Roman" panose="02020603050405020304" pitchFamily="18" charset="0"/>
                        <a:ea typeface="Times New Roman" panose="02020603050405020304" pitchFamily="18" charset="0"/>
                      </a:endParaRPr>
                    </a:p>
                  </a:txBody>
                  <a:tcPr marL="20332" marR="2033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buNone/>
                      </a:pPr>
                      <a:r>
                        <a:rPr lang="en-US" sz="1400" b="1" kern="1400">
                          <a:solidFill>
                            <a:srgbClr val="FF0000"/>
                          </a:solidFill>
                          <a:effectLst/>
                          <a:latin typeface="Times New Roman" panose="02020603050405020304" pitchFamily="18" charset="0"/>
                          <a:ea typeface="Times New Roman" panose="02020603050405020304" pitchFamily="18" charset="0"/>
                        </a:rPr>
                        <a:t>$132,233</a:t>
                      </a:r>
                      <a:endParaRPr lang="en-US" sz="1400" kern="1400">
                        <a:effectLst/>
                        <a:latin typeface="Times New Roman" panose="02020603050405020304" pitchFamily="18" charset="0"/>
                        <a:ea typeface="Times New Roman" panose="02020603050405020304" pitchFamily="18" charset="0"/>
                      </a:endParaRPr>
                    </a:p>
                  </a:txBody>
                  <a:tcPr marL="20332" marR="2033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288645066"/>
                  </a:ext>
                </a:extLst>
              </a:tr>
              <a:tr h="195385">
                <a:tc vMerge="1">
                  <a:txBody>
                    <a:bodyPr/>
                    <a:lstStyle/>
                    <a:p>
                      <a:endParaRPr lang="en-US"/>
                    </a:p>
                  </a:txBody>
                  <a:tcPr/>
                </a:tc>
                <a:tc>
                  <a:txBody>
                    <a:bodyPr/>
                    <a:lstStyle/>
                    <a:p>
                      <a:pPr marL="0" marR="0" algn="ctr">
                        <a:buNone/>
                      </a:pPr>
                      <a:r>
                        <a:rPr lang="en-US" sz="1400" kern="1400">
                          <a:effectLst/>
                          <a:latin typeface="Times New Roman" panose="02020603050405020304" pitchFamily="18" charset="0"/>
                          <a:ea typeface="Times New Roman" panose="02020603050405020304" pitchFamily="18" charset="0"/>
                        </a:rPr>
                        <a:t>0.9%</a:t>
                      </a:r>
                    </a:p>
                  </a:txBody>
                  <a:tcPr marL="20332" marR="2033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buNone/>
                      </a:pPr>
                      <a:r>
                        <a:rPr lang="en-US" sz="1400" kern="1400">
                          <a:effectLst/>
                          <a:latin typeface="Times New Roman" panose="02020603050405020304" pitchFamily="18" charset="0"/>
                          <a:ea typeface="Times New Roman" panose="02020603050405020304" pitchFamily="18" charset="0"/>
                        </a:rPr>
                        <a:t>Bookkeeping/Accounting Clerks</a:t>
                      </a:r>
                    </a:p>
                  </a:txBody>
                  <a:tcPr marL="20332" marR="2033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buNone/>
                      </a:pPr>
                      <a:r>
                        <a:rPr lang="en-US" sz="1400" kern="1400">
                          <a:effectLst/>
                          <a:latin typeface="Times New Roman" panose="02020603050405020304" pitchFamily="18" charset="0"/>
                          <a:ea typeface="Times New Roman" panose="02020603050405020304" pitchFamily="18" charset="0"/>
                        </a:rPr>
                        <a:t>$36,750</a:t>
                      </a:r>
                    </a:p>
                  </a:txBody>
                  <a:tcPr marL="20332" marR="2033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buNone/>
                      </a:pPr>
                      <a:r>
                        <a:rPr lang="en-US" sz="1400" kern="1400">
                          <a:effectLst/>
                          <a:latin typeface="Times New Roman" panose="02020603050405020304" pitchFamily="18" charset="0"/>
                          <a:ea typeface="Times New Roman" panose="02020603050405020304" pitchFamily="18" charset="0"/>
                        </a:rPr>
                        <a:t>$43,150</a:t>
                      </a:r>
                    </a:p>
                  </a:txBody>
                  <a:tcPr marL="20332" marR="20332" marT="0" marB="0">
                    <a:lnL w="12700"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buNone/>
                      </a:pPr>
                      <a:r>
                        <a:rPr lang="en-US" sz="1400" b="1" kern="1400">
                          <a:solidFill>
                            <a:srgbClr val="FF0000"/>
                          </a:solidFill>
                          <a:effectLst/>
                          <a:latin typeface="Times New Roman" panose="02020603050405020304" pitchFamily="18" charset="0"/>
                          <a:ea typeface="Times New Roman" panose="02020603050405020304" pitchFamily="18" charset="0"/>
                        </a:rPr>
                        <a:t>$919</a:t>
                      </a:r>
                      <a:endParaRPr lang="en-US" sz="1400" kern="1400">
                        <a:effectLst/>
                        <a:latin typeface="Times New Roman" panose="02020603050405020304" pitchFamily="18" charset="0"/>
                        <a:ea typeface="Times New Roman" panose="02020603050405020304" pitchFamily="18" charset="0"/>
                      </a:endParaRPr>
                    </a:p>
                  </a:txBody>
                  <a:tcPr marL="20332" marR="20332" marT="0" marB="0">
                    <a:lnL w="28575"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buNone/>
                      </a:pPr>
                      <a:r>
                        <a:rPr lang="en-US" sz="1400" kern="1400">
                          <a:effectLst/>
                          <a:latin typeface="Times New Roman" panose="02020603050405020304" pitchFamily="18" charset="0"/>
                          <a:ea typeface="Times New Roman" panose="02020603050405020304" pitchFamily="18" charset="0"/>
                        </a:rPr>
                        <a:t>$1,079</a:t>
                      </a:r>
                    </a:p>
                  </a:txBody>
                  <a:tcPr marL="20332" marR="2033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buNone/>
                      </a:pPr>
                      <a:r>
                        <a:rPr lang="en-US" sz="1400" b="1" kern="1400">
                          <a:solidFill>
                            <a:srgbClr val="FF0000"/>
                          </a:solidFill>
                          <a:effectLst/>
                          <a:latin typeface="Times New Roman" panose="02020603050405020304" pitchFamily="18" charset="0"/>
                          <a:ea typeface="Times New Roman" panose="02020603050405020304" pitchFamily="18" charset="0"/>
                        </a:rPr>
                        <a:t>$122,500</a:t>
                      </a:r>
                      <a:endParaRPr lang="en-US" sz="1400" kern="1400">
                        <a:effectLst/>
                        <a:latin typeface="Times New Roman" panose="02020603050405020304" pitchFamily="18" charset="0"/>
                        <a:ea typeface="Times New Roman" panose="02020603050405020304" pitchFamily="18" charset="0"/>
                      </a:endParaRPr>
                    </a:p>
                  </a:txBody>
                  <a:tcPr marL="20332" marR="2033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buNone/>
                      </a:pPr>
                      <a:r>
                        <a:rPr lang="en-US" sz="1400" b="1" kern="1400">
                          <a:solidFill>
                            <a:srgbClr val="FF0000"/>
                          </a:solidFill>
                          <a:effectLst/>
                          <a:latin typeface="Times New Roman" panose="02020603050405020304" pitchFamily="18" charset="0"/>
                          <a:ea typeface="Times New Roman" panose="02020603050405020304" pitchFamily="18" charset="0"/>
                        </a:rPr>
                        <a:t>$143,833</a:t>
                      </a:r>
                      <a:endParaRPr lang="en-US" sz="1400" kern="1400">
                        <a:effectLst/>
                        <a:latin typeface="Times New Roman" panose="02020603050405020304" pitchFamily="18" charset="0"/>
                        <a:ea typeface="Times New Roman" panose="02020603050405020304" pitchFamily="18" charset="0"/>
                      </a:endParaRPr>
                    </a:p>
                  </a:txBody>
                  <a:tcPr marL="20332" marR="2033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709888138"/>
                  </a:ext>
                </a:extLst>
              </a:tr>
              <a:tr h="195385">
                <a:tc vMerge="1">
                  <a:txBody>
                    <a:bodyPr/>
                    <a:lstStyle/>
                    <a:p>
                      <a:endParaRPr lang="en-US"/>
                    </a:p>
                  </a:txBody>
                  <a:tcPr/>
                </a:tc>
                <a:tc>
                  <a:txBody>
                    <a:bodyPr/>
                    <a:lstStyle/>
                    <a:p>
                      <a:pPr marL="0" marR="0" algn="ctr">
                        <a:buNone/>
                      </a:pPr>
                      <a:r>
                        <a:rPr lang="en-US" sz="1400" kern="1400">
                          <a:effectLst/>
                          <a:latin typeface="Times New Roman" panose="02020603050405020304" pitchFamily="18" charset="0"/>
                          <a:ea typeface="Times New Roman" panose="02020603050405020304" pitchFamily="18" charset="0"/>
                        </a:rPr>
                        <a:t>0.7%</a:t>
                      </a:r>
                    </a:p>
                  </a:txBody>
                  <a:tcPr marL="20332" marR="2033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buNone/>
                      </a:pPr>
                      <a:r>
                        <a:rPr lang="en-US" sz="1400" kern="1400">
                          <a:effectLst/>
                          <a:latin typeface="Times New Roman" panose="02020603050405020304" pitchFamily="18" charset="0"/>
                          <a:ea typeface="Times New Roman" panose="02020603050405020304" pitchFamily="18" charset="0"/>
                        </a:rPr>
                        <a:t>First-Line Supervisors of Office </a:t>
                      </a:r>
                    </a:p>
                  </a:txBody>
                  <a:tcPr marL="20332" marR="2033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buNone/>
                      </a:pPr>
                      <a:r>
                        <a:rPr lang="en-US" sz="1400" kern="1400" dirty="0">
                          <a:effectLst/>
                          <a:latin typeface="Times New Roman" panose="02020603050405020304" pitchFamily="18" charset="0"/>
                          <a:ea typeface="Times New Roman" panose="02020603050405020304" pitchFamily="18" charset="0"/>
                        </a:rPr>
                        <a:t>$46,660</a:t>
                      </a:r>
                    </a:p>
                  </a:txBody>
                  <a:tcPr marL="20332" marR="2033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buNone/>
                      </a:pPr>
                      <a:r>
                        <a:rPr lang="en-US" sz="1400" kern="1400">
                          <a:effectLst/>
                          <a:latin typeface="Times New Roman" panose="02020603050405020304" pitchFamily="18" charset="0"/>
                          <a:ea typeface="Times New Roman" panose="02020603050405020304" pitchFamily="18" charset="0"/>
                        </a:rPr>
                        <a:t>$56,780</a:t>
                      </a:r>
                    </a:p>
                  </a:txBody>
                  <a:tcPr marL="20332" marR="20332" marT="0" marB="0">
                    <a:lnL w="12700"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buNone/>
                      </a:pPr>
                      <a:r>
                        <a:rPr lang="en-US" sz="1400" kern="1400">
                          <a:effectLst/>
                          <a:latin typeface="Times New Roman" panose="02020603050405020304" pitchFamily="18" charset="0"/>
                          <a:ea typeface="Times New Roman" panose="02020603050405020304" pitchFamily="18" charset="0"/>
                        </a:rPr>
                        <a:t>$1,167</a:t>
                      </a:r>
                    </a:p>
                  </a:txBody>
                  <a:tcPr marL="20332" marR="20332" marT="0" marB="0">
                    <a:lnL w="28575"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buNone/>
                      </a:pPr>
                      <a:r>
                        <a:rPr lang="en-US" sz="1400" kern="1400">
                          <a:effectLst/>
                          <a:latin typeface="Times New Roman" panose="02020603050405020304" pitchFamily="18" charset="0"/>
                          <a:ea typeface="Times New Roman" panose="02020603050405020304" pitchFamily="18" charset="0"/>
                        </a:rPr>
                        <a:t>$1,420</a:t>
                      </a:r>
                    </a:p>
                  </a:txBody>
                  <a:tcPr marL="20332" marR="2033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buNone/>
                      </a:pPr>
                      <a:r>
                        <a:rPr lang="en-US" sz="1400" b="1" kern="1400">
                          <a:solidFill>
                            <a:srgbClr val="FF0000"/>
                          </a:solidFill>
                          <a:effectLst/>
                          <a:latin typeface="Times New Roman" panose="02020603050405020304" pitchFamily="18" charset="0"/>
                          <a:ea typeface="Times New Roman" panose="02020603050405020304" pitchFamily="18" charset="0"/>
                        </a:rPr>
                        <a:t>$155,533</a:t>
                      </a:r>
                      <a:endParaRPr lang="en-US" sz="1400" kern="1400">
                        <a:effectLst/>
                        <a:latin typeface="Times New Roman" panose="02020603050405020304" pitchFamily="18" charset="0"/>
                        <a:ea typeface="Times New Roman" panose="02020603050405020304" pitchFamily="18" charset="0"/>
                      </a:endParaRPr>
                    </a:p>
                  </a:txBody>
                  <a:tcPr marL="20332" marR="2033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buNone/>
                      </a:pPr>
                      <a:r>
                        <a:rPr lang="en-US" sz="1400" b="1" kern="1400">
                          <a:solidFill>
                            <a:srgbClr val="FF0000"/>
                          </a:solidFill>
                          <a:effectLst/>
                          <a:latin typeface="Times New Roman" panose="02020603050405020304" pitchFamily="18" charset="0"/>
                          <a:ea typeface="Times New Roman" panose="02020603050405020304" pitchFamily="18" charset="0"/>
                        </a:rPr>
                        <a:t>$189,267</a:t>
                      </a:r>
                      <a:endParaRPr lang="en-US" sz="1400" kern="1400">
                        <a:effectLst/>
                        <a:latin typeface="Times New Roman" panose="02020603050405020304" pitchFamily="18" charset="0"/>
                        <a:ea typeface="Times New Roman" panose="02020603050405020304" pitchFamily="18" charset="0"/>
                      </a:endParaRPr>
                    </a:p>
                  </a:txBody>
                  <a:tcPr marL="20332" marR="2033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839807034"/>
                  </a:ext>
                </a:extLst>
              </a:tr>
              <a:tr h="195385">
                <a:tc vMerge="1">
                  <a:txBody>
                    <a:bodyPr/>
                    <a:lstStyle/>
                    <a:p>
                      <a:endParaRPr lang="en-US"/>
                    </a:p>
                  </a:txBody>
                  <a:tcPr/>
                </a:tc>
                <a:tc>
                  <a:txBody>
                    <a:bodyPr/>
                    <a:lstStyle/>
                    <a:p>
                      <a:pPr marL="0" marR="0" algn="ctr">
                        <a:buNone/>
                      </a:pPr>
                      <a:r>
                        <a:rPr lang="en-US" sz="1400" kern="1400">
                          <a:effectLst/>
                          <a:latin typeface="Times New Roman" panose="02020603050405020304" pitchFamily="18" charset="0"/>
                          <a:ea typeface="Times New Roman" panose="02020603050405020304" pitchFamily="18" charset="0"/>
                        </a:rPr>
                        <a:t>0.7%</a:t>
                      </a:r>
                    </a:p>
                  </a:txBody>
                  <a:tcPr marL="20332" marR="2033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buNone/>
                      </a:pPr>
                      <a:r>
                        <a:rPr lang="en-US" sz="1400" kern="1400">
                          <a:effectLst/>
                          <a:latin typeface="Times New Roman" panose="02020603050405020304" pitchFamily="18" charset="0"/>
                          <a:ea typeface="Times New Roman" panose="02020603050405020304" pitchFamily="18" charset="0"/>
                        </a:rPr>
                        <a:t>Receptionists/Information Clerks</a:t>
                      </a:r>
                    </a:p>
                  </a:txBody>
                  <a:tcPr marL="20332" marR="2033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buNone/>
                      </a:pPr>
                      <a:r>
                        <a:rPr lang="en-US" sz="1400" kern="1400">
                          <a:effectLst/>
                          <a:latin typeface="Times New Roman" panose="02020603050405020304" pitchFamily="18" charset="0"/>
                          <a:ea typeface="Times New Roman" panose="02020603050405020304" pitchFamily="18" charset="0"/>
                        </a:rPr>
                        <a:t>$29,850</a:t>
                      </a:r>
                    </a:p>
                  </a:txBody>
                  <a:tcPr marL="20332" marR="2033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buNone/>
                      </a:pPr>
                      <a:r>
                        <a:rPr lang="en-US" sz="1400" kern="1400">
                          <a:effectLst/>
                          <a:latin typeface="Times New Roman" panose="02020603050405020304" pitchFamily="18" charset="0"/>
                          <a:ea typeface="Times New Roman" panose="02020603050405020304" pitchFamily="18" charset="0"/>
                        </a:rPr>
                        <a:t>$34,470</a:t>
                      </a:r>
                    </a:p>
                  </a:txBody>
                  <a:tcPr marL="20332" marR="20332" marT="0" marB="0">
                    <a:lnL w="12700"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buNone/>
                      </a:pPr>
                      <a:r>
                        <a:rPr lang="en-US" sz="1400" b="1" kern="1400">
                          <a:solidFill>
                            <a:srgbClr val="FF0000"/>
                          </a:solidFill>
                          <a:effectLst/>
                          <a:latin typeface="Times New Roman" panose="02020603050405020304" pitchFamily="18" charset="0"/>
                          <a:ea typeface="Times New Roman" panose="02020603050405020304" pitchFamily="18" charset="0"/>
                        </a:rPr>
                        <a:t>$746</a:t>
                      </a:r>
                      <a:endParaRPr lang="en-US" sz="1400" kern="1400">
                        <a:effectLst/>
                        <a:latin typeface="Times New Roman" panose="02020603050405020304" pitchFamily="18" charset="0"/>
                        <a:ea typeface="Times New Roman" panose="02020603050405020304" pitchFamily="18" charset="0"/>
                      </a:endParaRPr>
                    </a:p>
                  </a:txBody>
                  <a:tcPr marL="20332" marR="20332" marT="0" marB="0">
                    <a:lnL w="28575"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buNone/>
                      </a:pPr>
                      <a:r>
                        <a:rPr lang="en-US" sz="1400" b="1" kern="1400">
                          <a:solidFill>
                            <a:srgbClr val="FF0000"/>
                          </a:solidFill>
                          <a:effectLst/>
                          <a:latin typeface="Times New Roman" panose="02020603050405020304" pitchFamily="18" charset="0"/>
                          <a:ea typeface="Times New Roman" panose="02020603050405020304" pitchFamily="18" charset="0"/>
                        </a:rPr>
                        <a:t>$862</a:t>
                      </a:r>
                      <a:endParaRPr lang="en-US" sz="1400" kern="1400">
                        <a:effectLst/>
                        <a:latin typeface="Times New Roman" panose="02020603050405020304" pitchFamily="18" charset="0"/>
                        <a:ea typeface="Times New Roman" panose="02020603050405020304" pitchFamily="18" charset="0"/>
                      </a:endParaRPr>
                    </a:p>
                  </a:txBody>
                  <a:tcPr marL="20332" marR="2033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buNone/>
                      </a:pPr>
                      <a:r>
                        <a:rPr lang="en-US" sz="1400" b="1" kern="1400">
                          <a:solidFill>
                            <a:srgbClr val="FF0000"/>
                          </a:solidFill>
                          <a:effectLst/>
                          <a:latin typeface="Times New Roman" panose="02020603050405020304" pitchFamily="18" charset="0"/>
                          <a:ea typeface="Times New Roman" panose="02020603050405020304" pitchFamily="18" charset="0"/>
                        </a:rPr>
                        <a:t>$99,500</a:t>
                      </a:r>
                      <a:endParaRPr lang="en-US" sz="1400" kern="1400">
                        <a:effectLst/>
                        <a:latin typeface="Times New Roman" panose="02020603050405020304" pitchFamily="18" charset="0"/>
                        <a:ea typeface="Times New Roman" panose="02020603050405020304" pitchFamily="18" charset="0"/>
                      </a:endParaRPr>
                    </a:p>
                  </a:txBody>
                  <a:tcPr marL="20332" marR="2033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buNone/>
                      </a:pPr>
                      <a:r>
                        <a:rPr lang="en-US" sz="1400" b="1" kern="1400">
                          <a:solidFill>
                            <a:srgbClr val="FF0000"/>
                          </a:solidFill>
                          <a:effectLst/>
                          <a:latin typeface="Times New Roman" panose="02020603050405020304" pitchFamily="18" charset="0"/>
                          <a:ea typeface="Times New Roman" panose="02020603050405020304" pitchFamily="18" charset="0"/>
                        </a:rPr>
                        <a:t>$114,900</a:t>
                      </a:r>
                      <a:endParaRPr lang="en-US" sz="1400" kern="1400">
                        <a:effectLst/>
                        <a:latin typeface="Times New Roman" panose="02020603050405020304" pitchFamily="18" charset="0"/>
                        <a:ea typeface="Times New Roman" panose="02020603050405020304" pitchFamily="18" charset="0"/>
                      </a:endParaRPr>
                    </a:p>
                  </a:txBody>
                  <a:tcPr marL="20332" marR="2033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606109277"/>
                  </a:ext>
                </a:extLst>
              </a:tr>
              <a:tr h="195385">
                <a:tc vMerge="1">
                  <a:txBody>
                    <a:bodyPr/>
                    <a:lstStyle/>
                    <a:p>
                      <a:endParaRPr lang="en-US"/>
                    </a:p>
                  </a:txBody>
                  <a:tcPr/>
                </a:tc>
                <a:tc>
                  <a:txBody>
                    <a:bodyPr/>
                    <a:lstStyle/>
                    <a:p>
                      <a:pPr marL="0" marR="0" algn="ctr">
                        <a:buNone/>
                      </a:pPr>
                      <a:r>
                        <a:rPr lang="en-US" sz="1400" kern="1400">
                          <a:effectLst/>
                          <a:latin typeface="Times New Roman" panose="02020603050405020304" pitchFamily="18" charset="0"/>
                          <a:ea typeface="Times New Roman" panose="02020603050405020304" pitchFamily="18" charset="0"/>
                        </a:rPr>
                        <a:t>0.7%</a:t>
                      </a:r>
                    </a:p>
                  </a:txBody>
                  <a:tcPr marL="20332" marR="2033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buNone/>
                      </a:pPr>
                      <a:r>
                        <a:rPr lang="en-US" sz="1400" kern="1400">
                          <a:effectLst/>
                          <a:latin typeface="Times New Roman" panose="02020603050405020304" pitchFamily="18" charset="0"/>
                          <a:ea typeface="Times New Roman" panose="02020603050405020304" pitchFamily="18" charset="0"/>
                        </a:rPr>
                        <a:t>Medical Secretaries </a:t>
                      </a:r>
                    </a:p>
                  </a:txBody>
                  <a:tcPr marL="20332" marR="2033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buNone/>
                      </a:pPr>
                      <a:r>
                        <a:rPr lang="en-US" sz="1400" kern="1400">
                          <a:effectLst/>
                          <a:latin typeface="Times New Roman" panose="02020603050405020304" pitchFamily="18" charset="0"/>
                          <a:ea typeface="Times New Roman" panose="02020603050405020304" pitchFamily="18" charset="0"/>
                        </a:rPr>
                        <a:t>$34,490</a:t>
                      </a:r>
                    </a:p>
                  </a:txBody>
                  <a:tcPr marL="20332" marR="2033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buNone/>
                      </a:pPr>
                      <a:r>
                        <a:rPr lang="en-US" sz="1400" kern="1400">
                          <a:effectLst/>
                          <a:latin typeface="Times New Roman" panose="02020603050405020304" pitchFamily="18" charset="0"/>
                          <a:ea typeface="Times New Roman" panose="02020603050405020304" pitchFamily="18" charset="0"/>
                        </a:rPr>
                        <a:t>$37,150</a:t>
                      </a:r>
                    </a:p>
                  </a:txBody>
                  <a:tcPr marL="20332" marR="20332" marT="0" marB="0">
                    <a:lnL w="12700"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buNone/>
                      </a:pPr>
                      <a:r>
                        <a:rPr lang="en-US" sz="1400" b="1" kern="1400">
                          <a:solidFill>
                            <a:srgbClr val="FF0000"/>
                          </a:solidFill>
                          <a:effectLst/>
                          <a:latin typeface="Times New Roman" panose="02020603050405020304" pitchFamily="18" charset="0"/>
                          <a:ea typeface="Times New Roman" panose="02020603050405020304" pitchFamily="18" charset="0"/>
                        </a:rPr>
                        <a:t>$862</a:t>
                      </a:r>
                      <a:endParaRPr lang="en-US" sz="1400" kern="1400">
                        <a:effectLst/>
                        <a:latin typeface="Times New Roman" panose="02020603050405020304" pitchFamily="18" charset="0"/>
                        <a:ea typeface="Times New Roman" panose="02020603050405020304" pitchFamily="18" charset="0"/>
                      </a:endParaRPr>
                    </a:p>
                  </a:txBody>
                  <a:tcPr marL="20332" marR="20332" marT="0" marB="0">
                    <a:lnL w="28575"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buNone/>
                      </a:pPr>
                      <a:r>
                        <a:rPr lang="en-US" sz="1400" b="1" kern="1400">
                          <a:solidFill>
                            <a:srgbClr val="FF0000"/>
                          </a:solidFill>
                          <a:effectLst/>
                          <a:latin typeface="Times New Roman" panose="02020603050405020304" pitchFamily="18" charset="0"/>
                          <a:ea typeface="Times New Roman" panose="02020603050405020304" pitchFamily="18" charset="0"/>
                        </a:rPr>
                        <a:t>$929</a:t>
                      </a:r>
                      <a:endParaRPr lang="en-US" sz="1400" kern="1400">
                        <a:effectLst/>
                        <a:latin typeface="Times New Roman" panose="02020603050405020304" pitchFamily="18" charset="0"/>
                        <a:ea typeface="Times New Roman" panose="02020603050405020304" pitchFamily="18" charset="0"/>
                      </a:endParaRPr>
                    </a:p>
                  </a:txBody>
                  <a:tcPr marL="20332" marR="2033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buNone/>
                      </a:pPr>
                      <a:r>
                        <a:rPr lang="en-US" sz="1400" b="1" kern="1400">
                          <a:solidFill>
                            <a:srgbClr val="FF0000"/>
                          </a:solidFill>
                          <a:effectLst/>
                          <a:latin typeface="Times New Roman" panose="02020603050405020304" pitchFamily="18" charset="0"/>
                          <a:ea typeface="Times New Roman" panose="02020603050405020304" pitchFamily="18" charset="0"/>
                        </a:rPr>
                        <a:t>$114,967</a:t>
                      </a:r>
                      <a:endParaRPr lang="en-US" sz="1400" kern="1400">
                        <a:effectLst/>
                        <a:latin typeface="Times New Roman" panose="02020603050405020304" pitchFamily="18" charset="0"/>
                        <a:ea typeface="Times New Roman" panose="02020603050405020304" pitchFamily="18" charset="0"/>
                      </a:endParaRPr>
                    </a:p>
                  </a:txBody>
                  <a:tcPr marL="20332" marR="2033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buNone/>
                      </a:pPr>
                      <a:r>
                        <a:rPr lang="en-US" sz="1400" b="1" kern="1400">
                          <a:solidFill>
                            <a:srgbClr val="FF0000"/>
                          </a:solidFill>
                          <a:effectLst/>
                          <a:latin typeface="Times New Roman" panose="02020603050405020304" pitchFamily="18" charset="0"/>
                          <a:ea typeface="Times New Roman" panose="02020603050405020304" pitchFamily="18" charset="0"/>
                        </a:rPr>
                        <a:t>$123,833</a:t>
                      </a:r>
                      <a:endParaRPr lang="en-US" sz="1400" kern="1400">
                        <a:effectLst/>
                        <a:latin typeface="Times New Roman" panose="02020603050405020304" pitchFamily="18" charset="0"/>
                        <a:ea typeface="Times New Roman" panose="02020603050405020304" pitchFamily="18" charset="0"/>
                      </a:endParaRPr>
                    </a:p>
                  </a:txBody>
                  <a:tcPr marL="20332" marR="2033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702468304"/>
                  </a:ext>
                </a:extLst>
              </a:tr>
              <a:tr h="195385">
                <a:tc rowSpan="4">
                  <a:txBody>
                    <a:bodyPr/>
                    <a:lstStyle/>
                    <a:p>
                      <a:pPr marL="0" marR="0" algn="ctr">
                        <a:buNone/>
                      </a:pPr>
                      <a:r>
                        <a:rPr lang="en-US" sz="1400" kern="1400">
                          <a:effectLst/>
                          <a:latin typeface="Times New Roman" panose="02020603050405020304" pitchFamily="18" charset="0"/>
                          <a:ea typeface="Calibri" panose="020F0502020204030204" pitchFamily="34" charset="0"/>
                        </a:rPr>
                        <a:t>Transportation Material Moving (53)</a:t>
                      </a:r>
                      <a:endParaRPr lang="en-US" sz="1400" kern="1400">
                        <a:effectLst/>
                        <a:latin typeface="Times New Roman" panose="02020603050405020304" pitchFamily="18" charset="0"/>
                        <a:ea typeface="Times New Roman" panose="02020603050405020304" pitchFamily="18" charset="0"/>
                      </a:endParaRPr>
                    </a:p>
                  </a:txBody>
                  <a:tcPr marL="20332" marR="2033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buNone/>
                      </a:pPr>
                      <a:r>
                        <a:rPr lang="en-US" sz="1400" kern="1400">
                          <a:effectLst/>
                          <a:latin typeface="Times New Roman" panose="02020603050405020304" pitchFamily="18" charset="0"/>
                          <a:ea typeface="Times New Roman" panose="02020603050405020304" pitchFamily="18" charset="0"/>
                        </a:rPr>
                        <a:t>1.9%</a:t>
                      </a:r>
                    </a:p>
                  </a:txBody>
                  <a:tcPr marL="20332" marR="2033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buNone/>
                      </a:pPr>
                      <a:r>
                        <a:rPr lang="en-US" sz="1400" kern="1400">
                          <a:effectLst/>
                          <a:latin typeface="Times New Roman" panose="02020603050405020304" pitchFamily="18" charset="0"/>
                          <a:ea typeface="Times New Roman" panose="02020603050405020304" pitchFamily="18" charset="0"/>
                        </a:rPr>
                        <a:t>Stockers and Order Fillers</a:t>
                      </a:r>
                    </a:p>
                  </a:txBody>
                  <a:tcPr marL="20332" marR="2033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buNone/>
                      </a:pPr>
                      <a:r>
                        <a:rPr lang="en-US" sz="1400" kern="1400">
                          <a:effectLst/>
                          <a:latin typeface="Times New Roman" panose="02020603050405020304" pitchFamily="18" charset="0"/>
                          <a:ea typeface="Times New Roman" panose="02020603050405020304" pitchFamily="18" charset="0"/>
                        </a:rPr>
                        <a:t>$29,630</a:t>
                      </a:r>
                    </a:p>
                  </a:txBody>
                  <a:tcPr marL="20332" marR="2033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buNone/>
                      </a:pPr>
                      <a:r>
                        <a:rPr lang="en-US" sz="1400" kern="1400">
                          <a:effectLst/>
                          <a:latin typeface="Times New Roman" panose="02020603050405020304" pitchFamily="18" charset="0"/>
                          <a:ea typeface="Times New Roman" panose="02020603050405020304" pitchFamily="18" charset="0"/>
                        </a:rPr>
                        <a:t>$31,990</a:t>
                      </a:r>
                    </a:p>
                  </a:txBody>
                  <a:tcPr marL="20332" marR="20332" marT="0" marB="0">
                    <a:lnL w="12700"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buNone/>
                      </a:pPr>
                      <a:r>
                        <a:rPr lang="en-US" sz="1400" b="1" kern="1400">
                          <a:solidFill>
                            <a:srgbClr val="FF0000"/>
                          </a:solidFill>
                          <a:effectLst/>
                          <a:latin typeface="Times New Roman" panose="02020603050405020304" pitchFamily="18" charset="0"/>
                          <a:ea typeface="Times New Roman" panose="02020603050405020304" pitchFamily="18" charset="0"/>
                        </a:rPr>
                        <a:t>$741</a:t>
                      </a:r>
                      <a:endParaRPr lang="en-US" sz="1400" kern="1400">
                        <a:effectLst/>
                        <a:latin typeface="Times New Roman" panose="02020603050405020304" pitchFamily="18" charset="0"/>
                        <a:ea typeface="Times New Roman" panose="02020603050405020304" pitchFamily="18" charset="0"/>
                      </a:endParaRPr>
                    </a:p>
                  </a:txBody>
                  <a:tcPr marL="20332" marR="20332" marT="0" marB="0">
                    <a:lnL w="28575"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buNone/>
                      </a:pPr>
                      <a:r>
                        <a:rPr lang="en-US" sz="1400" b="1" kern="1400">
                          <a:solidFill>
                            <a:srgbClr val="FF0000"/>
                          </a:solidFill>
                          <a:effectLst/>
                          <a:latin typeface="Times New Roman" panose="02020603050405020304" pitchFamily="18" charset="0"/>
                          <a:ea typeface="Times New Roman" panose="02020603050405020304" pitchFamily="18" charset="0"/>
                        </a:rPr>
                        <a:t>$800</a:t>
                      </a:r>
                      <a:endParaRPr lang="en-US" sz="1400" kern="1400">
                        <a:effectLst/>
                        <a:latin typeface="Times New Roman" panose="02020603050405020304" pitchFamily="18" charset="0"/>
                        <a:ea typeface="Times New Roman" panose="02020603050405020304" pitchFamily="18" charset="0"/>
                      </a:endParaRPr>
                    </a:p>
                  </a:txBody>
                  <a:tcPr marL="20332" marR="2033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buNone/>
                      </a:pPr>
                      <a:r>
                        <a:rPr lang="en-US" sz="1400" b="1" kern="1400">
                          <a:solidFill>
                            <a:srgbClr val="FF0000"/>
                          </a:solidFill>
                          <a:effectLst/>
                          <a:latin typeface="Times New Roman" panose="02020603050405020304" pitchFamily="18" charset="0"/>
                          <a:ea typeface="Times New Roman" panose="02020603050405020304" pitchFamily="18" charset="0"/>
                        </a:rPr>
                        <a:t>$98,767</a:t>
                      </a:r>
                      <a:endParaRPr lang="en-US" sz="1400" kern="1400">
                        <a:effectLst/>
                        <a:latin typeface="Times New Roman" panose="02020603050405020304" pitchFamily="18" charset="0"/>
                        <a:ea typeface="Times New Roman" panose="02020603050405020304" pitchFamily="18" charset="0"/>
                      </a:endParaRPr>
                    </a:p>
                  </a:txBody>
                  <a:tcPr marL="20332" marR="2033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buNone/>
                      </a:pPr>
                      <a:r>
                        <a:rPr lang="en-US" sz="1400" b="1" kern="1400">
                          <a:solidFill>
                            <a:srgbClr val="FF0000"/>
                          </a:solidFill>
                          <a:effectLst/>
                          <a:latin typeface="Times New Roman" panose="02020603050405020304" pitchFamily="18" charset="0"/>
                          <a:ea typeface="Times New Roman" panose="02020603050405020304" pitchFamily="18" charset="0"/>
                        </a:rPr>
                        <a:t>$106,633</a:t>
                      </a:r>
                      <a:endParaRPr lang="en-US" sz="1400" kern="1400">
                        <a:effectLst/>
                        <a:latin typeface="Times New Roman" panose="02020603050405020304" pitchFamily="18" charset="0"/>
                        <a:ea typeface="Times New Roman" panose="02020603050405020304" pitchFamily="18" charset="0"/>
                      </a:endParaRPr>
                    </a:p>
                  </a:txBody>
                  <a:tcPr marL="20332" marR="2033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096140820"/>
                  </a:ext>
                </a:extLst>
              </a:tr>
              <a:tr h="195385">
                <a:tc vMerge="1">
                  <a:txBody>
                    <a:bodyPr/>
                    <a:lstStyle/>
                    <a:p>
                      <a:endParaRPr lang="en-US"/>
                    </a:p>
                  </a:txBody>
                  <a:tcPr/>
                </a:tc>
                <a:tc>
                  <a:txBody>
                    <a:bodyPr/>
                    <a:lstStyle/>
                    <a:p>
                      <a:pPr marL="0" marR="0" algn="ctr">
                        <a:buNone/>
                      </a:pPr>
                      <a:r>
                        <a:rPr lang="en-US" sz="1400" kern="1400">
                          <a:effectLst/>
                          <a:latin typeface="Times New Roman" panose="02020603050405020304" pitchFamily="18" charset="0"/>
                          <a:ea typeface="Times New Roman" panose="02020603050405020304" pitchFamily="18" charset="0"/>
                        </a:rPr>
                        <a:t>1.5%</a:t>
                      </a:r>
                    </a:p>
                  </a:txBody>
                  <a:tcPr marL="20332" marR="2033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buNone/>
                      </a:pPr>
                      <a:r>
                        <a:rPr lang="en-US" sz="1400" kern="1400">
                          <a:effectLst/>
                          <a:latin typeface="Times New Roman" panose="02020603050405020304" pitchFamily="18" charset="0"/>
                          <a:ea typeface="Times New Roman" panose="02020603050405020304" pitchFamily="18" charset="0"/>
                        </a:rPr>
                        <a:t>Heavy/Tractor-Trailer Drivers</a:t>
                      </a:r>
                    </a:p>
                  </a:txBody>
                  <a:tcPr marL="20332" marR="2033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buNone/>
                      </a:pPr>
                      <a:r>
                        <a:rPr lang="en-US" sz="1400" kern="1400">
                          <a:effectLst/>
                          <a:latin typeface="Times New Roman" panose="02020603050405020304" pitchFamily="18" charset="0"/>
                          <a:ea typeface="Times New Roman" panose="02020603050405020304" pitchFamily="18" charset="0"/>
                        </a:rPr>
                        <a:t>$44,040</a:t>
                      </a:r>
                    </a:p>
                  </a:txBody>
                  <a:tcPr marL="20332" marR="2033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buNone/>
                      </a:pPr>
                      <a:r>
                        <a:rPr lang="en-US" sz="1400" kern="1400">
                          <a:effectLst/>
                          <a:latin typeface="Times New Roman" panose="02020603050405020304" pitchFamily="18" charset="0"/>
                          <a:ea typeface="Times New Roman" panose="02020603050405020304" pitchFamily="18" charset="0"/>
                        </a:rPr>
                        <a:t>$49,100</a:t>
                      </a:r>
                    </a:p>
                  </a:txBody>
                  <a:tcPr marL="20332" marR="20332" marT="0" marB="0">
                    <a:lnL w="12700"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buNone/>
                      </a:pPr>
                      <a:r>
                        <a:rPr lang="en-US" sz="1400" kern="1400">
                          <a:effectLst/>
                          <a:latin typeface="Times New Roman" panose="02020603050405020304" pitchFamily="18" charset="0"/>
                          <a:ea typeface="Times New Roman" panose="02020603050405020304" pitchFamily="18" charset="0"/>
                        </a:rPr>
                        <a:t>$1,101</a:t>
                      </a:r>
                    </a:p>
                  </a:txBody>
                  <a:tcPr marL="20332" marR="20332" marT="0" marB="0">
                    <a:lnL w="28575"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buNone/>
                      </a:pPr>
                      <a:r>
                        <a:rPr lang="en-US" sz="1400" kern="1400">
                          <a:effectLst/>
                          <a:latin typeface="Times New Roman" panose="02020603050405020304" pitchFamily="18" charset="0"/>
                          <a:ea typeface="Times New Roman" panose="02020603050405020304" pitchFamily="18" charset="0"/>
                        </a:rPr>
                        <a:t>$1,228</a:t>
                      </a:r>
                    </a:p>
                  </a:txBody>
                  <a:tcPr marL="20332" marR="2033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buNone/>
                      </a:pPr>
                      <a:r>
                        <a:rPr lang="en-US" sz="1400" b="1" kern="1400">
                          <a:solidFill>
                            <a:srgbClr val="FF0000"/>
                          </a:solidFill>
                          <a:effectLst/>
                          <a:latin typeface="Times New Roman" panose="02020603050405020304" pitchFamily="18" charset="0"/>
                          <a:ea typeface="Times New Roman" panose="02020603050405020304" pitchFamily="18" charset="0"/>
                        </a:rPr>
                        <a:t>$146,800</a:t>
                      </a:r>
                      <a:endParaRPr lang="en-US" sz="1400" kern="1400">
                        <a:effectLst/>
                        <a:latin typeface="Times New Roman" panose="02020603050405020304" pitchFamily="18" charset="0"/>
                        <a:ea typeface="Times New Roman" panose="02020603050405020304" pitchFamily="18" charset="0"/>
                      </a:endParaRPr>
                    </a:p>
                  </a:txBody>
                  <a:tcPr marL="20332" marR="2033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buNone/>
                      </a:pPr>
                      <a:r>
                        <a:rPr lang="en-US" sz="1400" b="1" kern="1400">
                          <a:solidFill>
                            <a:srgbClr val="FF0000"/>
                          </a:solidFill>
                          <a:effectLst/>
                          <a:latin typeface="Times New Roman" panose="02020603050405020304" pitchFamily="18" charset="0"/>
                          <a:ea typeface="Times New Roman" panose="02020603050405020304" pitchFamily="18" charset="0"/>
                        </a:rPr>
                        <a:t>$163,667</a:t>
                      </a:r>
                      <a:endParaRPr lang="en-US" sz="1400" kern="1400">
                        <a:effectLst/>
                        <a:latin typeface="Times New Roman" panose="02020603050405020304" pitchFamily="18" charset="0"/>
                        <a:ea typeface="Times New Roman" panose="02020603050405020304" pitchFamily="18" charset="0"/>
                      </a:endParaRPr>
                    </a:p>
                  </a:txBody>
                  <a:tcPr marL="20332" marR="2033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833923005"/>
                  </a:ext>
                </a:extLst>
              </a:tr>
              <a:tr h="195385">
                <a:tc vMerge="1">
                  <a:txBody>
                    <a:bodyPr/>
                    <a:lstStyle/>
                    <a:p>
                      <a:endParaRPr lang="en-US"/>
                    </a:p>
                  </a:txBody>
                  <a:tcPr/>
                </a:tc>
                <a:tc>
                  <a:txBody>
                    <a:bodyPr/>
                    <a:lstStyle/>
                    <a:p>
                      <a:pPr marL="0" marR="0" algn="ctr">
                        <a:buNone/>
                      </a:pPr>
                      <a:r>
                        <a:rPr lang="en-US" sz="1400" kern="1400">
                          <a:effectLst/>
                          <a:latin typeface="Times New Roman" panose="02020603050405020304" pitchFamily="18" charset="0"/>
                          <a:ea typeface="Times New Roman" panose="02020603050405020304" pitchFamily="18" charset="0"/>
                        </a:rPr>
                        <a:t>1.2%</a:t>
                      </a:r>
                    </a:p>
                  </a:txBody>
                  <a:tcPr marL="20332" marR="2033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buNone/>
                      </a:pPr>
                      <a:r>
                        <a:rPr lang="en-US" sz="1400" kern="1400">
                          <a:effectLst/>
                          <a:latin typeface="Times New Roman" panose="02020603050405020304" pitchFamily="18" charset="0"/>
                          <a:ea typeface="Times New Roman" panose="02020603050405020304" pitchFamily="18" charset="0"/>
                        </a:rPr>
                        <a:t>Freight and Material Movers</a:t>
                      </a:r>
                    </a:p>
                  </a:txBody>
                  <a:tcPr marL="20332" marR="2033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buNone/>
                      </a:pPr>
                      <a:r>
                        <a:rPr lang="en-US" sz="1400" kern="1400">
                          <a:effectLst/>
                          <a:latin typeface="Times New Roman" panose="02020603050405020304" pitchFamily="18" charset="0"/>
                          <a:ea typeface="Times New Roman" panose="02020603050405020304" pitchFamily="18" charset="0"/>
                        </a:rPr>
                        <a:t>$31,030</a:t>
                      </a:r>
                    </a:p>
                  </a:txBody>
                  <a:tcPr marL="20332" marR="2033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buNone/>
                      </a:pPr>
                      <a:r>
                        <a:rPr lang="en-US" sz="1400" kern="1400">
                          <a:effectLst/>
                          <a:latin typeface="Times New Roman" panose="02020603050405020304" pitchFamily="18" charset="0"/>
                          <a:ea typeface="Times New Roman" panose="02020603050405020304" pitchFamily="18" charset="0"/>
                        </a:rPr>
                        <a:t>$35,160</a:t>
                      </a:r>
                    </a:p>
                  </a:txBody>
                  <a:tcPr marL="20332" marR="20332" marT="0" marB="0">
                    <a:lnL w="12700"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buNone/>
                      </a:pPr>
                      <a:r>
                        <a:rPr lang="en-US" sz="1400" b="1" kern="1400">
                          <a:solidFill>
                            <a:srgbClr val="FF0000"/>
                          </a:solidFill>
                          <a:effectLst/>
                          <a:latin typeface="Times New Roman" panose="02020603050405020304" pitchFamily="18" charset="0"/>
                          <a:ea typeface="Times New Roman" panose="02020603050405020304" pitchFamily="18" charset="0"/>
                        </a:rPr>
                        <a:t>$776</a:t>
                      </a:r>
                      <a:endParaRPr lang="en-US" sz="1400" kern="1400">
                        <a:effectLst/>
                        <a:latin typeface="Times New Roman" panose="02020603050405020304" pitchFamily="18" charset="0"/>
                        <a:ea typeface="Times New Roman" panose="02020603050405020304" pitchFamily="18" charset="0"/>
                      </a:endParaRPr>
                    </a:p>
                  </a:txBody>
                  <a:tcPr marL="20332" marR="20332" marT="0" marB="0">
                    <a:lnL w="28575"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buNone/>
                      </a:pPr>
                      <a:r>
                        <a:rPr lang="en-US" sz="1400" b="1" kern="1400">
                          <a:solidFill>
                            <a:srgbClr val="FF0000"/>
                          </a:solidFill>
                          <a:effectLst/>
                          <a:latin typeface="Times New Roman" panose="02020603050405020304" pitchFamily="18" charset="0"/>
                          <a:ea typeface="Times New Roman" panose="02020603050405020304" pitchFamily="18" charset="0"/>
                        </a:rPr>
                        <a:t>$879</a:t>
                      </a:r>
                      <a:endParaRPr lang="en-US" sz="1400" kern="1400">
                        <a:effectLst/>
                        <a:latin typeface="Times New Roman" panose="02020603050405020304" pitchFamily="18" charset="0"/>
                        <a:ea typeface="Times New Roman" panose="02020603050405020304" pitchFamily="18" charset="0"/>
                      </a:endParaRPr>
                    </a:p>
                  </a:txBody>
                  <a:tcPr marL="20332" marR="2033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buNone/>
                      </a:pPr>
                      <a:r>
                        <a:rPr lang="en-US" sz="1400" b="1" kern="1400">
                          <a:solidFill>
                            <a:srgbClr val="FF0000"/>
                          </a:solidFill>
                          <a:effectLst/>
                          <a:latin typeface="Times New Roman" panose="02020603050405020304" pitchFamily="18" charset="0"/>
                          <a:ea typeface="Times New Roman" panose="02020603050405020304" pitchFamily="18" charset="0"/>
                        </a:rPr>
                        <a:t>$103,433</a:t>
                      </a:r>
                      <a:endParaRPr lang="en-US" sz="1400" kern="1400">
                        <a:effectLst/>
                        <a:latin typeface="Times New Roman" panose="02020603050405020304" pitchFamily="18" charset="0"/>
                        <a:ea typeface="Times New Roman" panose="02020603050405020304" pitchFamily="18" charset="0"/>
                      </a:endParaRPr>
                    </a:p>
                  </a:txBody>
                  <a:tcPr marL="20332" marR="2033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buNone/>
                      </a:pPr>
                      <a:r>
                        <a:rPr lang="en-US" sz="1400" b="1" kern="1400">
                          <a:solidFill>
                            <a:srgbClr val="FF0000"/>
                          </a:solidFill>
                          <a:effectLst/>
                          <a:latin typeface="Times New Roman" panose="02020603050405020304" pitchFamily="18" charset="0"/>
                          <a:ea typeface="Times New Roman" panose="02020603050405020304" pitchFamily="18" charset="0"/>
                        </a:rPr>
                        <a:t>$117,200</a:t>
                      </a:r>
                      <a:endParaRPr lang="en-US" sz="1400" kern="1400">
                        <a:effectLst/>
                        <a:latin typeface="Times New Roman" panose="02020603050405020304" pitchFamily="18" charset="0"/>
                        <a:ea typeface="Times New Roman" panose="02020603050405020304" pitchFamily="18" charset="0"/>
                      </a:endParaRPr>
                    </a:p>
                  </a:txBody>
                  <a:tcPr marL="20332" marR="2033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4222218410"/>
                  </a:ext>
                </a:extLst>
              </a:tr>
              <a:tr h="195385">
                <a:tc vMerge="1">
                  <a:txBody>
                    <a:bodyPr/>
                    <a:lstStyle/>
                    <a:p>
                      <a:endParaRPr lang="en-US"/>
                    </a:p>
                  </a:txBody>
                  <a:tcPr/>
                </a:tc>
                <a:tc>
                  <a:txBody>
                    <a:bodyPr/>
                    <a:lstStyle/>
                    <a:p>
                      <a:pPr marL="0" marR="0" algn="ctr">
                        <a:buNone/>
                      </a:pPr>
                      <a:r>
                        <a:rPr lang="en-US" sz="1400" kern="1400">
                          <a:effectLst/>
                          <a:latin typeface="Times New Roman" panose="02020603050405020304" pitchFamily="18" charset="0"/>
                          <a:ea typeface="Times New Roman" panose="02020603050405020304" pitchFamily="18" charset="0"/>
                        </a:rPr>
                        <a:t>0.6%</a:t>
                      </a:r>
                    </a:p>
                  </a:txBody>
                  <a:tcPr marL="20332" marR="2033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noFill/>
                  </a:tcPr>
                </a:tc>
                <a:tc>
                  <a:txBody>
                    <a:bodyPr/>
                    <a:lstStyle/>
                    <a:p>
                      <a:pPr marL="0" marR="0" algn="ctr">
                        <a:buNone/>
                      </a:pPr>
                      <a:r>
                        <a:rPr lang="en-US" sz="1400" kern="1400">
                          <a:effectLst/>
                          <a:latin typeface="Times New Roman" panose="02020603050405020304" pitchFamily="18" charset="0"/>
                          <a:ea typeface="Times New Roman" panose="02020603050405020304" pitchFamily="18" charset="0"/>
                        </a:rPr>
                        <a:t>Light Truck Drivers</a:t>
                      </a:r>
                    </a:p>
                  </a:txBody>
                  <a:tcPr marL="20332" marR="2033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noFill/>
                  </a:tcPr>
                </a:tc>
                <a:tc>
                  <a:txBody>
                    <a:bodyPr/>
                    <a:lstStyle/>
                    <a:p>
                      <a:pPr marL="0" marR="0" algn="ctr">
                        <a:buNone/>
                      </a:pPr>
                      <a:r>
                        <a:rPr lang="en-US" sz="1400" kern="1400">
                          <a:effectLst/>
                          <a:latin typeface="Times New Roman" panose="02020603050405020304" pitchFamily="18" charset="0"/>
                          <a:ea typeface="Times New Roman" panose="02020603050405020304" pitchFamily="18" charset="0"/>
                        </a:rPr>
                        <a:t>$29,000</a:t>
                      </a:r>
                    </a:p>
                  </a:txBody>
                  <a:tcPr marL="20332" marR="2033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noFill/>
                  </a:tcPr>
                </a:tc>
                <a:tc>
                  <a:txBody>
                    <a:bodyPr/>
                    <a:lstStyle/>
                    <a:p>
                      <a:pPr marL="0" marR="0" algn="ctr">
                        <a:buNone/>
                      </a:pPr>
                      <a:r>
                        <a:rPr lang="en-US" sz="1400" kern="1400">
                          <a:effectLst/>
                          <a:latin typeface="Times New Roman" panose="02020603050405020304" pitchFamily="18" charset="0"/>
                          <a:ea typeface="Times New Roman" panose="02020603050405020304" pitchFamily="18" charset="0"/>
                        </a:rPr>
                        <a:t>$36,720</a:t>
                      </a:r>
                    </a:p>
                  </a:txBody>
                  <a:tcPr marL="20332" marR="20332" marT="0" marB="0">
                    <a:lnL w="12700"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noFill/>
                  </a:tcPr>
                </a:tc>
                <a:tc>
                  <a:txBody>
                    <a:bodyPr/>
                    <a:lstStyle/>
                    <a:p>
                      <a:pPr marL="0" marR="0" algn="ctr">
                        <a:buNone/>
                      </a:pPr>
                      <a:r>
                        <a:rPr lang="en-US" sz="1400" b="1" kern="1400">
                          <a:solidFill>
                            <a:srgbClr val="FF0000"/>
                          </a:solidFill>
                          <a:effectLst/>
                          <a:latin typeface="Times New Roman" panose="02020603050405020304" pitchFamily="18" charset="0"/>
                          <a:ea typeface="Times New Roman" panose="02020603050405020304" pitchFamily="18" charset="0"/>
                        </a:rPr>
                        <a:t>$725</a:t>
                      </a:r>
                      <a:endParaRPr lang="en-US" sz="1400" kern="1400">
                        <a:effectLst/>
                        <a:latin typeface="Times New Roman" panose="02020603050405020304" pitchFamily="18" charset="0"/>
                        <a:ea typeface="Times New Roman" panose="02020603050405020304" pitchFamily="18" charset="0"/>
                      </a:endParaRPr>
                    </a:p>
                  </a:txBody>
                  <a:tcPr marL="20332" marR="20332" marT="0" marB="0">
                    <a:lnL w="28575"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noFill/>
                  </a:tcPr>
                </a:tc>
                <a:tc>
                  <a:txBody>
                    <a:bodyPr/>
                    <a:lstStyle/>
                    <a:p>
                      <a:pPr marL="0" marR="0" algn="ctr">
                        <a:buNone/>
                      </a:pPr>
                      <a:r>
                        <a:rPr lang="en-US" sz="1400" b="1" kern="1400">
                          <a:solidFill>
                            <a:srgbClr val="FF0000"/>
                          </a:solidFill>
                          <a:effectLst/>
                          <a:latin typeface="Times New Roman" panose="02020603050405020304" pitchFamily="18" charset="0"/>
                          <a:ea typeface="Times New Roman" panose="02020603050405020304" pitchFamily="18" charset="0"/>
                        </a:rPr>
                        <a:t>$918</a:t>
                      </a:r>
                      <a:endParaRPr lang="en-US" sz="1400" kern="1400">
                        <a:effectLst/>
                        <a:latin typeface="Times New Roman" panose="02020603050405020304" pitchFamily="18" charset="0"/>
                        <a:ea typeface="Times New Roman" panose="02020603050405020304" pitchFamily="18" charset="0"/>
                      </a:endParaRPr>
                    </a:p>
                  </a:txBody>
                  <a:tcPr marL="20332" marR="2033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noFill/>
                  </a:tcPr>
                </a:tc>
                <a:tc>
                  <a:txBody>
                    <a:bodyPr/>
                    <a:lstStyle/>
                    <a:p>
                      <a:pPr marL="0" marR="0" algn="ctr">
                        <a:buNone/>
                      </a:pPr>
                      <a:r>
                        <a:rPr lang="en-US" sz="1400" b="1" kern="1400">
                          <a:solidFill>
                            <a:srgbClr val="FF0000"/>
                          </a:solidFill>
                          <a:effectLst/>
                          <a:latin typeface="Times New Roman" panose="02020603050405020304" pitchFamily="18" charset="0"/>
                          <a:ea typeface="Times New Roman" panose="02020603050405020304" pitchFamily="18" charset="0"/>
                        </a:rPr>
                        <a:t>$96,667</a:t>
                      </a:r>
                      <a:endParaRPr lang="en-US" sz="1400" kern="1400">
                        <a:effectLst/>
                        <a:latin typeface="Times New Roman" panose="02020603050405020304" pitchFamily="18" charset="0"/>
                        <a:ea typeface="Times New Roman" panose="02020603050405020304" pitchFamily="18" charset="0"/>
                      </a:endParaRPr>
                    </a:p>
                  </a:txBody>
                  <a:tcPr marL="20332" marR="2033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noFill/>
                  </a:tcPr>
                </a:tc>
                <a:tc>
                  <a:txBody>
                    <a:bodyPr/>
                    <a:lstStyle/>
                    <a:p>
                      <a:pPr marL="0" marR="0" algn="ctr">
                        <a:buNone/>
                      </a:pPr>
                      <a:r>
                        <a:rPr lang="en-US" sz="1400" b="1" kern="1400">
                          <a:solidFill>
                            <a:srgbClr val="FF0000"/>
                          </a:solidFill>
                          <a:effectLst/>
                          <a:latin typeface="Times New Roman" panose="02020603050405020304" pitchFamily="18" charset="0"/>
                          <a:ea typeface="Times New Roman" panose="02020603050405020304" pitchFamily="18" charset="0"/>
                        </a:rPr>
                        <a:t>$122,400</a:t>
                      </a:r>
                      <a:endParaRPr lang="en-US" sz="1400" kern="1400">
                        <a:effectLst/>
                        <a:latin typeface="Times New Roman" panose="02020603050405020304" pitchFamily="18" charset="0"/>
                        <a:ea typeface="Times New Roman" panose="02020603050405020304" pitchFamily="18" charset="0"/>
                      </a:endParaRPr>
                    </a:p>
                  </a:txBody>
                  <a:tcPr marL="20332" marR="2033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629910618"/>
                  </a:ext>
                </a:extLst>
              </a:tr>
              <a:tr h="195385">
                <a:tc rowSpan="3">
                  <a:txBody>
                    <a:bodyPr/>
                    <a:lstStyle/>
                    <a:p>
                      <a:pPr marL="0" marR="0" algn="ctr">
                        <a:buNone/>
                      </a:pPr>
                      <a:r>
                        <a:rPr lang="en-US" sz="1400" kern="1400">
                          <a:effectLst/>
                          <a:latin typeface="Times New Roman" panose="02020603050405020304" pitchFamily="18" charset="0"/>
                          <a:ea typeface="Calibri" panose="020F0502020204030204" pitchFamily="34" charset="0"/>
                        </a:rPr>
                        <a:t>Education, Training, and Library (25)</a:t>
                      </a:r>
                      <a:endParaRPr lang="en-US" sz="1400" kern="1400">
                        <a:effectLst/>
                        <a:latin typeface="Times New Roman" panose="02020603050405020304" pitchFamily="18" charset="0"/>
                        <a:ea typeface="Times New Roman" panose="02020603050405020304" pitchFamily="18" charset="0"/>
                      </a:endParaRPr>
                    </a:p>
                  </a:txBody>
                  <a:tcPr marL="20332" marR="2033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noFill/>
                  </a:tcPr>
                </a:tc>
                <a:tc>
                  <a:txBody>
                    <a:bodyPr/>
                    <a:lstStyle/>
                    <a:p>
                      <a:pPr marL="0" marR="0" algn="ctr">
                        <a:buNone/>
                      </a:pPr>
                      <a:r>
                        <a:rPr lang="en-US" sz="1400" kern="1400">
                          <a:effectLst/>
                          <a:latin typeface="Times New Roman" panose="02020603050405020304" pitchFamily="18" charset="0"/>
                          <a:ea typeface="Times New Roman" panose="02020603050405020304" pitchFamily="18" charset="0"/>
                        </a:rPr>
                        <a:t>1.0%</a:t>
                      </a:r>
                    </a:p>
                  </a:txBody>
                  <a:tcPr marL="20332" marR="2033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buNone/>
                      </a:pPr>
                      <a:r>
                        <a:rPr lang="en-US" sz="1400" kern="1400">
                          <a:effectLst/>
                          <a:latin typeface="Times New Roman" panose="02020603050405020304" pitchFamily="18" charset="0"/>
                          <a:ea typeface="Times New Roman" panose="02020603050405020304" pitchFamily="18" charset="0"/>
                        </a:rPr>
                        <a:t>Elementary School Teachers</a:t>
                      </a:r>
                    </a:p>
                  </a:txBody>
                  <a:tcPr marL="20332" marR="2033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buNone/>
                      </a:pPr>
                      <a:r>
                        <a:rPr lang="en-US" sz="1400" kern="1400" dirty="0">
                          <a:effectLst/>
                          <a:latin typeface="Times New Roman" panose="02020603050405020304" pitchFamily="18" charset="0"/>
                          <a:ea typeface="Times New Roman" panose="02020603050405020304" pitchFamily="18" charset="0"/>
                        </a:rPr>
                        <a:t>$48,600</a:t>
                      </a:r>
                    </a:p>
                  </a:txBody>
                  <a:tcPr marL="20332" marR="2033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buNone/>
                      </a:pPr>
                      <a:r>
                        <a:rPr lang="en-US" sz="1400" kern="1400">
                          <a:effectLst/>
                          <a:latin typeface="Times New Roman" panose="02020603050405020304" pitchFamily="18" charset="0"/>
                          <a:ea typeface="Times New Roman" panose="02020603050405020304" pitchFamily="18" charset="0"/>
                        </a:rPr>
                        <a:t>$62,450</a:t>
                      </a:r>
                    </a:p>
                  </a:txBody>
                  <a:tcPr marL="20332" marR="20332" marT="0" marB="0">
                    <a:lnL w="12700"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buNone/>
                      </a:pPr>
                      <a:r>
                        <a:rPr lang="en-US" sz="1400" kern="1400">
                          <a:effectLst/>
                          <a:latin typeface="Times New Roman" panose="02020603050405020304" pitchFamily="18" charset="0"/>
                          <a:ea typeface="Times New Roman" panose="02020603050405020304" pitchFamily="18" charset="0"/>
                        </a:rPr>
                        <a:t>$1,215</a:t>
                      </a:r>
                    </a:p>
                  </a:txBody>
                  <a:tcPr marL="20332" marR="20332" marT="0" marB="0">
                    <a:lnL w="28575"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buNone/>
                      </a:pPr>
                      <a:r>
                        <a:rPr lang="en-US" sz="1400" kern="1400">
                          <a:effectLst/>
                          <a:latin typeface="Times New Roman" panose="02020603050405020304" pitchFamily="18" charset="0"/>
                          <a:ea typeface="Times New Roman" panose="02020603050405020304" pitchFamily="18" charset="0"/>
                        </a:rPr>
                        <a:t>$1,561</a:t>
                      </a:r>
                    </a:p>
                  </a:txBody>
                  <a:tcPr marL="20332" marR="2033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buNone/>
                      </a:pPr>
                      <a:r>
                        <a:rPr lang="en-US" sz="1400" b="1" kern="1400">
                          <a:solidFill>
                            <a:srgbClr val="FF0000"/>
                          </a:solidFill>
                          <a:effectLst/>
                          <a:latin typeface="Times New Roman" panose="02020603050405020304" pitchFamily="18" charset="0"/>
                          <a:ea typeface="Times New Roman" panose="02020603050405020304" pitchFamily="18" charset="0"/>
                        </a:rPr>
                        <a:t>$162,000</a:t>
                      </a:r>
                      <a:endParaRPr lang="en-US" sz="1400" kern="1400">
                        <a:effectLst/>
                        <a:latin typeface="Times New Roman" panose="02020603050405020304" pitchFamily="18" charset="0"/>
                        <a:ea typeface="Times New Roman" panose="02020603050405020304" pitchFamily="18" charset="0"/>
                      </a:endParaRPr>
                    </a:p>
                  </a:txBody>
                  <a:tcPr marL="20332" marR="2033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buNone/>
                      </a:pPr>
                      <a:r>
                        <a:rPr lang="en-US" sz="1400" kern="1400">
                          <a:effectLst/>
                          <a:latin typeface="Times New Roman" panose="02020603050405020304" pitchFamily="18" charset="0"/>
                          <a:ea typeface="Times New Roman" panose="02020603050405020304" pitchFamily="18" charset="0"/>
                        </a:rPr>
                        <a:t>$208,167</a:t>
                      </a:r>
                    </a:p>
                  </a:txBody>
                  <a:tcPr marL="20332" marR="2033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409518544"/>
                  </a:ext>
                </a:extLst>
              </a:tr>
              <a:tr h="195385">
                <a:tc vMerge="1">
                  <a:txBody>
                    <a:bodyPr/>
                    <a:lstStyle/>
                    <a:p>
                      <a:endParaRPr lang="en-US"/>
                    </a:p>
                  </a:txBody>
                  <a:tcPr/>
                </a:tc>
                <a:tc>
                  <a:txBody>
                    <a:bodyPr/>
                    <a:lstStyle/>
                    <a:p>
                      <a:pPr marL="0" marR="0" algn="ctr">
                        <a:buNone/>
                      </a:pPr>
                      <a:r>
                        <a:rPr lang="en-US" sz="1400" kern="1400">
                          <a:effectLst/>
                          <a:latin typeface="Times New Roman" panose="02020603050405020304" pitchFamily="18" charset="0"/>
                          <a:ea typeface="Times New Roman" panose="02020603050405020304" pitchFamily="18" charset="0"/>
                        </a:rPr>
                        <a:t>1.0%</a:t>
                      </a:r>
                    </a:p>
                  </a:txBody>
                  <a:tcPr marL="20332" marR="2033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buNone/>
                      </a:pPr>
                      <a:r>
                        <a:rPr lang="en-US" sz="1400" kern="1400">
                          <a:effectLst/>
                          <a:latin typeface="Times New Roman" panose="02020603050405020304" pitchFamily="18" charset="0"/>
                          <a:ea typeface="Times New Roman" panose="02020603050405020304" pitchFamily="18" charset="0"/>
                        </a:rPr>
                        <a:t>Teaching Assistants</a:t>
                      </a:r>
                    </a:p>
                  </a:txBody>
                  <a:tcPr marL="20332" marR="2033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buNone/>
                      </a:pPr>
                      <a:r>
                        <a:rPr lang="en-US" sz="1400" kern="1400">
                          <a:effectLst/>
                          <a:latin typeface="Times New Roman" panose="02020603050405020304" pitchFamily="18" charset="0"/>
                          <a:ea typeface="Times New Roman" panose="02020603050405020304" pitchFamily="18" charset="0"/>
                        </a:rPr>
                        <a:t>$28,230</a:t>
                      </a:r>
                    </a:p>
                  </a:txBody>
                  <a:tcPr marL="20332" marR="2033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buNone/>
                      </a:pPr>
                      <a:r>
                        <a:rPr lang="en-US" sz="1400" kern="1400">
                          <a:effectLst/>
                          <a:latin typeface="Times New Roman" panose="02020603050405020304" pitchFamily="18" charset="0"/>
                          <a:ea typeface="Times New Roman" panose="02020603050405020304" pitchFamily="18" charset="0"/>
                        </a:rPr>
                        <a:t>$29,310</a:t>
                      </a:r>
                    </a:p>
                  </a:txBody>
                  <a:tcPr marL="20332" marR="20332" marT="0" marB="0">
                    <a:lnL w="12700"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buNone/>
                      </a:pPr>
                      <a:r>
                        <a:rPr lang="en-US" sz="1400" b="1" kern="1400">
                          <a:solidFill>
                            <a:srgbClr val="FF0000"/>
                          </a:solidFill>
                          <a:effectLst/>
                          <a:latin typeface="Times New Roman" panose="02020603050405020304" pitchFamily="18" charset="0"/>
                          <a:ea typeface="Times New Roman" panose="02020603050405020304" pitchFamily="18" charset="0"/>
                        </a:rPr>
                        <a:t>$706</a:t>
                      </a:r>
                      <a:endParaRPr lang="en-US" sz="1400" kern="1400">
                        <a:effectLst/>
                        <a:latin typeface="Times New Roman" panose="02020603050405020304" pitchFamily="18" charset="0"/>
                        <a:ea typeface="Times New Roman" panose="02020603050405020304" pitchFamily="18" charset="0"/>
                      </a:endParaRPr>
                    </a:p>
                  </a:txBody>
                  <a:tcPr marL="20332" marR="20332" marT="0" marB="0">
                    <a:lnL w="28575"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buNone/>
                      </a:pPr>
                      <a:r>
                        <a:rPr lang="en-US" sz="1400" b="1" kern="1400">
                          <a:solidFill>
                            <a:srgbClr val="FF0000"/>
                          </a:solidFill>
                          <a:effectLst/>
                          <a:latin typeface="Times New Roman" panose="02020603050405020304" pitchFamily="18" charset="0"/>
                          <a:ea typeface="Times New Roman" panose="02020603050405020304" pitchFamily="18" charset="0"/>
                        </a:rPr>
                        <a:t>$733</a:t>
                      </a:r>
                      <a:endParaRPr lang="en-US" sz="1400" kern="1400">
                        <a:effectLst/>
                        <a:latin typeface="Times New Roman" panose="02020603050405020304" pitchFamily="18" charset="0"/>
                        <a:ea typeface="Times New Roman" panose="02020603050405020304" pitchFamily="18" charset="0"/>
                      </a:endParaRPr>
                    </a:p>
                  </a:txBody>
                  <a:tcPr marL="20332" marR="2033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buNone/>
                      </a:pPr>
                      <a:r>
                        <a:rPr lang="en-US" sz="1400" b="1" kern="1400">
                          <a:solidFill>
                            <a:srgbClr val="FF0000"/>
                          </a:solidFill>
                          <a:effectLst/>
                          <a:latin typeface="Times New Roman" panose="02020603050405020304" pitchFamily="18" charset="0"/>
                          <a:ea typeface="Times New Roman" panose="02020603050405020304" pitchFamily="18" charset="0"/>
                        </a:rPr>
                        <a:t>$94,100</a:t>
                      </a:r>
                      <a:endParaRPr lang="en-US" sz="1400" kern="1400">
                        <a:effectLst/>
                        <a:latin typeface="Times New Roman" panose="02020603050405020304" pitchFamily="18" charset="0"/>
                        <a:ea typeface="Times New Roman" panose="02020603050405020304" pitchFamily="18" charset="0"/>
                      </a:endParaRPr>
                    </a:p>
                  </a:txBody>
                  <a:tcPr marL="20332" marR="2033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buNone/>
                      </a:pPr>
                      <a:r>
                        <a:rPr lang="en-US" sz="1400" b="1" kern="1400">
                          <a:solidFill>
                            <a:srgbClr val="FF0000"/>
                          </a:solidFill>
                          <a:effectLst/>
                          <a:latin typeface="Times New Roman" panose="02020603050405020304" pitchFamily="18" charset="0"/>
                          <a:ea typeface="Times New Roman" panose="02020603050405020304" pitchFamily="18" charset="0"/>
                        </a:rPr>
                        <a:t>$97,700</a:t>
                      </a:r>
                      <a:endParaRPr lang="en-US" sz="1400" kern="1400">
                        <a:effectLst/>
                        <a:latin typeface="Times New Roman" panose="02020603050405020304" pitchFamily="18" charset="0"/>
                        <a:ea typeface="Times New Roman" panose="02020603050405020304" pitchFamily="18" charset="0"/>
                      </a:endParaRPr>
                    </a:p>
                  </a:txBody>
                  <a:tcPr marL="20332" marR="2033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055372712"/>
                  </a:ext>
                </a:extLst>
              </a:tr>
              <a:tr h="195385">
                <a:tc vMerge="1">
                  <a:txBody>
                    <a:bodyPr/>
                    <a:lstStyle/>
                    <a:p>
                      <a:endParaRPr lang="en-US"/>
                    </a:p>
                  </a:txBody>
                  <a:tcPr/>
                </a:tc>
                <a:tc>
                  <a:txBody>
                    <a:bodyPr/>
                    <a:lstStyle/>
                    <a:p>
                      <a:pPr marL="0" marR="0" algn="ctr">
                        <a:buNone/>
                      </a:pPr>
                      <a:r>
                        <a:rPr lang="en-US" sz="1400" kern="1400" dirty="0">
                          <a:effectLst/>
                          <a:latin typeface="Times New Roman" panose="02020603050405020304" pitchFamily="18" charset="0"/>
                          <a:ea typeface="Times New Roman" panose="02020603050405020304" pitchFamily="18" charset="0"/>
                        </a:rPr>
                        <a:t>0.7%</a:t>
                      </a:r>
                    </a:p>
                  </a:txBody>
                  <a:tcPr marL="20332" marR="2033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buNone/>
                      </a:pPr>
                      <a:r>
                        <a:rPr lang="en-US" sz="1400" kern="1400">
                          <a:effectLst/>
                          <a:latin typeface="Times New Roman" panose="02020603050405020304" pitchFamily="18" charset="0"/>
                          <a:ea typeface="Times New Roman" panose="02020603050405020304" pitchFamily="18" charset="0"/>
                        </a:rPr>
                        <a:t>Secondary School Teachers</a:t>
                      </a:r>
                    </a:p>
                  </a:txBody>
                  <a:tcPr marL="20332" marR="2033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buNone/>
                      </a:pPr>
                      <a:r>
                        <a:rPr lang="en-US" sz="1400" kern="1400">
                          <a:effectLst/>
                          <a:latin typeface="Times New Roman" panose="02020603050405020304" pitchFamily="18" charset="0"/>
                          <a:ea typeface="Times New Roman" panose="02020603050405020304" pitchFamily="18" charset="0"/>
                        </a:rPr>
                        <a:t>$51,020</a:t>
                      </a:r>
                    </a:p>
                  </a:txBody>
                  <a:tcPr marL="20332" marR="2033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buNone/>
                      </a:pPr>
                      <a:r>
                        <a:rPr lang="en-US" sz="1400" kern="1400" dirty="0">
                          <a:effectLst/>
                          <a:latin typeface="Times New Roman" panose="02020603050405020304" pitchFamily="18" charset="0"/>
                          <a:ea typeface="Times New Roman" panose="02020603050405020304" pitchFamily="18" charset="0"/>
                        </a:rPr>
                        <a:t>$64,710</a:t>
                      </a:r>
                    </a:p>
                  </a:txBody>
                  <a:tcPr marL="20332" marR="20332" marT="0" marB="0">
                    <a:lnL w="12700"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buNone/>
                      </a:pPr>
                      <a:r>
                        <a:rPr lang="en-US" sz="1400" kern="1400">
                          <a:effectLst/>
                          <a:latin typeface="Times New Roman" panose="02020603050405020304" pitchFamily="18" charset="0"/>
                          <a:ea typeface="Times New Roman" panose="02020603050405020304" pitchFamily="18" charset="0"/>
                        </a:rPr>
                        <a:t>$1,276</a:t>
                      </a:r>
                    </a:p>
                  </a:txBody>
                  <a:tcPr marL="20332" marR="20332" marT="0" marB="0">
                    <a:lnL w="28575"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buNone/>
                      </a:pPr>
                      <a:r>
                        <a:rPr lang="en-US" sz="1400" kern="1400">
                          <a:effectLst/>
                          <a:latin typeface="Times New Roman" panose="02020603050405020304" pitchFamily="18" charset="0"/>
                          <a:ea typeface="Times New Roman" panose="02020603050405020304" pitchFamily="18" charset="0"/>
                        </a:rPr>
                        <a:t>$1,618</a:t>
                      </a:r>
                    </a:p>
                  </a:txBody>
                  <a:tcPr marL="20332" marR="2033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buNone/>
                      </a:pPr>
                      <a:r>
                        <a:rPr lang="en-US" sz="1400" b="1" kern="1400">
                          <a:solidFill>
                            <a:srgbClr val="FF0000"/>
                          </a:solidFill>
                          <a:effectLst/>
                          <a:latin typeface="Times New Roman" panose="02020603050405020304" pitchFamily="18" charset="0"/>
                          <a:ea typeface="Times New Roman" panose="02020603050405020304" pitchFamily="18" charset="0"/>
                        </a:rPr>
                        <a:t>$170,067</a:t>
                      </a:r>
                      <a:endParaRPr lang="en-US" sz="1400" kern="1400">
                        <a:effectLst/>
                        <a:latin typeface="Times New Roman" panose="02020603050405020304" pitchFamily="18" charset="0"/>
                        <a:ea typeface="Times New Roman" panose="02020603050405020304" pitchFamily="18" charset="0"/>
                      </a:endParaRPr>
                    </a:p>
                  </a:txBody>
                  <a:tcPr marL="20332" marR="2033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buNone/>
                      </a:pPr>
                      <a:r>
                        <a:rPr lang="en-US" sz="1400" kern="1400" dirty="0">
                          <a:effectLst/>
                          <a:latin typeface="Times New Roman" panose="02020603050405020304" pitchFamily="18" charset="0"/>
                          <a:ea typeface="Times New Roman" panose="02020603050405020304" pitchFamily="18" charset="0"/>
                        </a:rPr>
                        <a:t>$215,700</a:t>
                      </a:r>
                    </a:p>
                  </a:txBody>
                  <a:tcPr marL="20332" marR="2033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448159897"/>
                  </a:ext>
                </a:extLst>
              </a:tr>
            </a:tbl>
          </a:graphicData>
        </a:graphic>
      </p:graphicFrame>
      <p:sp>
        <p:nvSpPr>
          <p:cNvPr id="3" name="TextBox 2">
            <a:extLst>
              <a:ext uri="{FF2B5EF4-FFF2-40B4-BE49-F238E27FC236}">
                <a16:creationId xmlns:a16="http://schemas.microsoft.com/office/drawing/2014/main" id="{2D7ADEF2-A789-3974-BB35-E57BA5C92158}"/>
              </a:ext>
            </a:extLst>
          </p:cNvPr>
          <p:cNvSpPr txBox="1"/>
          <p:nvPr/>
        </p:nvSpPr>
        <p:spPr>
          <a:xfrm>
            <a:off x="154623" y="78908"/>
            <a:ext cx="2369441" cy="584775"/>
          </a:xfrm>
          <a:prstGeom prst="rect">
            <a:avLst/>
          </a:prstGeom>
          <a:solidFill>
            <a:srgbClr val="39A0ED"/>
          </a:solidFill>
        </p:spPr>
        <p:txBody>
          <a:bodyPr wrap="square" rtlCol="0">
            <a:spAutoFit/>
          </a:bodyPr>
          <a:lstStyle/>
          <a:p>
            <a:pPr algn="ctr"/>
            <a:r>
              <a:rPr lang="en-US" sz="1600" b="1" dirty="0">
                <a:solidFill>
                  <a:schemeClr val="bg1"/>
                </a:solidFill>
              </a:rPr>
              <a:t>2-Br. Fair Market Rent: $942</a:t>
            </a:r>
          </a:p>
        </p:txBody>
      </p:sp>
      <p:sp>
        <p:nvSpPr>
          <p:cNvPr id="6" name="TextBox 5">
            <a:extLst>
              <a:ext uri="{FF2B5EF4-FFF2-40B4-BE49-F238E27FC236}">
                <a16:creationId xmlns:a16="http://schemas.microsoft.com/office/drawing/2014/main" id="{A6088444-B33B-AE29-3909-8223CCDE5336}"/>
              </a:ext>
            </a:extLst>
          </p:cNvPr>
          <p:cNvSpPr txBox="1"/>
          <p:nvPr/>
        </p:nvSpPr>
        <p:spPr>
          <a:xfrm>
            <a:off x="9667932" y="78908"/>
            <a:ext cx="2369441" cy="584775"/>
          </a:xfrm>
          <a:prstGeom prst="rect">
            <a:avLst/>
          </a:prstGeom>
          <a:solidFill>
            <a:srgbClr val="39A0ED"/>
          </a:solidFill>
        </p:spPr>
        <p:txBody>
          <a:bodyPr wrap="square" rtlCol="0">
            <a:spAutoFit/>
          </a:bodyPr>
          <a:lstStyle/>
          <a:p>
            <a:pPr algn="ctr"/>
            <a:r>
              <a:rPr lang="en-US" sz="1600" b="1" dirty="0">
                <a:solidFill>
                  <a:schemeClr val="bg1"/>
                </a:solidFill>
              </a:rPr>
              <a:t>Median List Price: $199,700</a:t>
            </a:r>
          </a:p>
        </p:txBody>
      </p:sp>
    </p:spTree>
    <p:extLst>
      <p:ext uri="{BB962C8B-B14F-4D97-AF65-F5344CB8AC3E}">
        <p14:creationId xmlns:p14="http://schemas.microsoft.com/office/powerpoint/2010/main" val="77303739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5AC57CC-2EFC-F431-80B6-9A215A3ECAEA}"/>
            </a:ext>
          </a:extLst>
        </p:cNvPr>
        <p:cNvGrpSpPr/>
        <p:nvPr/>
      </p:nvGrpSpPr>
      <p:grpSpPr>
        <a:xfrm>
          <a:off x="0" y="0"/>
          <a:ext cx="0" cy="0"/>
          <a:chOff x="0" y="0"/>
          <a:chExt cx="0" cy="0"/>
        </a:xfrm>
      </p:grpSpPr>
      <p:sp>
        <p:nvSpPr>
          <p:cNvPr id="4" name="TextBox 3">
            <a:extLst>
              <a:ext uri="{FF2B5EF4-FFF2-40B4-BE49-F238E27FC236}">
                <a16:creationId xmlns:a16="http://schemas.microsoft.com/office/drawing/2014/main" id="{0CD19570-E847-4601-2F29-57FCB9D22360}"/>
              </a:ext>
            </a:extLst>
          </p:cNvPr>
          <p:cNvSpPr txBox="1"/>
          <p:nvPr/>
        </p:nvSpPr>
        <p:spPr>
          <a:xfrm>
            <a:off x="154622" y="5683005"/>
            <a:ext cx="11882751" cy="769441"/>
          </a:xfrm>
          <a:prstGeom prst="rect">
            <a:avLst/>
          </a:prstGeom>
          <a:solidFill>
            <a:srgbClr val="39A0ED"/>
          </a:solidFill>
        </p:spPr>
        <p:txBody>
          <a:bodyPr wrap="square">
            <a:spAutoFit/>
          </a:bodyPr>
          <a:lstStyle>
            <a:defPPr>
              <a:defRPr lang="en-US"/>
            </a:defPPr>
            <a:lvl1pPr algn="ctr">
              <a:defRPr sz="2200">
                <a:solidFill>
                  <a:schemeClr val="bg1"/>
                </a:solidFill>
              </a:defRPr>
            </a:lvl1pPr>
          </a:lstStyle>
          <a:p>
            <a:r>
              <a:rPr lang="en-US" b="1" dirty="0"/>
              <a:t>Single-income households with workers employed in some of the most common occupations in the region likely struggle to afford rental and/or for-sale housing. </a:t>
            </a:r>
          </a:p>
        </p:txBody>
      </p:sp>
      <p:sp>
        <p:nvSpPr>
          <p:cNvPr id="7" name="TextBox 6">
            <a:extLst>
              <a:ext uri="{FF2B5EF4-FFF2-40B4-BE49-F238E27FC236}">
                <a16:creationId xmlns:a16="http://schemas.microsoft.com/office/drawing/2014/main" id="{68D4935E-327C-F3E2-3FEC-79A0BEEC8D68}"/>
              </a:ext>
            </a:extLst>
          </p:cNvPr>
          <p:cNvSpPr txBox="1"/>
          <p:nvPr/>
        </p:nvSpPr>
        <p:spPr>
          <a:xfrm>
            <a:off x="154623" y="78908"/>
            <a:ext cx="2369441" cy="584775"/>
          </a:xfrm>
          <a:prstGeom prst="rect">
            <a:avLst/>
          </a:prstGeom>
          <a:solidFill>
            <a:srgbClr val="39A0ED"/>
          </a:solidFill>
        </p:spPr>
        <p:txBody>
          <a:bodyPr wrap="square" rtlCol="0">
            <a:spAutoFit/>
          </a:bodyPr>
          <a:lstStyle/>
          <a:p>
            <a:pPr algn="ctr"/>
            <a:r>
              <a:rPr lang="en-US" sz="1600" b="1" dirty="0">
                <a:solidFill>
                  <a:schemeClr val="bg1"/>
                </a:solidFill>
              </a:rPr>
              <a:t>2-Br. Fair Market Rent: $942</a:t>
            </a:r>
          </a:p>
        </p:txBody>
      </p:sp>
      <p:sp>
        <p:nvSpPr>
          <p:cNvPr id="8" name="TextBox 7">
            <a:extLst>
              <a:ext uri="{FF2B5EF4-FFF2-40B4-BE49-F238E27FC236}">
                <a16:creationId xmlns:a16="http://schemas.microsoft.com/office/drawing/2014/main" id="{EF860E43-4386-6419-DF4E-1E43FBED0010}"/>
              </a:ext>
            </a:extLst>
          </p:cNvPr>
          <p:cNvSpPr txBox="1"/>
          <p:nvPr/>
        </p:nvSpPr>
        <p:spPr>
          <a:xfrm>
            <a:off x="9667932" y="78908"/>
            <a:ext cx="2369441" cy="584775"/>
          </a:xfrm>
          <a:prstGeom prst="rect">
            <a:avLst/>
          </a:prstGeom>
          <a:solidFill>
            <a:srgbClr val="39A0ED"/>
          </a:solidFill>
        </p:spPr>
        <p:txBody>
          <a:bodyPr wrap="square" rtlCol="0">
            <a:spAutoFit/>
          </a:bodyPr>
          <a:lstStyle/>
          <a:p>
            <a:pPr algn="ctr"/>
            <a:r>
              <a:rPr lang="en-US" sz="1600" b="1" dirty="0">
                <a:solidFill>
                  <a:schemeClr val="bg1"/>
                </a:solidFill>
              </a:rPr>
              <a:t>Median List Price: $199,700</a:t>
            </a:r>
          </a:p>
        </p:txBody>
      </p:sp>
      <p:graphicFrame>
        <p:nvGraphicFramePr>
          <p:cNvPr id="2" name="Table 1">
            <a:extLst>
              <a:ext uri="{FF2B5EF4-FFF2-40B4-BE49-F238E27FC236}">
                <a16:creationId xmlns:a16="http://schemas.microsoft.com/office/drawing/2014/main" id="{8FE2283E-C90C-9E58-42D3-0B0B291496F2}"/>
              </a:ext>
            </a:extLst>
          </p:cNvPr>
          <p:cNvGraphicFramePr>
            <a:graphicFrameLocks noGrp="1"/>
          </p:cNvGraphicFramePr>
          <p:nvPr>
            <p:extLst>
              <p:ext uri="{D42A27DB-BD31-4B8C-83A1-F6EECF244321}">
                <p14:modId xmlns:p14="http://schemas.microsoft.com/office/powerpoint/2010/main" val="1058578094"/>
              </p:ext>
            </p:extLst>
          </p:nvPr>
        </p:nvGraphicFramePr>
        <p:xfrm>
          <a:off x="154622" y="663683"/>
          <a:ext cx="11882750" cy="4593344"/>
        </p:xfrm>
        <a:graphic>
          <a:graphicData uri="http://schemas.openxmlformats.org/drawingml/2006/table">
            <a:tbl>
              <a:tblPr firstRow="1" firstCol="1" lastRow="1" lastCol="1" bandRow="1" bandCol="1"/>
              <a:tblGrid>
                <a:gridCol w="1250816">
                  <a:extLst>
                    <a:ext uri="{9D8B030D-6E8A-4147-A177-3AD203B41FA5}">
                      <a16:colId xmlns:a16="http://schemas.microsoft.com/office/drawing/2014/main" val="3525617044"/>
                    </a:ext>
                  </a:extLst>
                </a:gridCol>
                <a:gridCol w="2579809">
                  <a:extLst>
                    <a:ext uri="{9D8B030D-6E8A-4147-A177-3AD203B41FA5}">
                      <a16:colId xmlns:a16="http://schemas.microsoft.com/office/drawing/2014/main" val="305405774"/>
                    </a:ext>
                  </a:extLst>
                </a:gridCol>
                <a:gridCol w="2579809">
                  <a:extLst>
                    <a:ext uri="{9D8B030D-6E8A-4147-A177-3AD203B41FA5}">
                      <a16:colId xmlns:a16="http://schemas.microsoft.com/office/drawing/2014/main" val="3033268606"/>
                    </a:ext>
                  </a:extLst>
                </a:gridCol>
                <a:gridCol w="859935">
                  <a:extLst>
                    <a:ext uri="{9D8B030D-6E8A-4147-A177-3AD203B41FA5}">
                      <a16:colId xmlns:a16="http://schemas.microsoft.com/office/drawing/2014/main" val="4045123458"/>
                    </a:ext>
                  </a:extLst>
                </a:gridCol>
                <a:gridCol w="859935">
                  <a:extLst>
                    <a:ext uri="{9D8B030D-6E8A-4147-A177-3AD203B41FA5}">
                      <a16:colId xmlns:a16="http://schemas.microsoft.com/office/drawing/2014/main" val="3844006561"/>
                    </a:ext>
                  </a:extLst>
                </a:gridCol>
                <a:gridCol w="859935">
                  <a:extLst>
                    <a:ext uri="{9D8B030D-6E8A-4147-A177-3AD203B41FA5}">
                      <a16:colId xmlns:a16="http://schemas.microsoft.com/office/drawing/2014/main" val="1583126165"/>
                    </a:ext>
                  </a:extLst>
                </a:gridCol>
                <a:gridCol w="859935">
                  <a:extLst>
                    <a:ext uri="{9D8B030D-6E8A-4147-A177-3AD203B41FA5}">
                      <a16:colId xmlns:a16="http://schemas.microsoft.com/office/drawing/2014/main" val="3724588544"/>
                    </a:ext>
                  </a:extLst>
                </a:gridCol>
                <a:gridCol w="1016288">
                  <a:extLst>
                    <a:ext uri="{9D8B030D-6E8A-4147-A177-3AD203B41FA5}">
                      <a16:colId xmlns:a16="http://schemas.microsoft.com/office/drawing/2014/main" val="3050938948"/>
                    </a:ext>
                  </a:extLst>
                </a:gridCol>
                <a:gridCol w="1016288">
                  <a:extLst>
                    <a:ext uri="{9D8B030D-6E8A-4147-A177-3AD203B41FA5}">
                      <a16:colId xmlns:a16="http://schemas.microsoft.com/office/drawing/2014/main" val="683535255"/>
                    </a:ext>
                  </a:extLst>
                </a:gridCol>
              </a:tblGrid>
              <a:tr h="207309">
                <a:tc gridSpan="9">
                  <a:txBody>
                    <a:bodyPr/>
                    <a:lstStyle/>
                    <a:p>
                      <a:pPr marL="0" marR="0" algn="ctr">
                        <a:lnSpc>
                          <a:spcPct val="115000"/>
                        </a:lnSpc>
                        <a:buNone/>
                      </a:pPr>
                      <a:r>
                        <a:rPr lang="en-US" sz="1400" b="1" kern="1400">
                          <a:solidFill>
                            <a:srgbClr val="FFFFFF"/>
                          </a:solidFill>
                          <a:effectLst/>
                          <a:latin typeface="Times New Roman" panose="02020603050405020304" pitchFamily="18" charset="0"/>
                          <a:ea typeface="Calibri" panose="020F0502020204030204" pitchFamily="34" charset="0"/>
                        </a:rPr>
                        <a:t>Wages and Housing Affordability for Top 35 Occupations by Share of Labor Force </a:t>
                      </a:r>
                      <a:endParaRPr lang="en-US" sz="1400" kern="1400">
                        <a:effectLst/>
                        <a:latin typeface="Times New Roman" panose="02020603050405020304" pitchFamily="18" charset="0"/>
                        <a:ea typeface="Times New Roman" panose="02020603050405020304" pitchFamily="18" charset="0"/>
                      </a:endParaRPr>
                    </a:p>
                    <a:p>
                      <a:pPr marL="0" marR="0" algn="ctr">
                        <a:lnSpc>
                          <a:spcPct val="115000"/>
                        </a:lnSpc>
                        <a:buNone/>
                      </a:pPr>
                      <a:r>
                        <a:rPr lang="en-US" sz="1400" b="1" kern="1400">
                          <a:solidFill>
                            <a:srgbClr val="FFFFFF"/>
                          </a:solidFill>
                          <a:effectLst/>
                          <a:latin typeface="Times New Roman" panose="02020603050405020304" pitchFamily="18" charset="0"/>
                          <a:ea typeface="Calibri" panose="020F0502020204030204" pitchFamily="34" charset="0"/>
                        </a:rPr>
                        <a:t>(</a:t>
                      </a:r>
                      <a:r>
                        <a:rPr lang="en-US" sz="1400" b="1" kern="1400">
                          <a:solidFill>
                            <a:srgbClr val="FFFFFF"/>
                          </a:solidFill>
                          <a:effectLst/>
                          <a:latin typeface="Times New Roman" panose="02020603050405020304" pitchFamily="18" charset="0"/>
                          <a:ea typeface="Times New Roman" panose="02020603050405020304" pitchFamily="18" charset="0"/>
                        </a:rPr>
                        <a:t>East Central Michigan Prosperity Region</a:t>
                      </a:r>
                      <a:r>
                        <a:rPr lang="en-US" sz="1400" b="1" kern="1400">
                          <a:solidFill>
                            <a:srgbClr val="FFFFFF"/>
                          </a:solidFill>
                          <a:effectLst/>
                          <a:latin typeface="Times New Roman" panose="02020603050405020304" pitchFamily="18" charset="0"/>
                          <a:ea typeface="Calibri" panose="020F0502020204030204" pitchFamily="34" charset="0"/>
                        </a:rPr>
                        <a:t>) </a:t>
                      </a:r>
                      <a:endParaRPr lang="en-US" sz="1400" kern="1400">
                        <a:effectLst/>
                        <a:latin typeface="Times New Roman" panose="02020603050405020304" pitchFamily="18" charset="0"/>
                        <a:ea typeface="Times New Roman" panose="02020603050405020304" pitchFamily="18" charset="0"/>
                      </a:endParaRPr>
                    </a:p>
                  </a:txBody>
                  <a:tcPr marL="42252" marR="4225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25597D"/>
                    </a:solid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4256514503"/>
                  </a:ext>
                </a:extLst>
              </a:tr>
              <a:tr h="99332">
                <a:tc gridSpan="5">
                  <a:txBody>
                    <a:bodyPr/>
                    <a:lstStyle/>
                    <a:p>
                      <a:pPr marL="0" marR="0" algn="ctr">
                        <a:lnSpc>
                          <a:spcPct val="115000"/>
                        </a:lnSpc>
                        <a:buNone/>
                      </a:pPr>
                      <a:r>
                        <a:rPr lang="en-US" sz="1400" b="1" kern="1400">
                          <a:solidFill>
                            <a:srgbClr val="FFFFFF"/>
                          </a:solidFill>
                          <a:effectLst/>
                          <a:latin typeface="Times New Roman" panose="02020603050405020304" pitchFamily="18" charset="0"/>
                          <a:ea typeface="Calibri" panose="020F0502020204030204" pitchFamily="34" charset="0"/>
                        </a:rPr>
                        <a:t>Occupation Sector, Title &amp; Wages* </a:t>
                      </a:r>
                      <a:endParaRPr lang="en-US" sz="1400" kern="1400">
                        <a:effectLst/>
                        <a:latin typeface="Times New Roman" panose="02020603050405020304" pitchFamily="18" charset="0"/>
                        <a:ea typeface="Times New Roman" panose="02020603050405020304" pitchFamily="18" charset="0"/>
                      </a:endParaRPr>
                    </a:p>
                  </a:txBody>
                  <a:tcPr marL="42252" marR="42252" marT="0" marB="0">
                    <a:lnL w="12700"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25597D"/>
                    </a:solid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gridSpan="4">
                  <a:txBody>
                    <a:bodyPr/>
                    <a:lstStyle/>
                    <a:p>
                      <a:pPr marL="0" marR="0" algn="ctr">
                        <a:lnSpc>
                          <a:spcPct val="115000"/>
                        </a:lnSpc>
                        <a:buNone/>
                      </a:pPr>
                      <a:r>
                        <a:rPr lang="en-US" sz="1400" b="1" kern="1400">
                          <a:solidFill>
                            <a:srgbClr val="FFFFFF"/>
                          </a:solidFill>
                          <a:effectLst/>
                          <a:latin typeface="Times New Roman" panose="02020603050405020304" pitchFamily="18" charset="0"/>
                          <a:ea typeface="Calibri" panose="020F0502020204030204" pitchFamily="34" charset="0"/>
                        </a:rPr>
                        <a:t>Housing Affordability**</a:t>
                      </a:r>
                      <a:endParaRPr lang="en-US" sz="1400" kern="1400">
                        <a:effectLst/>
                        <a:latin typeface="Times New Roman" panose="02020603050405020304" pitchFamily="18" charset="0"/>
                        <a:ea typeface="Times New Roman" panose="02020603050405020304" pitchFamily="18" charset="0"/>
                      </a:endParaRPr>
                    </a:p>
                  </a:txBody>
                  <a:tcPr marL="42252" marR="42252" marT="0" marB="0">
                    <a:lnL w="28575"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25597D"/>
                    </a:solidFill>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992364909"/>
                  </a:ext>
                </a:extLst>
              </a:tr>
              <a:tr h="207309">
                <a:tc rowSpan="2">
                  <a:txBody>
                    <a:bodyPr/>
                    <a:lstStyle/>
                    <a:p>
                      <a:pPr marL="0" marR="0" algn="ctr">
                        <a:lnSpc>
                          <a:spcPct val="115000"/>
                        </a:lnSpc>
                        <a:buNone/>
                      </a:pPr>
                      <a:r>
                        <a:rPr lang="en-US" sz="1400" b="1" kern="1400">
                          <a:solidFill>
                            <a:srgbClr val="FFFFFF"/>
                          </a:solidFill>
                          <a:effectLst/>
                          <a:latin typeface="Times New Roman" panose="02020603050405020304" pitchFamily="18" charset="0"/>
                          <a:ea typeface="Calibri" panose="020F0502020204030204" pitchFamily="34" charset="0"/>
                        </a:rPr>
                        <a:t>Sector Group</a:t>
                      </a:r>
                      <a:endParaRPr lang="en-US" sz="1400" kern="1400">
                        <a:effectLst/>
                        <a:latin typeface="Times New Roman" panose="02020603050405020304" pitchFamily="18" charset="0"/>
                        <a:ea typeface="Times New Roman" panose="02020603050405020304" pitchFamily="18" charset="0"/>
                      </a:endParaRPr>
                    </a:p>
                    <a:p>
                      <a:pPr marL="0" marR="0" algn="ctr">
                        <a:lnSpc>
                          <a:spcPct val="115000"/>
                        </a:lnSpc>
                        <a:buNone/>
                      </a:pPr>
                      <a:r>
                        <a:rPr lang="en-US" sz="1400" b="1" kern="1400">
                          <a:solidFill>
                            <a:srgbClr val="FFFFFF"/>
                          </a:solidFill>
                          <a:effectLst/>
                          <a:latin typeface="Times New Roman" panose="02020603050405020304" pitchFamily="18" charset="0"/>
                          <a:ea typeface="Calibri" panose="020F0502020204030204" pitchFamily="34" charset="0"/>
                        </a:rPr>
                        <a:t>(Code)</a:t>
                      </a:r>
                      <a:endParaRPr lang="en-US" sz="1400" kern="1400">
                        <a:effectLst/>
                        <a:latin typeface="Times New Roman" panose="02020603050405020304" pitchFamily="18" charset="0"/>
                        <a:ea typeface="Times New Roman" panose="02020603050405020304" pitchFamily="18" charset="0"/>
                      </a:endParaRPr>
                    </a:p>
                  </a:txBody>
                  <a:tcPr marL="42252" marR="42252"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25597D"/>
                    </a:solidFill>
                  </a:tcPr>
                </a:tc>
                <a:tc rowSpan="2">
                  <a:txBody>
                    <a:bodyPr/>
                    <a:lstStyle/>
                    <a:p>
                      <a:pPr marL="0" marR="0" algn="ctr">
                        <a:lnSpc>
                          <a:spcPct val="115000"/>
                        </a:lnSpc>
                        <a:buNone/>
                      </a:pPr>
                      <a:r>
                        <a:rPr lang="en-US" sz="1400" b="1" kern="1400">
                          <a:solidFill>
                            <a:srgbClr val="FFFFFF"/>
                          </a:solidFill>
                          <a:effectLst/>
                          <a:latin typeface="Times New Roman" panose="02020603050405020304" pitchFamily="18" charset="0"/>
                          <a:ea typeface="Calibri" panose="020F0502020204030204" pitchFamily="34" charset="0"/>
                        </a:rPr>
                        <a:t>Labor Force Share</a:t>
                      </a:r>
                      <a:endParaRPr lang="en-US" sz="1400" kern="1400">
                        <a:effectLst/>
                        <a:latin typeface="Times New Roman" panose="02020603050405020304" pitchFamily="18" charset="0"/>
                        <a:ea typeface="Times New Roman" panose="02020603050405020304" pitchFamily="18" charset="0"/>
                      </a:endParaRPr>
                    </a:p>
                  </a:txBody>
                  <a:tcPr marL="42252" marR="42252"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25597D"/>
                    </a:solidFill>
                  </a:tcPr>
                </a:tc>
                <a:tc rowSpan="2">
                  <a:txBody>
                    <a:bodyPr/>
                    <a:lstStyle/>
                    <a:p>
                      <a:pPr marL="0" marR="0" algn="ctr">
                        <a:lnSpc>
                          <a:spcPct val="115000"/>
                        </a:lnSpc>
                        <a:buNone/>
                      </a:pPr>
                      <a:r>
                        <a:rPr lang="en-US" sz="1400" b="1" kern="1400">
                          <a:solidFill>
                            <a:srgbClr val="FFFFFF"/>
                          </a:solidFill>
                          <a:effectLst/>
                          <a:latin typeface="Times New Roman" panose="02020603050405020304" pitchFamily="18" charset="0"/>
                          <a:ea typeface="Calibri" panose="020F0502020204030204" pitchFamily="34" charset="0"/>
                        </a:rPr>
                        <a:t>Occupation Title</a:t>
                      </a:r>
                      <a:endParaRPr lang="en-US" sz="1400" kern="1400">
                        <a:effectLst/>
                        <a:latin typeface="Times New Roman" panose="02020603050405020304" pitchFamily="18" charset="0"/>
                        <a:ea typeface="Times New Roman" panose="02020603050405020304" pitchFamily="18" charset="0"/>
                      </a:endParaRPr>
                    </a:p>
                  </a:txBody>
                  <a:tcPr marL="42252" marR="42252"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25597D"/>
                    </a:solidFill>
                  </a:tcPr>
                </a:tc>
                <a:tc gridSpan="2">
                  <a:txBody>
                    <a:bodyPr/>
                    <a:lstStyle/>
                    <a:p>
                      <a:pPr marL="0" marR="0" algn="ctr">
                        <a:lnSpc>
                          <a:spcPct val="115000"/>
                        </a:lnSpc>
                        <a:buNone/>
                      </a:pPr>
                      <a:r>
                        <a:rPr lang="en-US" sz="1400" b="1" kern="1400">
                          <a:solidFill>
                            <a:srgbClr val="FFFFFF"/>
                          </a:solidFill>
                          <a:effectLst/>
                          <a:latin typeface="Times New Roman" panose="02020603050405020304" pitchFamily="18" charset="0"/>
                          <a:ea typeface="Calibri" panose="020F0502020204030204" pitchFamily="34" charset="0"/>
                        </a:rPr>
                        <a:t>Annual Wages</a:t>
                      </a:r>
                      <a:endParaRPr lang="en-US" sz="1400" kern="1400">
                        <a:effectLst/>
                        <a:latin typeface="Times New Roman" panose="02020603050405020304" pitchFamily="18" charset="0"/>
                        <a:ea typeface="Times New Roman" panose="02020603050405020304" pitchFamily="18" charset="0"/>
                      </a:endParaRPr>
                    </a:p>
                  </a:txBody>
                  <a:tcPr marL="42252" marR="42252" marT="0" marB="0" anchor="b">
                    <a:lnL w="12700"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25597D"/>
                    </a:solidFill>
                  </a:tcPr>
                </a:tc>
                <a:tc hMerge="1">
                  <a:txBody>
                    <a:bodyPr/>
                    <a:lstStyle/>
                    <a:p>
                      <a:endParaRPr lang="en-US"/>
                    </a:p>
                  </a:txBody>
                  <a:tcPr/>
                </a:tc>
                <a:tc gridSpan="2">
                  <a:txBody>
                    <a:bodyPr/>
                    <a:lstStyle/>
                    <a:p>
                      <a:pPr marL="0" marR="0" algn="ctr">
                        <a:lnSpc>
                          <a:spcPct val="115000"/>
                        </a:lnSpc>
                        <a:buNone/>
                      </a:pPr>
                      <a:r>
                        <a:rPr lang="en-US" sz="1400" b="1" kern="1400">
                          <a:solidFill>
                            <a:srgbClr val="FFFFFF"/>
                          </a:solidFill>
                          <a:effectLst/>
                          <a:latin typeface="Times New Roman" panose="02020603050405020304" pitchFamily="18" charset="0"/>
                          <a:ea typeface="Calibri" panose="020F0502020204030204" pitchFamily="34" charset="0"/>
                        </a:rPr>
                        <a:t>Max. Monthly Rent</a:t>
                      </a:r>
                      <a:endParaRPr lang="en-US" sz="1400" kern="1400">
                        <a:effectLst/>
                        <a:latin typeface="Times New Roman" panose="02020603050405020304" pitchFamily="18" charset="0"/>
                        <a:ea typeface="Times New Roman" panose="02020603050405020304" pitchFamily="18" charset="0"/>
                      </a:endParaRPr>
                    </a:p>
                  </a:txBody>
                  <a:tcPr marL="42252" marR="42252" marT="0" marB="0">
                    <a:lnL w="28575"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25597D"/>
                    </a:solidFill>
                  </a:tcPr>
                </a:tc>
                <a:tc hMerge="1">
                  <a:txBody>
                    <a:bodyPr/>
                    <a:lstStyle/>
                    <a:p>
                      <a:endParaRPr lang="en-US"/>
                    </a:p>
                  </a:txBody>
                  <a:tcPr/>
                </a:tc>
                <a:tc gridSpan="2">
                  <a:txBody>
                    <a:bodyPr/>
                    <a:lstStyle/>
                    <a:p>
                      <a:pPr marL="0" marR="0" algn="ctr">
                        <a:lnSpc>
                          <a:spcPct val="115000"/>
                        </a:lnSpc>
                        <a:buNone/>
                      </a:pPr>
                      <a:r>
                        <a:rPr lang="en-US" sz="1400" b="1" kern="1400">
                          <a:solidFill>
                            <a:srgbClr val="FFFFFF"/>
                          </a:solidFill>
                          <a:effectLst/>
                          <a:latin typeface="Times New Roman" panose="02020603050405020304" pitchFamily="18" charset="0"/>
                          <a:ea typeface="Calibri" panose="020F0502020204030204" pitchFamily="34" charset="0"/>
                        </a:rPr>
                        <a:t>Max. Purchase Price</a:t>
                      </a:r>
                      <a:endParaRPr lang="en-US" sz="1400" kern="1400">
                        <a:effectLst/>
                        <a:latin typeface="Times New Roman" panose="02020603050405020304" pitchFamily="18" charset="0"/>
                        <a:ea typeface="Times New Roman" panose="02020603050405020304" pitchFamily="18" charset="0"/>
                      </a:endParaRPr>
                    </a:p>
                  </a:txBody>
                  <a:tcPr marL="42252" marR="4225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25597D"/>
                    </a:solidFill>
                  </a:tcPr>
                </a:tc>
                <a:tc hMerge="1">
                  <a:txBody>
                    <a:bodyPr/>
                    <a:lstStyle/>
                    <a:p>
                      <a:endParaRPr lang="en-US"/>
                    </a:p>
                  </a:txBody>
                  <a:tcPr/>
                </a:tc>
                <a:extLst>
                  <a:ext uri="{0D108BD9-81ED-4DB2-BD59-A6C34878D82A}">
                    <a16:rowId xmlns:a16="http://schemas.microsoft.com/office/drawing/2014/main" val="1733203942"/>
                  </a:ext>
                </a:extLst>
              </a:tr>
              <a:tr h="315286">
                <a:tc vMerge="1">
                  <a:txBody>
                    <a:bodyPr/>
                    <a:lstStyle/>
                    <a:p>
                      <a:endParaRPr lang="en-US"/>
                    </a:p>
                  </a:txBody>
                  <a:tcPr/>
                </a:tc>
                <a:tc vMerge="1">
                  <a:txBody>
                    <a:bodyPr/>
                    <a:lstStyle/>
                    <a:p>
                      <a:endParaRPr lang="en-US"/>
                    </a:p>
                  </a:txBody>
                  <a:tcPr/>
                </a:tc>
                <a:tc vMerge="1">
                  <a:txBody>
                    <a:bodyPr/>
                    <a:lstStyle/>
                    <a:p>
                      <a:endParaRPr lang="en-US"/>
                    </a:p>
                  </a:txBody>
                  <a:tcPr/>
                </a:tc>
                <a:tc>
                  <a:txBody>
                    <a:bodyPr/>
                    <a:lstStyle/>
                    <a:p>
                      <a:pPr marL="0" marR="0" algn="ctr">
                        <a:lnSpc>
                          <a:spcPct val="115000"/>
                        </a:lnSpc>
                        <a:buNone/>
                      </a:pPr>
                      <a:r>
                        <a:rPr lang="en-US" sz="1400" b="1" kern="1400">
                          <a:solidFill>
                            <a:srgbClr val="FFFFFF"/>
                          </a:solidFill>
                          <a:effectLst/>
                          <a:latin typeface="Times New Roman" panose="02020603050405020304" pitchFamily="18" charset="0"/>
                          <a:ea typeface="Calibri" panose="020F0502020204030204" pitchFamily="34" charset="0"/>
                        </a:rPr>
                        <a:t>Lower</a:t>
                      </a:r>
                      <a:endParaRPr lang="en-US" sz="1400" kern="1400">
                        <a:effectLst/>
                        <a:latin typeface="Times New Roman" panose="02020603050405020304" pitchFamily="18" charset="0"/>
                        <a:ea typeface="Times New Roman" panose="02020603050405020304" pitchFamily="18" charset="0"/>
                      </a:endParaRPr>
                    </a:p>
                    <a:p>
                      <a:pPr marL="0" marR="0" algn="ctr">
                        <a:lnSpc>
                          <a:spcPct val="115000"/>
                        </a:lnSpc>
                        <a:buNone/>
                      </a:pPr>
                      <a:r>
                        <a:rPr lang="en-US" sz="1400" b="1" kern="1400">
                          <a:solidFill>
                            <a:srgbClr val="FFFFFF"/>
                          </a:solidFill>
                          <a:effectLst/>
                          <a:latin typeface="Times New Roman" panose="02020603050405020304" pitchFamily="18" charset="0"/>
                          <a:ea typeface="Calibri" panose="020F0502020204030204" pitchFamily="34" charset="0"/>
                        </a:rPr>
                        <a:t>Quartile</a:t>
                      </a:r>
                      <a:endParaRPr lang="en-US" sz="1400" kern="1400">
                        <a:effectLst/>
                        <a:latin typeface="Times New Roman" panose="02020603050405020304" pitchFamily="18" charset="0"/>
                        <a:ea typeface="Times New Roman" panose="02020603050405020304" pitchFamily="18" charset="0"/>
                      </a:endParaRPr>
                    </a:p>
                  </a:txBody>
                  <a:tcPr marL="42252" marR="42252"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25597D"/>
                    </a:solidFill>
                  </a:tcPr>
                </a:tc>
                <a:tc>
                  <a:txBody>
                    <a:bodyPr/>
                    <a:lstStyle/>
                    <a:p>
                      <a:pPr marL="0" marR="0" algn="ctr">
                        <a:lnSpc>
                          <a:spcPct val="115000"/>
                        </a:lnSpc>
                        <a:buNone/>
                      </a:pPr>
                      <a:r>
                        <a:rPr lang="en-US" sz="1400" b="1" kern="1400">
                          <a:solidFill>
                            <a:srgbClr val="FFFFFF"/>
                          </a:solidFill>
                          <a:effectLst/>
                          <a:latin typeface="Times New Roman" panose="02020603050405020304" pitchFamily="18" charset="0"/>
                          <a:ea typeface="Calibri" panose="020F0502020204030204" pitchFamily="34" charset="0"/>
                        </a:rPr>
                        <a:t>Median</a:t>
                      </a:r>
                      <a:endParaRPr lang="en-US" sz="1400" kern="1400">
                        <a:effectLst/>
                        <a:latin typeface="Times New Roman" panose="02020603050405020304" pitchFamily="18" charset="0"/>
                        <a:ea typeface="Times New Roman" panose="02020603050405020304" pitchFamily="18" charset="0"/>
                      </a:endParaRPr>
                    </a:p>
                  </a:txBody>
                  <a:tcPr marL="42252" marR="42252" marT="0" marB="0" anchor="b">
                    <a:lnL w="12700"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25597D"/>
                    </a:solidFill>
                  </a:tcPr>
                </a:tc>
                <a:tc>
                  <a:txBody>
                    <a:bodyPr/>
                    <a:lstStyle/>
                    <a:p>
                      <a:pPr marL="0" marR="0" algn="ctr">
                        <a:lnSpc>
                          <a:spcPct val="115000"/>
                        </a:lnSpc>
                        <a:buNone/>
                      </a:pPr>
                      <a:r>
                        <a:rPr lang="en-US" sz="1400" b="1" kern="1400">
                          <a:solidFill>
                            <a:srgbClr val="FFFFFF"/>
                          </a:solidFill>
                          <a:effectLst/>
                          <a:latin typeface="Times New Roman" panose="02020603050405020304" pitchFamily="18" charset="0"/>
                          <a:ea typeface="Calibri" panose="020F0502020204030204" pitchFamily="34" charset="0"/>
                        </a:rPr>
                        <a:t>Lower </a:t>
                      </a:r>
                      <a:endParaRPr lang="en-US" sz="1400" kern="1400">
                        <a:effectLst/>
                        <a:latin typeface="Times New Roman" panose="02020603050405020304" pitchFamily="18" charset="0"/>
                        <a:ea typeface="Times New Roman" panose="02020603050405020304" pitchFamily="18" charset="0"/>
                      </a:endParaRPr>
                    </a:p>
                    <a:p>
                      <a:pPr marL="0" marR="0" algn="ctr">
                        <a:lnSpc>
                          <a:spcPct val="115000"/>
                        </a:lnSpc>
                        <a:buNone/>
                      </a:pPr>
                      <a:r>
                        <a:rPr lang="en-US" sz="1400" b="1" kern="1400">
                          <a:solidFill>
                            <a:srgbClr val="FFFFFF"/>
                          </a:solidFill>
                          <a:effectLst/>
                          <a:latin typeface="Times New Roman" panose="02020603050405020304" pitchFamily="18" charset="0"/>
                          <a:ea typeface="Calibri" panose="020F0502020204030204" pitchFamily="34" charset="0"/>
                        </a:rPr>
                        <a:t>Quartile</a:t>
                      </a:r>
                      <a:endParaRPr lang="en-US" sz="1400" kern="1400">
                        <a:effectLst/>
                        <a:latin typeface="Times New Roman" panose="02020603050405020304" pitchFamily="18" charset="0"/>
                        <a:ea typeface="Times New Roman" panose="02020603050405020304" pitchFamily="18" charset="0"/>
                      </a:endParaRPr>
                    </a:p>
                  </a:txBody>
                  <a:tcPr marL="42252" marR="42252" marT="0" marB="0" anchor="b">
                    <a:lnL w="28575"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25597D"/>
                    </a:solidFill>
                  </a:tcPr>
                </a:tc>
                <a:tc>
                  <a:txBody>
                    <a:bodyPr/>
                    <a:lstStyle/>
                    <a:p>
                      <a:pPr marL="0" marR="0" algn="ctr">
                        <a:lnSpc>
                          <a:spcPct val="115000"/>
                        </a:lnSpc>
                        <a:buNone/>
                      </a:pPr>
                      <a:r>
                        <a:rPr lang="en-US" sz="1400" b="1" kern="1400">
                          <a:solidFill>
                            <a:srgbClr val="FFFFFF"/>
                          </a:solidFill>
                          <a:effectLst/>
                          <a:latin typeface="Times New Roman" panose="02020603050405020304" pitchFamily="18" charset="0"/>
                          <a:ea typeface="Calibri" panose="020F0502020204030204" pitchFamily="34" charset="0"/>
                        </a:rPr>
                        <a:t>Median</a:t>
                      </a:r>
                      <a:endParaRPr lang="en-US" sz="1400" kern="1400">
                        <a:effectLst/>
                        <a:latin typeface="Times New Roman" panose="02020603050405020304" pitchFamily="18" charset="0"/>
                        <a:ea typeface="Times New Roman" panose="02020603050405020304" pitchFamily="18" charset="0"/>
                      </a:endParaRPr>
                    </a:p>
                  </a:txBody>
                  <a:tcPr marL="42252" marR="42252"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25597D"/>
                    </a:solidFill>
                  </a:tcPr>
                </a:tc>
                <a:tc>
                  <a:txBody>
                    <a:bodyPr/>
                    <a:lstStyle/>
                    <a:p>
                      <a:pPr marL="0" marR="0" algn="ctr">
                        <a:lnSpc>
                          <a:spcPct val="115000"/>
                        </a:lnSpc>
                        <a:buNone/>
                      </a:pPr>
                      <a:r>
                        <a:rPr lang="en-US" sz="1400" b="1" kern="1400">
                          <a:solidFill>
                            <a:srgbClr val="FFFFFF"/>
                          </a:solidFill>
                          <a:effectLst/>
                          <a:latin typeface="Times New Roman" panose="02020603050405020304" pitchFamily="18" charset="0"/>
                          <a:ea typeface="Calibri" panose="020F0502020204030204" pitchFamily="34" charset="0"/>
                        </a:rPr>
                        <a:t>Lower</a:t>
                      </a:r>
                      <a:endParaRPr lang="en-US" sz="1400" kern="1400">
                        <a:effectLst/>
                        <a:latin typeface="Times New Roman" panose="02020603050405020304" pitchFamily="18" charset="0"/>
                        <a:ea typeface="Times New Roman" panose="02020603050405020304" pitchFamily="18" charset="0"/>
                      </a:endParaRPr>
                    </a:p>
                    <a:p>
                      <a:pPr marL="0" marR="0" algn="ctr">
                        <a:lnSpc>
                          <a:spcPct val="115000"/>
                        </a:lnSpc>
                        <a:buNone/>
                      </a:pPr>
                      <a:r>
                        <a:rPr lang="en-US" sz="1400" b="1" kern="1400">
                          <a:solidFill>
                            <a:srgbClr val="FFFFFF"/>
                          </a:solidFill>
                          <a:effectLst/>
                          <a:latin typeface="Times New Roman" panose="02020603050405020304" pitchFamily="18" charset="0"/>
                          <a:ea typeface="Calibri" panose="020F0502020204030204" pitchFamily="34" charset="0"/>
                        </a:rPr>
                        <a:t>Quartile</a:t>
                      </a:r>
                      <a:endParaRPr lang="en-US" sz="1400" kern="1400">
                        <a:effectLst/>
                        <a:latin typeface="Times New Roman" panose="02020603050405020304" pitchFamily="18" charset="0"/>
                        <a:ea typeface="Times New Roman" panose="02020603050405020304" pitchFamily="18" charset="0"/>
                      </a:endParaRPr>
                    </a:p>
                  </a:txBody>
                  <a:tcPr marL="42252" marR="42252"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25597D"/>
                    </a:solidFill>
                  </a:tcPr>
                </a:tc>
                <a:tc>
                  <a:txBody>
                    <a:bodyPr/>
                    <a:lstStyle/>
                    <a:p>
                      <a:pPr marL="0" marR="0" algn="ctr">
                        <a:lnSpc>
                          <a:spcPct val="115000"/>
                        </a:lnSpc>
                        <a:buNone/>
                      </a:pPr>
                      <a:r>
                        <a:rPr lang="en-US" sz="1400" b="1" kern="1400">
                          <a:solidFill>
                            <a:srgbClr val="FFFFFF"/>
                          </a:solidFill>
                          <a:effectLst/>
                          <a:latin typeface="Times New Roman" panose="02020603050405020304" pitchFamily="18" charset="0"/>
                          <a:ea typeface="Calibri" panose="020F0502020204030204" pitchFamily="34" charset="0"/>
                        </a:rPr>
                        <a:t>Median</a:t>
                      </a:r>
                      <a:endParaRPr lang="en-US" sz="1400" kern="1400">
                        <a:effectLst/>
                        <a:latin typeface="Times New Roman" panose="02020603050405020304" pitchFamily="18" charset="0"/>
                        <a:ea typeface="Times New Roman" panose="02020603050405020304" pitchFamily="18" charset="0"/>
                      </a:endParaRPr>
                    </a:p>
                  </a:txBody>
                  <a:tcPr marL="42252" marR="42252"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25597D"/>
                    </a:solidFill>
                  </a:tcPr>
                </a:tc>
                <a:extLst>
                  <a:ext uri="{0D108BD9-81ED-4DB2-BD59-A6C34878D82A}">
                    <a16:rowId xmlns:a16="http://schemas.microsoft.com/office/drawing/2014/main" val="3942376863"/>
                  </a:ext>
                </a:extLst>
              </a:tr>
              <a:tr h="207309">
                <a:tc rowSpan="3">
                  <a:txBody>
                    <a:bodyPr/>
                    <a:lstStyle/>
                    <a:p>
                      <a:pPr marL="0" marR="0" algn="ctr">
                        <a:lnSpc>
                          <a:spcPct val="115000"/>
                        </a:lnSpc>
                        <a:buNone/>
                      </a:pPr>
                      <a:r>
                        <a:rPr lang="en-US" sz="1400" kern="1400">
                          <a:effectLst/>
                          <a:latin typeface="Times New Roman" panose="02020603050405020304" pitchFamily="18" charset="0"/>
                          <a:ea typeface="Calibri" panose="020F0502020204030204" pitchFamily="34" charset="0"/>
                        </a:rPr>
                        <a:t>Healthcare</a:t>
                      </a:r>
                      <a:endParaRPr lang="en-US" sz="1400" kern="1400">
                        <a:effectLst/>
                        <a:latin typeface="Times New Roman" panose="02020603050405020304" pitchFamily="18" charset="0"/>
                        <a:ea typeface="Times New Roman" panose="02020603050405020304" pitchFamily="18" charset="0"/>
                      </a:endParaRPr>
                    </a:p>
                    <a:p>
                      <a:pPr marL="0" marR="0" algn="ctr">
                        <a:lnSpc>
                          <a:spcPct val="115000"/>
                        </a:lnSpc>
                        <a:buNone/>
                      </a:pPr>
                      <a:r>
                        <a:rPr lang="en-US" sz="1400" kern="1400">
                          <a:effectLst/>
                          <a:latin typeface="Times New Roman" panose="02020603050405020304" pitchFamily="18" charset="0"/>
                          <a:ea typeface="Calibri" panose="020F0502020204030204" pitchFamily="34" charset="0"/>
                        </a:rPr>
                        <a:t>(29, 31)</a:t>
                      </a:r>
                      <a:endParaRPr lang="en-US" sz="1400" kern="1400">
                        <a:effectLst/>
                        <a:latin typeface="Times New Roman" panose="02020603050405020304" pitchFamily="18" charset="0"/>
                        <a:ea typeface="Times New Roman" panose="02020603050405020304" pitchFamily="18" charset="0"/>
                      </a:endParaRPr>
                    </a:p>
                  </a:txBody>
                  <a:tcPr marL="42252" marR="4225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noFill/>
                  </a:tcPr>
                </a:tc>
                <a:tc>
                  <a:txBody>
                    <a:bodyPr/>
                    <a:lstStyle/>
                    <a:p>
                      <a:pPr marL="0" marR="0" algn="ctr">
                        <a:lnSpc>
                          <a:spcPct val="115000"/>
                        </a:lnSpc>
                        <a:buNone/>
                      </a:pPr>
                      <a:r>
                        <a:rPr lang="en-US" sz="1400" kern="1400">
                          <a:effectLst/>
                          <a:latin typeface="Times New Roman" panose="02020603050405020304" pitchFamily="18" charset="0"/>
                          <a:ea typeface="Times New Roman" panose="02020603050405020304" pitchFamily="18" charset="0"/>
                        </a:rPr>
                        <a:t>2.8%</a:t>
                      </a:r>
                    </a:p>
                  </a:txBody>
                  <a:tcPr marL="42252" marR="4225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lnSpc>
                          <a:spcPct val="115000"/>
                        </a:lnSpc>
                        <a:buNone/>
                      </a:pPr>
                      <a:r>
                        <a:rPr lang="en-US" sz="1400" kern="1400">
                          <a:effectLst/>
                          <a:latin typeface="Times New Roman" panose="02020603050405020304" pitchFamily="18" charset="0"/>
                          <a:ea typeface="Times New Roman" panose="02020603050405020304" pitchFamily="18" charset="0"/>
                        </a:rPr>
                        <a:t>Registered Nurses</a:t>
                      </a:r>
                    </a:p>
                  </a:txBody>
                  <a:tcPr marL="42252" marR="4225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lnSpc>
                          <a:spcPct val="115000"/>
                        </a:lnSpc>
                        <a:buNone/>
                      </a:pPr>
                      <a:r>
                        <a:rPr lang="en-US" sz="1400" kern="1400">
                          <a:effectLst/>
                          <a:latin typeface="Times New Roman" panose="02020603050405020304" pitchFamily="18" charset="0"/>
                          <a:ea typeface="Times New Roman" panose="02020603050405020304" pitchFamily="18" charset="0"/>
                        </a:rPr>
                        <a:t>$80,190</a:t>
                      </a:r>
                    </a:p>
                  </a:txBody>
                  <a:tcPr marL="42252" marR="4225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lnSpc>
                          <a:spcPct val="115000"/>
                        </a:lnSpc>
                        <a:buNone/>
                      </a:pPr>
                      <a:r>
                        <a:rPr lang="en-US" sz="1400" kern="1400">
                          <a:effectLst/>
                          <a:latin typeface="Times New Roman" panose="02020603050405020304" pitchFamily="18" charset="0"/>
                          <a:ea typeface="Times New Roman" panose="02020603050405020304" pitchFamily="18" charset="0"/>
                        </a:rPr>
                        <a:t>$82,390</a:t>
                      </a:r>
                    </a:p>
                  </a:txBody>
                  <a:tcPr marL="42252" marR="42252" marT="0" marB="0">
                    <a:lnL w="12700"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lnSpc>
                          <a:spcPct val="115000"/>
                        </a:lnSpc>
                        <a:buNone/>
                      </a:pPr>
                      <a:r>
                        <a:rPr lang="en-US" sz="1400" kern="1400">
                          <a:effectLst/>
                          <a:latin typeface="Times New Roman" panose="02020603050405020304" pitchFamily="18" charset="0"/>
                          <a:ea typeface="Times New Roman" panose="02020603050405020304" pitchFamily="18" charset="0"/>
                        </a:rPr>
                        <a:t>$2,005</a:t>
                      </a:r>
                    </a:p>
                  </a:txBody>
                  <a:tcPr marL="42252" marR="42252" marT="0" marB="0">
                    <a:lnL w="28575"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lnSpc>
                          <a:spcPct val="115000"/>
                        </a:lnSpc>
                        <a:buNone/>
                      </a:pPr>
                      <a:r>
                        <a:rPr lang="en-US" sz="1400" kern="1400">
                          <a:effectLst/>
                          <a:latin typeface="Times New Roman" panose="02020603050405020304" pitchFamily="18" charset="0"/>
                          <a:ea typeface="Times New Roman" panose="02020603050405020304" pitchFamily="18" charset="0"/>
                        </a:rPr>
                        <a:t>$2,060</a:t>
                      </a:r>
                    </a:p>
                  </a:txBody>
                  <a:tcPr marL="42252" marR="4225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lnSpc>
                          <a:spcPct val="115000"/>
                        </a:lnSpc>
                        <a:buNone/>
                      </a:pPr>
                      <a:r>
                        <a:rPr lang="en-US" sz="1400" kern="1400">
                          <a:effectLst/>
                          <a:latin typeface="Times New Roman" panose="02020603050405020304" pitchFamily="18" charset="0"/>
                          <a:ea typeface="Times New Roman" panose="02020603050405020304" pitchFamily="18" charset="0"/>
                        </a:rPr>
                        <a:t>$267,300</a:t>
                      </a:r>
                    </a:p>
                  </a:txBody>
                  <a:tcPr marL="42252" marR="4225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lnSpc>
                          <a:spcPct val="115000"/>
                        </a:lnSpc>
                        <a:buNone/>
                      </a:pPr>
                      <a:r>
                        <a:rPr lang="en-US" sz="1400" kern="1400">
                          <a:effectLst/>
                          <a:latin typeface="Times New Roman" panose="02020603050405020304" pitchFamily="18" charset="0"/>
                          <a:ea typeface="Times New Roman" panose="02020603050405020304" pitchFamily="18" charset="0"/>
                        </a:rPr>
                        <a:t>$274,633</a:t>
                      </a:r>
                    </a:p>
                  </a:txBody>
                  <a:tcPr marL="42252" marR="4225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665836257"/>
                  </a:ext>
                </a:extLst>
              </a:tr>
              <a:tr h="207309">
                <a:tc vMerge="1">
                  <a:txBody>
                    <a:bodyPr/>
                    <a:lstStyle/>
                    <a:p>
                      <a:endParaRPr lang="en-US"/>
                    </a:p>
                  </a:txBody>
                  <a:tcPr/>
                </a:tc>
                <a:tc>
                  <a:txBody>
                    <a:bodyPr/>
                    <a:lstStyle/>
                    <a:p>
                      <a:pPr marL="0" marR="0" algn="ctr">
                        <a:lnSpc>
                          <a:spcPct val="115000"/>
                        </a:lnSpc>
                        <a:buNone/>
                      </a:pPr>
                      <a:r>
                        <a:rPr lang="en-US" sz="1400" kern="1400">
                          <a:effectLst/>
                          <a:latin typeface="Times New Roman" panose="02020603050405020304" pitchFamily="18" charset="0"/>
                          <a:ea typeface="Times New Roman" panose="02020603050405020304" pitchFamily="18" charset="0"/>
                        </a:rPr>
                        <a:t>1.4%</a:t>
                      </a:r>
                    </a:p>
                  </a:txBody>
                  <a:tcPr marL="42252" marR="4225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lnSpc>
                          <a:spcPct val="115000"/>
                        </a:lnSpc>
                        <a:buNone/>
                      </a:pPr>
                      <a:r>
                        <a:rPr lang="en-US" sz="1400" kern="1400">
                          <a:effectLst/>
                          <a:latin typeface="Times New Roman" panose="02020603050405020304" pitchFamily="18" charset="0"/>
                          <a:ea typeface="Times New Roman" panose="02020603050405020304" pitchFamily="18" charset="0"/>
                        </a:rPr>
                        <a:t>Nursing Assistants</a:t>
                      </a:r>
                    </a:p>
                  </a:txBody>
                  <a:tcPr marL="42252" marR="4225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lnSpc>
                          <a:spcPct val="115000"/>
                        </a:lnSpc>
                        <a:buNone/>
                      </a:pPr>
                      <a:r>
                        <a:rPr lang="en-US" sz="1400" kern="1400">
                          <a:effectLst/>
                          <a:latin typeface="Times New Roman" panose="02020603050405020304" pitchFamily="18" charset="0"/>
                          <a:ea typeface="Times New Roman" panose="02020603050405020304" pitchFamily="18" charset="0"/>
                        </a:rPr>
                        <a:t>$34,990</a:t>
                      </a:r>
                    </a:p>
                  </a:txBody>
                  <a:tcPr marL="42252" marR="4225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lnSpc>
                          <a:spcPct val="115000"/>
                        </a:lnSpc>
                        <a:buNone/>
                      </a:pPr>
                      <a:r>
                        <a:rPr lang="en-US" sz="1400" kern="1400">
                          <a:effectLst/>
                          <a:latin typeface="Times New Roman" panose="02020603050405020304" pitchFamily="18" charset="0"/>
                          <a:ea typeface="Times New Roman" panose="02020603050405020304" pitchFamily="18" charset="0"/>
                        </a:rPr>
                        <a:t>$36,590</a:t>
                      </a:r>
                    </a:p>
                  </a:txBody>
                  <a:tcPr marL="42252" marR="42252" marT="0" marB="0">
                    <a:lnL w="12700"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lnSpc>
                          <a:spcPct val="115000"/>
                        </a:lnSpc>
                        <a:buNone/>
                      </a:pPr>
                      <a:r>
                        <a:rPr lang="en-US" sz="1400" b="1" kern="1400">
                          <a:solidFill>
                            <a:srgbClr val="FF0000"/>
                          </a:solidFill>
                          <a:effectLst/>
                          <a:latin typeface="Times New Roman" panose="02020603050405020304" pitchFamily="18" charset="0"/>
                          <a:ea typeface="Times New Roman" panose="02020603050405020304" pitchFamily="18" charset="0"/>
                        </a:rPr>
                        <a:t>$875</a:t>
                      </a:r>
                      <a:endParaRPr lang="en-US" sz="1400" kern="1400">
                        <a:effectLst/>
                        <a:latin typeface="Times New Roman" panose="02020603050405020304" pitchFamily="18" charset="0"/>
                        <a:ea typeface="Times New Roman" panose="02020603050405020304" pitchFamily="18" charset="0"/>
                      </a:endParaRPr>
                    </a:p>
                  </a:txBody>
                  <a:tcPr marL="42252" marR="42252" marT="0" marB="0">
                    <a:lnL w="28575"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lnSpc>
                          <a:spcPct val="115000"/>
                        </a:lnSpc>
                        <a:buNone/>
                      </a:pPr>
                      <a:r>
                        <a:rPr lang="en-US" sz="1400" b="1" kern="1400">
                          <a:solidFill>
                            <a:srgbClr val="FF0000"/>
                          </a:solidFill>
                          <a:effectLst/>
                          <a:latin typeface="Times New Roman" panose="02020603050405020304" pitchFamily="18" charset="0"/>
                          <a:ea typeface="Times New Roman" panose="02020603050405020304" pitchFamily="18" charset="0"/>
                        </a:rPr>
                        <a:t>$915</a:t>
                      </a:r>
                      <a:endParaRPr lang="en-US" sz="1400" kern="1400">
                        <a:effectLst/>
                        <a:latin typeface="Times New Roman" panose="02020603050405020304" pitchFamily="18" charset="0"/>
                        <a:ea typeface="Times New Roman" panose="02020603050405020304" pitchFamily="18" charset="0"/>
                      </a:endParaRPr>
                    </a:p>
                  </a:txBody>
                  <a:tcPr marL="42252" marR="4225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lnSpc>
                          <a:spcPct val="115000"/>
                        </a:lnSpc>
                        <a:buNone/>
                      </a:pPr>
                      <a:r>
                        <a:rPr lang="en-US" sz="1400" b="1" kern="1400">
                          <a:solidFill>
                            <a:srgbClr val="FF0000"/>
                          </a:solidFill>
                          <a:effectLst/>
                          <a:latin typeface="Times New Roman" panose="02020603050405020304" pitchFamily="18" charset="0"/>
                          <a:ea typeface="Times New Roman" panose="02020603050405020304" pitchFamily="18" charset="0"/>
                        </a:rPr>
                        <a:t>$116,633</a:t>
                      </a:r>
                      <a:endParaRPr lang="en-US" sz="1400" kern="1400">
                        <a:effectLst/>
                        <a:latin typeface="Times New Roman" panose="02020603050405020304" pitchFamily="18" charset="0"/>
                        <a:ea typeface="Times New Roman" panose="02020603050405020304" pitchFamily="18" charset="0"/>
                      </a:endParaRPr>
                    </a:p>
                  </a:txBody>
                  <a:tcPr marL="42252" marR="4225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lnSpc>
                          <a:spcPct val="115000"/>
                        </a:lnSpc>
                        <a:buNone/>
                      </a:pPr>
                      <a:r>
                        <a:rPr lang="en-US" sz="1400" b="1" kern="1400">
                          <a:solidFill>
                            <a:srgbClr val="FF0000"/>
                          </a:solidFill>
                          <a:effectLst/>
                          <a:latin typeface="Times New Roman" panose="02020603050405020304" pitchFamily="18" charset="0"/>
                          <a:ea typeface="Times New Roman" panose="02020603050405020304" pitchFamily="18" charset="0"/>
                        </a:rPr>
                        <a:t>$121,967</a:t>
                      </a:r>
                      <a:endParaRPr lang="en-US" sz="1400" kern="1400">
                        <a:effectLst/>
                        <a:latin typeface="Times New Roman" panose="02020603050405020304" pitchFamily="18" charset="0"/>
                        <a:ea typeface="Times New Roman" panose="02020603050405020304" pitchFamily="18" charset="0"/>
                      </a:endParaRPr>
                    </a:p>
                  </a:txBody>
                  <a:tcPr marL="42252" marR="4225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969265180"/>
                  </a:ext>
                </a:extLst>
              </a:tr>
              <a:tr h="207309">
                <a:tc vMerge="1">
                  <a:txBody>
                    <a:bodyPr/>
                    <a:lstStyle/>
                    <a:p>
                      <a:endParaRPr lang="en-US"/>
                    </a:p>
                  </a:txBody>
                  <a:tcPr/>
                </a:tc>
                <a:tc>
                  <a:txBody>
                    <a:bodyPr/>
                    <a:lstStyle/>
                    <a:p>
                      <a:pPr marL="0" marR="0" algn="ctr">
                        <a:lnSpc>
                          <a:spcPct val="115000"/>
                        </a:lnSpc>
                        <a:buNone/>
                      </a:pPr>
                      <a:r>
                        <a:rPr lang="en-US" sz="1400" kern="1400">
                          <a:effectLst/>
                          <a:latin typeface="Times New Roman" panose="02020603050405020304" pitchFamily="18" charset="0"/>
                          <a:ea typeface="Times New Roman" panose="02020603050405020304" pitchFamily="18" charset="0"/>
                        </a:rPr>
                        <a:t>0.8%</a:t>
                      </a:r>
                    </a:p>
                  </a:txBody>
                  <a:tcPr marL="42252" marR="4225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lnSpc>
                          <a:spcPct val="115000"/>
                        </a:lnSpc>
                        <a:buNone/>
                      </a:pPr>
                      <a:r>
                        <a:rPr lang="en-US" sz="1400" kern="1400">
                          <a:effectLst/>
                          <a:latin typeface="Times New Roman" panose="02020603050405020304" pitchFamily="18" charset="0"/>
                          <a:ea typeface="Times New Roman" panose="02020603050405020304" pitchFamily="18" charset="0"/>
                        </a:rPr>
                        <a:t>Medical Assistants</a:t>
                      </a:r>
                    </a:p>
                  </a:txBody>
                  <a:tcPr marL="42252" marR="4225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lnSpc>
                          <a:spcPct val="115000"/>
                        </a:lnSpc>
                        <a:buNone/>
                      </a:pPr>
                      <a:r>
                        <a:rPr lang="en-US" sz="1400" kern="1400">
                          <a:effectLst/>
                          <a:latin typeface="Times New Roman" panose="02020603050405020304" pitchFamily="18" charset="0"/>
                          <a:ea typeface="Times New Roman" panose="02020603050405020304" pitchFamily="18" charset="0"/>
                        </a:rPr>
                        <a:t>$35,820</a:t>
                      </a:r>
                    </a:p>
                  </a:txBody>
                  <a:tcPr marL="42252" marR="4225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lnSpc>
                          <a:spcPct val="115000"/>
                        </a:lnSpc>
                        <a:buNone/>
                      </a:pPr>
                      <a:r>
                        <a:rPr lang="en-US" sz="1400" kern="1400">
                          <a:effectLst/>
                          <a:latin typeface="Times New Roman" panose="02020603050405020304" pitchFamily="18" charset="0"/>
                          <a:ea typeface="Times New Roman" panose="02020603050405020304" pitchFamily="18" charset="0"/>
                        </a:rPr>
                        <a:t>$37,530</a:t>
                      </a:r>
                    </a:p>
                  </a:txBody>
                  <a:tcPr marL="42252" marR="42252" marT="0" marB="0">
                    <a:lnL w="12700"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lnSpc>
                          <a:spcPct val="115000"/>
                        </a:lnSpc>
                        <a:buNone/>
                      </a:pPr>
                      <a:r>
                        <a:rPr lang="en-US" sz="1400" b="1" kern="1400">
                          <a:solidFill>
                            <a:srgbClr val="FF0000"/>
                          </a:solidFill>
                          <a:effectLst/>
                          <a:latin typeface="Times New Roman" panose="02020603050405020304" pitchFamily="18" charset="0"/>
                          <a:ea typeface="Times New Roman" panose="02020603050405020304" pitchFamily="18" charset="0"/>
                        </a:rPr>
                        <a:t>$896</a:t>
                      </a:r>
                      <a:endParaRPr lang="en-US" sz="1400" kern="1400">
                        <a:effectLst/>
                        <a:latin typeface="Times New Roman" panose="02020603050405020304" pitchFamily="18" charset="0"/>
                        <a:ea typeface="Times New Roman" panose="02020603050405020304" pitchFamily="18" charset="0"/>
                      </a:endParaRPr>
                    </a:p>
                  </a:txBody>
                  <a:tcPr marL="42252" marR="42252" marT="0" marB="0">
                    <a:lnL w="28575"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lnSpc>
                          <a:spcPct val="115000"/>
                        </a:lnSpc>
                        <a:buNone/>
                      </a:pPr>
                      <a:r>
                        <a:rPr lang="en-US" sz="1400" b="1" kern="1400">
                          <a:solidFill>
                            <a:srgbClr val="FF0000"/>
                          </a:solidFill>
                          <a:effectLst/>
                          <a:latin typeface="Times New Roman" panose="02020603050405020304" pitchFamily="18" charset="0"/>
                          <a:ea typeface="Times New Roman" panose="02020603050405020304" pitchFamily="18" charset="0"/>
                        </a:rPr>
                        <a:t>$938</a:t>
                      </a:r>
                      <a:endParaRPr lang="en-US" sz="1400" kern="1400">
                        <a:effectLst/>
                        <a:latin typeface="Times New Roman" panose="02020603050405020304" pitchFamily="18" charset="0"/>
                        <a:ea typeface="Times New Roman" panose="02020603050405020304" pitchFamily="18" charset="0"/>
                      </a:endParaRPr>
                    </a:p>
                  </a:txBody>
                  <a:tcPr marL="42252" marR="4225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lnSpc>
                          <a:spcPct val="115000"/>
                        </a:lnSpc>
                        <a:buNone/>
                      </a:pPr>
                      <a:r>
                        <a:rPr lang="en-US" sz="1400" b="1" kern="1400">
                          <a:solidFill>
                            <a:srgbClr val="FF0000"/>
                          </a:solidFill>
                          <a:effectLst/>
                          <a:latin typeface="Times New Roman" panose="02020603050405020304" pitchFamily="18" charset="0"/>
                          <a:ea typeface="Times New Roman" panose="02020603050405020304" pitchFamily="18" charset="0"/>
                        </a:rPr>
                        <a:t>$119,400</a:t>
                      </a:r>
                      <a:endParaRPr lang="en-US" sz="1400" kern="1400">
                        <a:effectLst/>
                        <a:latin typeface="Times New Roman" panose="02020603050405020304" pitchFamily="18" charset="0"/>
                        <a:ea typeface="Times New Roman" panose="02020603050405020304" pitchFamily="18" charset="0"/>
                      </a:endParaRPr>
                    </a:p>
                  </a:txBody>
                  <a:tcPr marL="42252" marR="4225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lnSpc>
                          <a:spcPct val="115000"/>
                        </a:lnSpc>
                        <a:buNone/>
                      </a:pPr>
                      <a:r>
                        <a:rPr lang="en-US" sz="1400" b="1" kern="1400">
                          <a:solidFill>
                            <a:srgbClr val="FF0000"/>
                          </a:solidFill>
                          <a:effectLst/>
                          <a:latin typeface="Times New Roman" panose="02020603050405020304" pitchFamily="18" charset="0"/>
                          <a:ea typeface="Times New Roman" panose="02020603050405020304" pitchFamily="18" charset="0"/>
                        </a:rPr>
                        <a:t>$125,100</a:t>
                      </a:r>
                      <a:endParaRPr lang="en-US" sz="1400" kern="1400">
                        <a:effectLst/>
                        <a:latin typeface="Times New Roman" panose="02020603050405020304" pitchFamily="18" charset="0"/>
                        <a:ea typeface="Times New Roman" panose="02020603050405020304" pitchFamily="18" charset="0"/>
                      </a:endParaRPr>
                    </a:p>
                  </a:txBody>
                  <a:tcPr marL="42252" marR="4225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984439577"/>
                  </a:ext>
                </a:extLst>
              </a:tr>
              <a:tr h="207309">
                <a:tc rowSpan="2">
                  <a:txBody>
                    <a:bodyPr/>
                    <a:lstStyle/>
                    <a:p>
                      <a:pPr marL="0" marR="0" algn="ctr">
                        <a:lnSpc>
                          <a:spcPct val="115000"/>
                        </a:lnSpc>
                        <a:buNone/>
                      </a:pPr>
                      <a:r>
                        <a:rPr lang="en-US" sz="1400" kern="1400">
                          <a:effectLst/>
                          <a:latin typeface="Times New Roman" panose="02020603050405020304" pitchFamily="18" charset="0"/>
                          <a:ea typeface="Calibri" panose="020F0502020204030204" pitchFamily="34" charset="0"/>
                        </a:rPr>
                        <a:t>Management </a:t>
                      </a:r>
                      <a:endParaRPr lang="en-US" sz="1400" kern="1400">
                        <a:effectLst/>
                        <a:latin typeface="Times New Roman" panose="02020603050405020304" pitchFamily="18" charset="0"/>
                        <a:ea typeface="Times New Roman" panose="02020603050405020304" pitchFamily="18" charset="0"/>
                      </a:endParaRPr>
                    </a:p>
                    <a:p>
                      <a:pPr marL="0" marR="0" algn="ctr">
                        <a:lnSpc>
                          <a:spcPct val="115000"/>
                        </a:lnSpc>
                        <a:buNone/>
                      </a:pPr>
                      <a:r>
                        <a:rPr lang="en-US" sz="1400" kern="1400">
                          <a:effectLst/>
                          <a:latin typeface="Times New Roman" panose="02020603050405020304" pitchFamily="18" charset="0"/>
                          <a:ea typeface="Calibri" panose="020F0502020204030204" pitchFamily="34" charset="0"/>
                        </a:rPr>
                        <a:t>(11,13)</a:t>
                      </a:r>
                      <a:endParaRPr lang="en-US" sz="1400" kern="1400">
                        <a:effectLst/>
                        <a:latin typeface="Times New Roman" panose="02020603050405020304" pitchFamily="18" charset="0"/>
                        <a:ea typeface="Times New Roman" panose="02020603050405020304" pitchFamily="18" charset="0"/>
                      </a:endParaRPr>
                    </a:p>
                  </a:txBody>
                  <a:tcPr marL="42252" marR="4225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lnSpc>
                          <a:spcPct val="115000"/>
                        </a:lnSpc>
                        <a:buNone/>
                      </a:pPr>
                      <a:r>
                        <a:rPr lang="en-US" sz="1400" kern="1400">
                          <a:effectLst/>
                          <a:latin typeface="Times New Roman" panose="02020603050405020304" pitchFamily="18" charset="0"/>
                          <a:ea typeface="Times New Roman" panose="02020603050405020304" pitchFamily="18" charset="0"/>
                        </a:rPr>
                        <a:t>1.9%</a:t>
                      </a:r>
                    </a:p>
                  </a:txBody>
                  <a:tcPr marL="42252" marR="4225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lnSpc>
                          <a:spcPct val="115000"/>
                        </a:lnSpc>
                        <a:buNone/>
                      </a:pPr>
                      <a:r>
                        <a:rPr lang="en-US" sz="1400" kern="1400">
                          <a:effectLst/>
                          <a:latin typeface="Times New Roman" panose="02020603050405020304" pitchFamily="18" charset="0"/>
                          <a:ea typeface="Times New Roman" panose="02020603050405020304" pitchFamily="18" charset="0"/>
                        </a:rPr>
                        <a:t>General and Operations Managers</a:t>
                      </a:r>
                    </a:p>
                  </a:txBody>
                  <a:tcPr marL="42252" marR="4225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lnSpc>
                          <a:spcPct val="115000"/>
                        </a:lnSpc>
                        <a:buNone/>
                      </a:pPr>
                      <a:r>
                        <a:rPr lang="en-US" sz="1400" kern="1400">
                          <a:effectLst/>
                          <a:latin typeface="Times New Roman" panose="02020603050405020304" pitchFamily="18" charset="0"/>
                          <a:ea typeface="Times New Roman" panose="02020603050405020304" pitchFamily="18" charset="0"/>
                        </a:rPr>
                        <a:t>$56,130</a:t>
                      </a:r>
                    </a:p>
                  </a:txBody>
                  <a:tcPr marL="42252" marR="4225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lnSpc>
                          <a:spcPct val="115000"/>
                        </a:lnSpc>
                        <a:buNone/>
                      </a:pPr>
                      <a:r>
                        <a:rPr lang="en-US" sz="1400" kern="1400">
                          <a:effectLst/>
                          <a:latin typeface="Times New Roman" panose="02020603050405020304" pitchFamily="18" charset="0"/>
                          <a:ea typeface="Times New Roman" panose="02020603050405020304" pitchFamily="18" charset="0"/>
                        </a:rPr>
                        <a:t>$82,180</a:t>
                      </a:r>
                    </a:p>
                  </a:txBody>
                  <a:tcPr marL="42252" marR="42252" marT="0" marB="0">
                    <a:lnL w="12700"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lnSpc>
                          <a:spcPct val="115000"/>
                        </a:lnSpc>
                        <a:buNone/>
                      </a:pPr>
                      <a:r>
                        <a:rPr lang="en-US" sz="1400" kern="1400">
                          <a:effectLst/>
                          <a:latin typeface="Times New Roman" panose="02020603050405020304" pitchFamily="18" charset="0"/>
                          <a:ea typeface="Times New Roman" panose="02020603050405020304" pitchFamily="18" charset="0"/>
                        </a:rPr>
                        <a:t>$1,403</a:t>
                      </a:r>
                    </a:p>
                  </a:txBody>
                  <a:tcPr marL="42252" marR="42252" marT="0" marB="0">
                    <a:lnL w="28575"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lnSpc>
                          <a:spcPct val="115000"/>
                        </a:lnSpc>
                        <a:buNone/>
                      </a:pPr>
                      <a:r>
                        <a:rPr lang="en-US" sz="1400" kern="1400">
                          <a:effectLst/>
                          <a:latin typeface="Times New Roman" panose="02020603050405020304" pitchFamily="18" charset="0"/>
                          <a:ea typeface="Times New Roman" panose="02020603050405020304" pitchFamily="18" charset="0"/>
                        </a:rPr>
                        <a:t>$2,055</a:t>
                      </a:r>
                    </a:p>
                  </a:txBody>
                  <a:tcPr marL="42252" marR="4225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lnSpc>
                          <a:spcPct val="115000"/>
                        </a:lnSpc>
                        <a:buNone/>
                      </a:pPr>
                      <a:r>
                        <a:rPr lang="en-US" sz="1400" b="1" kern="1400">
                          <a:solidFill>
                            <a:srgbClr val="FF0000"/>
                          </a:solidFill>
                          <a:effectLst/>
                          <a:latin typeface="Times New Roman" panose="02020603050405020304" pitchFamily="18" charset="0"/>
                          <a:ea typeface="Times New Roman" panose="02020603050405020304" pitchFamily="18" charset="0"/>
                        </a:rPr>
                        <a:t>$187,100</a:t>
                      </a:r>
                      <a:endParaRPr lang="en-US" sz="1400" kern="1400">
                        <a:effectLst/>
                        <a:latin typeface="Times New Roman" panose="02020603050405020304" pitchFamily="18" charset="0"/>
                        <a:ea typeface="Times New Roman" panose="02020603050405020304" pitchFamily="18" charset="0"/>
                      </a:endParaRPr>
                    </a:p>
                  </a:txBody>
                  <a:tcPr marL="42252" marR="4225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lnSpc>
                          <a:spcPct val="115000"/>
                        </a:lnSpc>
                        <a:buNone/>
                      </a:pPr>
                      <a:r>
                        <a:rPr lang="en-US" sz="1400" kern="1400">
                          <a:effectLst/>
                          <a:latin typeface="Times New Roman" panose="02020603050405020304" pitchFamily="18" charset="0"/>
                          <a:ea typeface="Times New Roman" panose="02020603050405020304" pitchFamily="18" charset="0"/>
                        </a:rPr>
                        <a:t>$273,933</a:t>
                      </a:r>
                    </a:p>
                  </a:txBody>
                  <a:tcPr marL="42252" marR="4225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297167534"/>
                  </a:ext>
                </a:extLst>
              </a:tr>
              <a:tr h="207309">
                <a:tc vMerge="1">
                  <a:txBody>
                    <a:bodyPr/>
                    <a:lstStyle/>
                    <a:p>
                      <a:endParaRPr lang="en-US"/>
                    </a:p>
                  </a:txBody>
                  <a:tcPr/>
                </a:tc>
                <a:tc>
                  <a:txBody>
                    <a:bodyPr/>
                    <a:lstStyle/>
                    <a:p>
                      <a:pPr marL="0" marR="0" algn="ctr">
                        <a:lnSpc>
                          <a:spcPct val="115000"/>
                        </a:lnSpc>
                        <a:buNone/>
                      </a:pPr>
                      <a:r>
                        <a:rPr lang="en-US" sz="1400" kern="1400">
                          <a:effectLst/>
                          <a:latin typeface="Times New Roman" panose="02020603050405020304" pitchFamily="18" charset="0"/>
                          <a:ea typeface="Times New Roman" panose="02020603050405020304" pitchFamily="18" charset="0"/>
                        </a:rPr>
                        <a:t>0.9%</a:t>
                      </a:r>
                    </a:p>
                  </a:txBody>
                  <a:tcPr marL="42252" marR="4225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lnSpc>
                          <a:spcPct val="115000"/>
                        </a:lnSpc>
                        <a:buNone/>
                      </a:pPr>
                      <a:r>
                        <a:rPr lang="en-US" sz="1400" kern="1400">
                          <a:effectLst/>
                          <a:latin typeface="Times New Roman" panose="02020603050405020304" pitchFamily="18" charset="0"/>
                          <a:ea typeface="Times New Roman" panose="02020603050405020304" pitchFamily="18" charset="0"/>
                        </a:rPr>
                        <a:t>Accountants and Auditors</a:t>
                      </a:r>
                    </a:p>
                  </a:txBody>
                  <a:tcPr marL="42252" marR="4225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lnSpc>
                          <a:spcPct val="115000"/>
                        </a:lnSpc>
                        <a:buNone/>
                      </a:pPr>
                      <a:r>
                        <a:rPr lang="en-US" sz="1400" kern="1400">
                          <a:effectLst/>
                          <a:latin typeface="Times New Roman" panose="02020603050405020304" pitchFamily="18" charset="0"/>
                          <a:ea typeface="Times New Roman" panose="02020603050405020304" pitchFamily="18" charset="0"/>
                        </a:rPr>
                        <a:t>$58,830</a:t>
                      </a:r>
                    </a:p>
                  </a:txBody>
                  <a:tcPr marL="42252" marR="4225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lnSpc>
                          <a:spcPct val="115000"/>
                        </a:lnSpc>
                        <a:buNone/>
                      </a:pPr>
                      <a:r>
                        <a:rPr lang="en-US" sz="1400" kern="1400">
                          <a:effectLst/>
                          <a:latin typeface="Times New Roman" panose="02020603050405020304" pitchFamily="18" charset="0"/>
                          <a:ea typeface="Times New Roman" panose="02020603050405020304" pitchFamily="18" charset="0"/>
                        </a:rPr>
                        <a:t>$72,740</a:t>
                      </a:r>
                    </a:p>
                  </a:txBody>
                  <a:tcPr marL="42252" marR="42252" marT="0" marB="0">
                    <a:lnL w="12700"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lnSpc>
                          <a:spcPct val="115000"/>
                        </a:lnSpc>
                        <a:buNone/>
                      </a:pPr>
                      <a:r>
                        <a:rPr lang="en-US" sz="1400" kern="1400">
                          <a:effectLst/>
                          <a:latin typeface="Times New Roman" panose="02020603050405020304" pitchFamily="18" charset="0"/>
                          <a:ea typeface="Times New Roman" panose="02020603050405020304" pitchFamily="18" charset="0"/>
                        </a:rPr>
                        <a:t>$1,471</a:t>
                      </a:r>
                    </a:p>
                  </a:txBody>
                  <a:tcPr marL="42252" marR="42252" marT="0" marB="0">
                    <a:lnL w="28575"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lnSpc>
                          <a:spcPct val="115000"/>
                        </a:lnSpc>
                        <a:buNone/>
                      </a:pPr>
                      <a:r>
                        <a:rPr lang="en-US" sz="1400" kern="1400">
                          <a:effectLst/>
                          <a:latin typeface="Times New Roman" panose="02020603050405020304" pitchFamily="18" charset="0"/>
                          <a:ea typeface="Times New Roman" panose="02020603050405020304" pitchFamily="18" charset="0"/>
                        </a:rPr>
                        <a:t>$1,819</a:t>
                      </a:r>
                    </a:p>
                  </a:txBody>
                  <a:tcPr marL="42252" marR="4225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lnSpc>
                          <a:spcPct val="115000"/>
                        </a:lnSpc>
                        <a:buNone/>
                      </a:pPr>
                      <a:r>
                        <a:rPr lang="en-US" sz="1400" b="1" kern="1400">
                          <a:solidFill>
                            <a:srgbClr val="FF0000"/>
                          </a:solidFill>
                          <a:effectLst/>
                          <a:latin typeface="Times New Roman" panose="02020603050405020304" pitchFamily="18" charset="0"/>
                          <a:ea typeface="Times New Roman" panose="02020603050405020304" pitchFamily="18" charset="0"/>
                        </a:rPr>
                        <a:t>$196,100</a:t>
                      </a:r>
                      <a:endParaRPr lang="en-US" sz="1400" kern="1400">
                        <a:effectLst/>
                        <a:latin typeface="Times New Roman" panose="02020603050405020304" pitchFamily="18" charset="0"/>
                        <a:ea typeface="Times New Roman" panose="02020603050405020304" pitchFamily="18" charset="0"/>
                      </a:endParaRPr>
                    </a:p>
                  </a:txBody>
                  <a:tcPr marL="42252" marR="4225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lnSpc>
                          <a:spcPct val="115000"/>
                        </a:lnSpc>
                        <a:buNone/>
                      </a:pPr>
                      <a:r>
                        <a:rPr lang="en-US" sz="1400" kern="1400" dirty="0">
                          <a:effectLst/>
                          <a:latin typeface="Times New Roman" panose="02020603050405020304" pitchFamily="18" charset="0"/>
                          <a:ea typeface="Times New Roman" panose="02020603050405020304" pitchFamily="18" charset="0"/>
                        </a:rPr>
                        <a:t>$242,467</a:t>
                      </a:r>
                    </a:p>
                  </a:txBody>
                  <a:tcPr marL="42252" marR="4225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074574478"/>
                  </a:ext>
                </a:extLst>
              </a:tr>
              <a:tr h="207309">
                <a:tc>
                  <a:txBody>
                    <a:bodyPr/>
                    <a:lstStyle/>
                    <a:p>
                      <a:pPr marL="0" marR="0" algn="ctr">
                        <a:lnSpc>
                          <a:spcPct val="115000"/>
                        </a:lnSpc>
                        <a:buNone/>
                      </a:pPr>
                      <a:r>
                        <a:rPr lang="en-US" sz="1400" kern="1400">
                          <a:effectLst/>
                          <a:latin typeface="Times New Roman" panose="02020603050405020304" pitchFamily="18" charset="0"/>
                          <a:ea typeface="Calibri" panose="020F0502020204030204" pitchFamily="34" charset="0"/>
                        </a:rPr>
                        <a:t>Engineering (17)</a:t>
                      </a:r>
                      <a:endParaRPr lang="en-US" sz="1400" kern="1400">
                        <a:effectLst/>
                        <a:latin typeface="Times New Roman" panose="02020603050405020304" pitchFamily="18" charset="0"/>
                        <a:ea typeface="Times New Roman" panose="02020603050405020304" pitchFamily="18" charset="0"/>
                      </a:endParaRPr>
                    </a:p>
                  </a:txBody>
                  <a:tcPr marL="42252" marR="4225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lnSpc>
                          <a:spcPct val="115000"/>
                        </a:lnSpc>
                        <a:buNone/>
                      </a:pPr>
                      <a:r>
                        <a:rPr lang="en-US" sz="1400" kern="1400">
                          <a:effectLst/>
                          <a:latin typeface="Times New Roman" panose="02020603050405020304" pitchFamily="18" charset="0"/>
                          <a:ea typeface="Times New Roman" panose="02020603050405020304" pitchFamily="18" charset="0"/>
                        </a:rPr>
                        <a:t>0.6%</a:t>
                      </a:r>
                    </a:p>
                  </a:txBody>
                  <a:tcPr marL="42252" marR="4225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noFill/>
                  </a:tcPr>
                </a:tc>
                <a:tc>
                  <a:txBody>
                    <a:bodyPr/>
                    <a:lstStyle/>
                    <a:p>
                      <a:pPr marL="0" marR="0" algn="ctr">
                        <a:lnSpc>
                          <a:spcPct val="115000"/>
                        </a:lnSpc>
                        <a:buNone/>
                      </a:pPr>
                      <a:r>
                        <a:rPr lang="en-US" sz="1400" kern="1400">
                          <a:effectLst/>
                          <a:latin typeface="Times New Roman" panose="02020603050405020304" pitchFamily="18" charset="0"/>
                          <a:ea typeface="Times New Roman" panose="02020603050405020304" pitchFamily="18" charset="0"/>
                        </a:rPr>
                        <a:t>Mechanical Engineers</a:t>
                      </a:r>
                    </a:p>
                  </a:txBody>
                  <a:tcPr marL="42252" marR="4225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noFill/>
                  </a:tcPr>
                </a:tc>
                <a:tc>
                  <a:txBody>
                    <a:bodyPr/>
                    <a:lstStyle/>
                    <a:p>
                      <a:pPr marL="0" marR="0" algn="ctr">
                        <a:lnSpc>
                          <a:spcPct val="115000"/>
                        </a:lnSpc>
                        <a:buNone/>
                      </a:pPr>
                      <a:r>
                        <a:rPr lang="en-US" sz="1400" kern="1400">
                          <a:effectLst/>
                          <a:latin typeface="Times New Roman" panose="02020603050405020304" pitchFamily="18" charset="0"/>
                          <a:ea typeface="Times New Roman" panose="02020603050405020304" pitchFamily="18" charset="0"/>
                        </a:rPr>
                        <a:t>$77,820</a:t>
                      </a:r>
                    </a:p>
                  </a:txBody>
                  <a:tcPr marL="42252" marR="4225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noFill/>
                  </a:tcPr>
                </a:tc>
                <a:tc>
                  <a:txBody>
                    <a:bodyPr/>
                    <a:lstStyle/>
                    <a:p>
                      <a:pPr marL="0" marR="0" algn="ctr">
                        <a:lnSpc>
                          <a:spcPct val="115000"/>
                        </a:lnSpc>
                        <a:buNone/>
                      </a:pPr>
                      <a:r>
                        <a:rPr lang="en-US" sz="1400" kern="1400">
                          <a:effectLst/>
                          <a:latin typeface="Times New Roman" panose="02020603050405020304" pitchFamily="18" charset="0"/>
                          <a:ea typeface="Times New Roman" panose="02020603050405020304" pitchFamily="18" charset="0"/>
                        </a:rPr>
                        <a:t>$93,660</a:t>
                      </a:r>
                    </a:p>
                  </a:txBody>
                  <a:tcPr marL="42252" marR="42252" marT="0" marB="0">
                    <a:lnL w="12700"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noFill/>
                  </a:tcPr>
                </a:tc>
                <a:tc>
                  <a:txBody>
                    <a:bodyPr/>
                    <a:lstStyle/>
                    <a:p>
                      <a:pPr marL="0" marR="0" algn="ctr">
                        <a:lnSpc>
                          <a:spcPct val="115000"/>
                        </a:lnSpc>
                        <a:buNone/>
                      </a:pPr>
                      <a:r>
                        <a:rPr lang="en-US" sz="1400" kern="1400">
                          <a:effectLst/>
                          <a:latin typeface="Times New Roman" panose="02020603050405020304" pitchFamily="18" charset="0"/>
                          <a:ea typeface="Times New Roman" panose="02020603050405020304" pitchFamily="18" charset="0"/>
                        </a:rPr>
                        <a:t>$1,946</a:t>
                      </a:r>
                    </a:p>
                  </a:txBody>
                  <a:tcPr marL="42252" marR="42252" marT="0" marB="0">
                    <a:lnL w="28575"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noFill/>
                  </a:tcPr>
                </a:tc>
                <a:tc>
                  <a:txBody>
                    <a:bodyPr/>
                    <a:lstStyle/>
                    <a:p>
                      <a:pPr marL="0" marR="0" algn="ctr">
                        <a:lnSpc>
                          <a:spcPct val="115000"/>
                        </a:lnSpc>
                        <a:buNone/>
                      </a:pPr>
                      <a:r>
                        <a:rPr lang="en-US" sz="1400" kern="1400">
                          <a:effectLst/>
                          <a:latin typeface="Times New Roman" panose="02020603050405020304" pitchFamily="18" charset="0"/>
                          <a:ea typeface="Times New Roman" panose="02020603050405020304" pitchFamily="18" charset="0"/>
                        </a:rPr>
                        <a:t>$2,342</a:t>
                      </a:r>
                    </a:p>
                  </a:txBody>
                  <a:tcPr marL="42252" marR="4225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noFill/>
                  </a:tcPr>
                </a:tc>
                <a:tc>
                  <a:txBody>
                    <a:bodyPr/>
                    <a:lstStyle/>
                    <a:p>
                      <a:pPr marL="0" marR="0" algn="ctr">
                        <a:lnSpc>
                          <a:spcPct val="115000"/>
                        </a:lnSpc>
                        <a:buNone/>
                      </a:pPr>
                      <a:r>
                        <a:rPr lang="en-US" sz="1400" kern="1400">
                          <a:effectLst/>
                          <a:latin typeface="Times New Roman" panose="02020603050405020304" pitchFamily="18" charset="0"/>
                          <a:ea typeface="Times New Roman" panose="02020603050405020304" pitchFamily="18" charset="0"/>
                        </a:rPr>
                        <a:t>$259,400</a:t>
                      </a:r>
                    </a:p>
                  </a:txBody>
                  <a:tcPr marL="42252" marR="4225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noFill/>
                  </a:tcPr>
                </a:tc>
                <a:tc>
                  <a:txBody>
                    <a:bodyPr/>
                    <a:lstStyle/>
                    <a:p>
                      <a:pPr marL="0" marR="0" algn="ctr">
                        <a:lnSpc>
                          <a:spcPct val="115000"/>
                        </a:lnSpc>
                        <a:buNone/>
                      </a:pPr>
                      <a:r>
                        <a:rPr lang="en-US" sz="1400" kern="1400">
                          <a:effectLst/>
                          <a:latin typeface="Times New Roman" panose="02020603050405020304" pitchFamily="18" charset="0"/>
                          <a:ea typeface="Times New Roman" panose="02020603050405020304" pitchFamily="18" charset="0"/>
                        </a:rPr>
                        <a:t>$312,200</a:t>
                      </a:r>
                    </a:p>
                  </a:txBody>
                  <a:tcPr marL="42252" marR="4225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354867857"/>
                  </a:ext>
                </a:extLst>
              </a:tr>
              <a:tr h="207309">
                <a:tc rowSpan="4">
                  <a:txBody>
                    <a:bodyPr/>
                    <a:lstStyle/>
                    <a:p>
                      <a:pPr marL="0" marR="0" algn="ctr">
                        <a:lnSpc>
                          <a:spcPct val="115000"/>
                        </a:lnSpc>
                        <a:buNone/>
                      </a:pPr>
                      <a:r>
                        <a:rPr lang="en-US" sz="1400" kern="1400">
                          <a:effectLst/>
                          <a:latin typeface="Times New Roman" panose="02020603050405020304" pitchFamily="18" charset="0"/>
                          <a:ea typeface="Calibri" panose="020F0502020204030204" pitchFamily="34" charset="0"/>
                        </a:rPr>
                        <a:t>Construction/ Installation/ Repair (47, 49)</a:t>
                      </a:r>
                      <a:endParaRPr lang="en-US" sz="1400" kern="1400">
                        <a:effectLst/>
                        <a:latin typeface="Times New Roman" panose="02020603050405020304" pitchFamily="18" charset="0"/>
                        <a:ea typeface="Times New Roman" panose="02020603050405020304" pitchFamily="18" charset="0"/>
                      </a:endParaRPr>
                    </a:p>
                  </a:txBody>
                  <a:tcPr marL="42252" marR="4225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noFill/>
                  </a:tcPr>
                </a:tc>
                <a:tc>
                  <a:txBody>
                    <a:bodyPr/>
                    <a:lstStyle/>
                    <a:p>
                      <a:pPr marL="0" marR="0" algn="ctr">
                        <a:lnSpc>
                          <a:spcPct val="115000"/>
                        </a:lnSpc>
                        <a:buNone/>
                      </a:pPr>
                      <a:r>
                        <a:rPr lang="en-US" sz="1400" kern="1400">
                          <a:effectLst/>
                          <a:latin typeface="Times New Roman" panose="02020603050405020304" pitchFamily="18" charset="0"/>
                          <a:ea typeface="Times New Roman" panose="02020603050405020304" pitchFamily="18" charset="0"/>
                        </a:rPr>
                        <a:t>0.9%</a:t>
                      </a:r>
                    </a:p>
                  </a:txBody>
                  <a:tcPr marL="42252" marR="4225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lnSpc>
                          <a:spcPct val="115000"/>
                        </a:lnSpc>
                        <a:buNone/>
                      </a:pPr>
                      <a:r>
                        <a:rPr lang="en-US" sz="1400" kern="1400">
                          <a:effectLst/>
                          <a:latin typeface="Times New Roman" panose="02020603050405020304" pitchFamily="18" charset="0"/>
                          <a:ea typeface="Times New Roman" panose="02020603050405020304" pitchFamily="18" charset="0"/>
                        </a:rPr>
                        <a:t>Maintenance and Repair Workers</a:t>
                      </a:r>
                    </a:p>
                  </a:txBody>
                  <a:tcPr marL="42252" marR="4225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lnSpc>
                          <a:spcPct val="115000"/>
                        </a:lnSpc>
                        <a:buNone/>
                      </a:pPr>
                      <a:r>
                        <a:rPr lang="en-US" sz="1400" kern="1400">
                          <a:effectLst/>
                          <a:latin typeface="Times New Roman" panose="02020603050405020304" pitchFamily="18" charset="0"/>
                          <a:ea typeface="Times New Roman" panose="02020603050405020304" pitchFamily="18" charset="0"/>
                        </a:rPr>
                        <a:t>$34,040</a:t>
                      </a:r>
                    </a:p>
                  </a:txBody>
                  <a:tcPr marL="42252" marR="4225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lnSpc>
                          <a:spcPct val="115000"/>
                        </a:lnSpc>
                        <a:buNone/>
                      </a:pPr>
                      <a:r>
                        <a:rPr lang="en-US" sz="1400" kern="1400">
                          <a:effectLst/>
                          <a:latin typeface="Times New Roman" panose="02020603050405020304" pitchFamily="18" charset="0"/>
                          <a:ea typeface="Times New Roman" panose="02020603050405020304" pitchFamily="18" charset="0"/>
                        </a:rPr>
                        <a:t>$39,580</a:t>
                      </a:r>
                    </a:p>
                  </a:txBody>
                  <a:tcPr marL="42252" marR="42252" marT="0" marB="0">
                    <a:lnL w="12700"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lnSpc>
                          <a:spcPct val="115000"/>
                        </a:lnSpc>
                        <a:buNone/>
                      </a:pPr>
                      <a:r>
                        <a:rPr lang="en-US" sz="1400" b="1" kern="1400">
                          <a:solidFill>
                            <a:srgbClr val="FF0000"/>
                          </a:solidFill>
                          <a:effectLst/>
                          <a:latin typeface="Times New Roman" panose="02020603050405020304" pitchFamily="18" charset="0"/>
                          <a:ea typeface="Times New Roman" panose="02020603050405020304" pitchFamily="18" charset="0"/>
                        </a:rPr>
                        <a:t>$851</a:t>
                      </a:r>
                      <a:endParaRPr lang="en-US" sz="1400" kern="1400">
                        <a:effectLst/>
                        <a:latin typeface="Times New Roman" panose="02020603050405020304" pitchFamily="18" charset="0"/>
                        <a:ea typeface="Times New Roman" panose="02020603050405020304" pitchFamily="18" charset="0"/>
                      </a:endParaRPr>
                    </a:p>
                  </a:txBody>
                  <a:tcPr marL="42252" marR="42252" marT="0" marB="0">
                    <a:lnL w="28575"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lnSpc>
                          <a:spcPct val="115000"/>
                        </a:lnSpc>
                        <a:buNone/>
                      </a:pPr>
                      <a:r>
                        <a:rPr lang="en-US" sz="1400" kern="1400">
                          <a:effectLst/>
                          <a:latin typeface="Times New Roman" panose="02020603050405020304" pitchFamily="18" charset="0"/>
                          <a:ea typeface="Times New Roman" panose="02020603050405020304" pitchFamily="18" charset="0"/>
                        </a:rPr>
                        <a:t>$990</a:t>
                      </a:r>
                    </a:p>
                  </a:txBody>
                  <a:tcPr marL="42252" marR="4225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lnSpc>
                          <a:spcPct val="115000"/>
                        </a:lnSpc>
                        <a:buNone/>
                      </a:pPr>
                      <a:r>
                        <a:rPr lang="en-US" sz="1400" b="1" kern="1400">
                          <a:solidFill>
                            <a:srgbClr val="FF0000"/>
                          </a:solidFill>
                          <a:effectLst/>
                          <a:latin typeface="Times New Roman" panose="02020603050405020304" pitchFamily="18" charset="0"/>
                          <a:ea typeface="Times New Roman" panose="02020603050405020304" pitchFamily="18" charset="0"/>
                        </a:rPr>
                        <a:t>$113,467</a:t>
                      </a:r>
                      <a:endParaRPr lang="en-US" sz="1400" kern="1400">
                        <a:effectLst/>
                        <a:latin typeface="Times New Roman" panose="02020603050405020304" pitchFamily="18" charset="0"/>
                        <a:ea typeface="Times New Roman" panose="02020603050405020304" pitchFamily="18" charset="0"/>
                      </a:endParaRPr>
                    </a:p>
                  </a:txBody>
                  <a:tcPr marL="42252" marR="4225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lnSpc>
                          <a:spcPct val="115000"/>
                        </a:lnSpc>
                        <a:buNone/>
                      </a:pPr>
                      <a:r>
                        <a:rPr lang="en-US" sz="1400" b="1" kern="1400">
                          <a:solidFill>
                            <a:srgbClr val="FF0000"/>
                          </a:solidFill>
                          <a:effectLst/>
                          <a:latin typeface="Times New Roman" panose="02020603050405020304" pitchFamily="18" charset="0"/>
                          <a:ea typeface="Times New Roman" panose="02020603050405020304" pitchFamily="18" charset="0"/>
                        </a:rPr>
                        <a:t>$131,933</a:t>
                      </a:r>
                      <a:endParaRPr lang="en-US" sz="1400" kern="1400">
                        <a:effectLst/>
                        <a:latin typeface="Times New Roman" panose="02020603050405020304" pitchFamily="18" charset="0"/>
                        <a:ea typeface="Times New Roman" panose="02020603050405020304" pitchFamily="18" charset="0"/>
                      </a:endParaRPr>
                    </a:p>
                  </a:txBody>
                  <a:tcPr marL="42252" marR="4225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396283022"/>
                  </a:ext>
                </a:extLst>
              </a:tr>
              <a:tr h="207309">
                <a:tc vMerge="1">
                  <a:txBody>
                    <a:bodyPr/>
                    <a:lstStyle/>
                    <a:p>
                      <a:endParaRPr lang="en-US"/>
                    </a:p>
                  </a:txBody>
                  <a:tcPr/>
                </a:tc>
                <a:tc>
                  <a:txBody>
                    <a:bodyPr/>
                    <a:lstStyle/>
                    <a:p>
                      <a:pPr marL="0" marR="0" algn="ctr">
                        <a:lnSpc>
                          <a:spcPct val="115000"/>
                        </a:lnSpc>
                        <a:buNone/>
                      </a:pPr>
                      <a:r>
                        <a:rPr lang="en-US" sz="1400" kern="1400">
                          <a:effectLst/>
                          <a:latin typeface="Times New Roman" panose="02020603050405020304" pitchFamily="18" charset="0"/>
                          <a:ea typeface="Times New Roman" panose="02020603050405020304" pitchFamily="18" charset="0"/>
                        </a:rPr>
                        <a:t>0.7%</a:t>
                      </a:r>
                    </a:p>
                  </a:txBody>
                  <a:tcPr marL="42252" marR="4225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lnSpc>
                          <a:spcPct val="115000"/>
                        </a:lnSpc>
                        <a:buNone/>
                      </a:pPr>
                      <a:r>
                        <a:rPr lang="en-US" sz="1400" kern="1400">
                          <a:effectLst/>
                          <a:latin typeface="Times New Roman" panose="02020603050405020304" pitchFamily="18" charset="0"/>
                          <a:ea typeface="Times New Roman" panose="02020603050405020304" pitchFamily="18" charset="0"/>
                        </a:rPr>
                        <a:t>Construction Laborers</a:t>
                      </a:r>
                    </a:p>
                  </a:txBody>
                  <a:tcPr marL="42252" marR="4225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lnSpc>
                          <a:spcPct val="115000"/>
                        </a:lnSpc>
                        <a:buNone/>
                      </a:pPr>
                      <a:r>
                        <a:rPr lang="en-US" sz="1400" kern="1400">
                          <a:effectLst/>
                          <a:latin typeface="Times New Roman" panose="02020603050405020304" pitchFamily="18" charset="0"/>
                          <a:ea typeface="Times New Roman" panose="02020603050405020304" pitchFamily="18" charset="0"/>
                        </a:rPr>
                        <a:t>$37,330</a:t>
                      </a:r>
                    </a:p>
                  </a:txBody>
                  <a:tcPr marL="42252" marR="4225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lnSpc>
                          <a:spcPct val="115000"/>
                        </a:lnSpc>
                        <a:buNone/>
                      </a:pPr>
                      <a:r>
                        <a:rPr lang="en-US" sz="1400" kern="1400">
                          <a:effectLst/>
                          <a:latin typeface="Times New Roman" panose="02020603050405020304" pitchFamily="18" charset="0"/>
                          <a:ea typeface="Times New Roman" panose="02020603050405020304" pitchFamily="18" charset="0"/>
                        </a:rPr>
                        <a:t>$45,910</a:t>
                      </a:r>
                    </a:p>
                  </a:txBody>
                  <a:tcPr marL="42252" marR="42252" marT="0" marB="0">
                    <a:lnL w="12700"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lnSpc>
                          <a:spcPct val="115000"/>
                        </a:lnSpc>
                        <a:buNone/>
                      </a:pPr>
                      <a:r>
                        <a:rPr lang="en-US" sz="1400" b="1" kern="1400">
                          <a:solidFill>
                            <a:srgbClr val="FF0000"/>
                          </a:solidFill>
                          <a:effectLst/>
                          <a:latin typeface="Times New Roman" panose="02020603050405020304" pitchFamily="18" charset="0"/>
                          <a:ea typeface="Times New Roman" panose="02020603050405020304" pitchFamily="18" charset="0"/>
                        </a:rPr>
                        <a:t>$933</a:t>
                      </a:r>
                      <a:endParaRPr lang="en-US" sz="1400" kern="1400">
                        <a:effectLst/>
                        <a:latin typeface="Times New Roman" panose="02020603050405020304" pitchFamily="18" charset="0"/>
                        <a:ea typeface="Times New Roman" panose="02020603050405020304" pitchFamily="18" charset="0"/>
                      </a:endParaRPr>
                    </a:p>
                  </a:txBody>
                  <a:tcPr marL="42252" marR="42252" marT="0" marB="0">
                    <a:lnL w="28575"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lnSpc>
                          <a:spcPct val="115000"/>
                        </a:lnSpc>
                        <a:buNone/>
                      </a:pPr>
                      <a:r>
                        <a:rPr lang="en-US" sz="1400" kern="1400">
                          <a:effectLst/>
                          <a:latin typeface="Times New Roman" panose="02020603050405020304" pitchFamily="18" charset="0"/>
                          <a:ea typeface="Times New Roman" panose="02020603050405020304" pitchFamily="18" charset="0"/>
                        </a:rPr>
                        <a:t>$1,148</a:t>
                      </a:r>
                    </a:p>
                  </a:txBody>
                  <a:tcPr marL="42252" marR="4225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lnSpc>
                          <a:spcPct val="115000"/>
                        </a:lnSpc>
                        <a:buNone/>
                      </a:pPr>
                      <a:r>
                        <a:rPr lang="en-US" sz="1400" b="1" kern="1400">
                          <a:solidFill>
                            <a:srgbClr val="FF0000"/>
                          </a:solidFill>
                          <a:effectLst/>
                          <a:latin typeface="Times New Roman" panose="02020603050405020304" pitchFamily="18" charset="0"/>
                          <a:ea typeface="Times New Roman" panose="02020603050405020304" pitchFamily="18" charset="0"/>
                        </a:rPr>
                        <a:t>$124,433</a:t>
                      </a:r>
                      <a:endParaRPr lang="en-US" sz="1400" kern="1400">
                        <a:effectLst/>
                        <a:latin typeface="Times New Roman" panose="02020603050405020304" pitchFamily="18" charset="0"/>
                        <a:ea typeface="Times New Roman" panose="02020603050405020304" pitchFamily="18" charset="0"/>
                      </a:endParaRPr>
                    </a:p>
                  </a:txBody>
                  <a:tcPr marL="42252" marR="4225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lnSpc>
                          <a:spcPct val="115000"/>
                        </a:lnSpc>
                        <a:buNone/>
                      </a:pPr>
                      <a:r>
                        <a:rPr lang="en-US" sz="1400" b="1" kern="1400">
                          <a:solidFill>
                            <a:srgbClr val="FF0000"/>
                          </a:solidFill>
                          <a:effectLst/>
                          <a:latin typeface="Times New Roman" panose="02020603050405020304" pitchFamily="18" charset="0"/>
                          <a:ea typeface="Times New Roman" panose="02020603050405020304" pitchFamily="18" charset="0"/>
                        </a:rPr>
                        <a:t>$153,033</a:t>
                      </a:r>
                      <a:endParaRPr lang="en-US" sz="1400" kern="1400">
                        <a:effectLst/>
                        <a:latin typeface="Times New Roman" panose="02020603050405020304" pitchFamily="18" charset="0"/>
                        <a:ea typeface="Times New Roman" panose="02020603050405020304" pitchFamily="18" charset="0"/>
                      </a:endParaRPr>
                    </a:p>
                  </a:txBody>
                  <a:tcPr marL="42252" marR="4225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184540760"/>
                  </a:ext>
                </a:extLst>
              </a:tr>
              <a:tr h="207309">
                <a:tc vMerge="1">
                  <a:txBody>
                    <a:bodyPr/>
                    <a:lstStyle/>
                    <a:p>
                      <a:endParaRPr lang="en-US"/>
                    </a:p>
                  </a:txBody>
                  <a:tcPr/>
                </a:tc>
                <a:tc>
                  <a:txBody>
                    <a:bodyPr/>
                    <a:lstStyle/>
                    <a:p>
                      <a:pPr marL="0" marR="0" algn="ctr">
                        <a:lnSpc>
                          <a:spcPct val="115000"/>
                        </a:lnSpc>
                        <a:buNone/>
                      </a:pPr>
                      <a:r>
                        <a:rPr lang="en-US" sz="1400" kern="1400">
                          <a:effectLst/>
                          <a:latin typeface="Times New Roman" panose="02020603050405020304" pitchFamily="18" charset="0"/>
                          <a:ea typeface="Times New Roman" panose="02020603050405020304" pitchFamily="18" charset="0"/>
                        </a:rPr>
                        <a:t>0.6%</a:t>
                      </a:r>
                    </a:p>
                  </a:txBody>
                  <a:tcPr marL="42252" marR="4225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lnSpc>
                          <a:spcPct val="115000"/>
                        </a:lnSpc>
                        <a:buNone/>
                      </a:pPr>
                      <a:r>
                        <a:rPr lang="en-US" sz="1400" kern="1400">
                          <a:effectLst/>
                          <a:latin typeface="Times New Roman" panose="02020603050405020304" pitchFamily="18" charset="0"/>
                          <a:ea typeface="Times New Roman" panose="02020603050405020304" pitchFamily="18" charset="0"/>
                        </a:rPr>
                        <a:t>Electricians</a:t>
                      </a:r>
                    </a:p>
                  </a:txBody>
                  <a:tcPr marL="42252" marR="4225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lnSpc>
                          <a:spcPct val="115000"/>
                        </a:lnSpc>
                        <a:buNone/>
                      </a:pPr>
                      <a:r>
                        <a:rPr lang="en-US" sz="1400" kern="1400">
                          <a:effectLst/>
                          <a:latin typeface="Times New Roman" panose="02020603050405020304" pitchFamily="18" charset="0"/>
                          <a:ea typeface="Times New Roman" panose="02020603050405020304" pitchFamily="18" charset="0"/>
                        </a:rPr>
                        <a:t>$46,500</a:t>
                      </a:r>
                    </a:p>
                  </a:txBody>
                  <a:tcPr marL="42252" marR="4225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lnSpc>
                          <a:spcPct val="115000"/>
                        </a:lnSpc>
                        <a:buNone/>
                      </a:pPr>
                      <a:r>
                        <a:rPr lang="en-US" sz="1400" kern="1400">
                          <a:effectLst/>
                          <a:latin typeface="Times New Roman" panose="02020603050405020304" pitchFamily="18" charset="0"/>
                          <a:ea typeface="Times New Roman" panose="02020603050405020304" pitchFamily="18" charset="0"/>
                        </a:rPr>
                        <a:t>$60,510</a:t>
                      </a:r>
                    </a:p>
                  </a:txBody>
                  <a:tcPr marL="42252" marR="42252" marT="0" marB="0">
                    <a:lnL w="12700"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lnSpc>
                          <a:spcPct val="115000"/>
                        </a:lnSpc>
                        <a:buNone/>
                      </a:pPr>
                      <a:r>
                        <a:rPr lang="en-US" sz="1400" kern="1400">
                          <a:effectLst/>
                          <a:latin typeface="Times New Roman" panose="02020603050405020304" pitchFamily="18" charset="0"/>
                          <a:ea typeface="Times New Roman" panose="02020603050405020304" pitchFamily="18" charset="0"/>
                        </a:rPr>
                        <a:t>$1,163</a:t>
                      </a:r>
                    </a:p>
                  </a:txBody>
                  <a:tcPr marL="42252" marR="42252" marT="0" marB="0">
                    <a:lnL w="28575"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lnSpc>
                          <a:spcPct val="115000"/>
                        </a:lnSpc>
                        <a:buNone/>
                      </a:pPr>
                      <a:r>
                        <a:rPr lang="en-US" sz="1400" kern="1400">
                          <a:effectLst/>
                          <a:latin typeface="Times New Roman" panose="02020603050405020304" pitchFamily="18" charset="0"/>
                          <a:ea typeface="Times New Roman" panose="02020603050405020304" pitchFamily="18" charset="0"/>
                        </a:rPr>
                        <a:t>$1,513</a:t>
                      </a:r>
                    </a:p>
                  </a:txBody>
                  <a:tcPr marL="42252" marR="4225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lnSpc>
                          <a:spcPct val="115000"/>
                        </a:lnSpc>
                        <a:buNone/>
                      </a:pPr>
                      <a:r>
                        <a:rPr lang="en-US" sz="1400" b="1" kern="1400">
                          <a:solidFill>
                            <a:srgbClr val="FF0000"/>
                          </a:solidFill>
                          <a:effectLst/>
                          <a:latin typeface="Times New Roman" panose="02020603050405020304" pitchFamily="18" charset="0"/>
                          <a:ea typeface="Times New Roman" panose="02020603050405020304" pitchFamily="18" charset="0"/>
                        </a:rPr>
                        <a:t>$155,000</a:t>
                      </a:r>
                      <a:endParaRPr lang="en-US" sz="1400" kern="1400">
                        <a:effectLst/>
                        <a:latin typeface="Times New Roman" panose="02020603050405020304" pitchFamily="18" charset="0"/>
                        <a:ea typeface="Times New Roman" panose="02020603050405020304" pitchFamily="18" charset="0"/>
                      </a:endParaRPr>
                    </a:p>
                  </a:txBody>
                  <a:tcPr marL="42252" marR="4225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lnSpc>
                          <a:spcPct val="115000"/>
                        </a:lnSpc>
                        <a:buNone/>
                      </a:pPr>
                      <a:r>
                        <a:rPr lang="en-US" sz="1400" kern="1400">
                          <a:effectLst/>
                          <a:latin typeface="Times New Roman" panose="02020603050405020304" pitchFamily="18" charset="0"/>
                          <a:ea typeface="Times New Roman" panose="02020603050405020304" pitchFamily="18" charset="0"/>
                        </a:rPr>
                        <a:t>$201,700</a:t>
                      </a:r>
                    </a:p>
                  </a:txBody>
                  <a:tcPr marL="42252" marR="4225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305712434"/>
                  </a:ext>
                </a:extLst>
              </a:tr>
              <a:tr h="207309">
                <a:tc vMerge="1">
                  <a:txBody>
                    <a:bodyPr/>
                    <a:lstStyle/>
                    <a:p>
                      <a:endParaRPr lang="en-US"/>
                    </a:p>
                  </a:txBody>
                  <a:tcPr/>
                </a:tc>
                <a:tc>
                  <a:txBody>
                    <a:bodyPr/>
                    <a:lstStyle/>
                    <a:p>
                      <a:pPr marL="0" marR="0" algn="ctr">
                        <a:lnSpc>
                          <a:spcPct val="115000"/>
                        </a:lnSpc>
                        <a:buNone/>
                      </a:pPr>
                      <a:r>
                        <a:rPr lang="en-US" sz="1400" kern="1400">
                          <a:effectLst/>
                          <a:latin typeface="Times New Roman" panose="02020603050405020304" pitchFamily="18" charset="0"/>
                          <a:ea typeface="Times New Roman" panose="02020603050405020304" pitchFamily="18" charset="0"/>
                        </a:rPr>
                        <a:t>0.6%</a:t>
                      </a:r>
                    </a:p>
                  </a:txBody>
                  <a:tcPr marL="42252" marR="4225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noFill/>
                  </a:tcPr>
                </a:tc>
                <a:tc>
                  <a:txBody>
                    <a:bodyPr/>
                    <a:lstStyle/>
                    <a:p>
                      <a:pPr marL="0" marR="0" algn="ctr">
                        <a:lnSpc>
                          <a:spcPct val="115000"/>
                        </a:lnSpc>
                        <a:buNone/>
                      </a:pPr>
                      <a:r>
                        <a:rPr lang="en-US" sz="1400" kern="1400">
                          <a:effectLst/>
                          <a:latin typeface="Times New Roman" panose="02020603050405020304" pitchFamily="18" charset="0"/>
                          <a:ea typeface="Times New Roman" panose="02020603050405020304" pitchFamily="18" charset="0"/>
                        </a:rPr>
                        <a:t>Automotive Service Technicians </a:t>
                      </a:r>
                    </a:p>
                  </a:txBody>
                  <a:tcPr marL="42252" marR="4225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noFill/>
                  </a:tcPr>
                </a:tc>
                <a:tc>
                  <a:txBody>
                    <a:bodyPr/>
                    <a:lstStyle/>
                    <a:p>
                      <a:pPr marL="0" marR="0" algn="ctr">
                        <a:lnSpc>
                          <a:spcPct val="115000"/>
                        </a:lnSpc>
                        <a:buNone/>
                      </a:pPr>
                      <a:r>
                        <a:rPr lang="en-US" sz="1400" kern="1400">
                          <a:effectLst/>
                          <a:latin typeface="Times New Roman" panose="02020603050405020304" pitchFamily="18" charset="0"/>
                          <a:ea typeface="Times New Roman" panose="02020603050405020304" pitchFamily="18" charset="0"/>
                        </a:rPr>
                        <a:t>$35,960</a:t>
                      </a:r>
                    </a:p>
                  </a:txBody>
                  <a:tcPr marL="42252" marR="4225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noFill/>
                  </a:tcPr>
                </a:tc>
                <a:tc>
                  <a:txBody>
                    <a:bodyPr/>
                    <a:lstStyle/>
                    <a:p>
                      <a:pPr marL="0" marR="0" algn="ctr">
                        <a:lnSpc>
                          <a:spcPct val="115000"/>
                        </a:lnSpc>
                        <a:buNone/>
                      </a:pPr>
                      <a:r>
                        <a:rPr lang="en-US" sz="1400" kern="1400">
                          <a:effectLst/>
                          <a:latin typeface="Times New Roman" panose="02020603050405020304" pitchFamily="18" charset="0"/>
                          <a:ea typeface="Times New Roman" panose="02020603050405020304" pitchFamily="18" charset="0"/>
                        </a:rPr>
                        <a:t>$46,810</a:t>
                      </a:r>
                    </a:p>
                  </a:txBody>
                  <a:tcPr marL="42252" marR="42252" marT="0" marB="0">
                    <a:lnL w="12700"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noFill/>
                  </a:tcPr>
                </a:tc>
                <a:tc>
                  <a:txBody>
                    <a:bodyPr/>
                    <a:lstStyle/>
                    <a:p>
                      <a:pPr marL="0" marR="0" algn="ctr">
                        <a:lnSpc>
                          <a:spcPct val="115000"/>
                        </a:lnSpc>
                        <a:buNone/>
                      </a:pPr>
                      <a:r>
                        <a:rPr lang="en-US" sz="1400" b="1" kern="1400">
                          <a:solidFill>
                            <a:srgbClr val="FF0000"/>
                          </a:solidFill>
                          <a:effectLst/>
                          <a:latin typeface="Times New Roman" panose="02020603050405020304" pitchFamily="18" charset="0"/>
                          <a:ea typeface="Times New Roman" panose="02020603050405020304" pitchFamily="18" charset="0"/>
                        </a:rPr>
                        <a:t>$899</a:t>
                      </a:r>
                      <a:endParaRPr lang="en-US" sz="1400" kern="1400">
                        <a:effectLst/>
                        <a:latin typeface="Times New Roman" panose="02020603050405020304" pitchFamily="18" charset="0"/>
                        <a:ea typeface="Times New Roman" panose="02020603050405020304" pitchFamily="18" charset="0"/>
                      </a:endParaRPr>
                    </a:p>
                  </a:txBody>
                  <a:tcPr marL="42252" marR="42252" marT="0" marB="0">
                    <a:lnL w="28575"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noFill/>
                  </a:tcPr>
                </a:tc>
                <a:tc>
                  <a:txBody>
                    <a:bodyPr/>
                    <a:lstStyle/>
                    <a:p>
                      <a:pPr marL="0" marR="0" algn="ctr">
                        <a:lnSpc>
                          <a:spcPct val="115000"/>
                        </a:lnSpc>
                        <a:buNone/>
                      </a:pPr>
                      <a:r>
                        <a:rPr lang="en-US" sz="1400" kern="1400">
                          <a:effectLst/>
                          <a:latin typeface="Times New Roman" panose="02020603050405020304" pitchFamily="18" charset="0"/>
                          <a:ea typeface="Times New Roman" panose="02020603050405020304" pitchFamily="18" charset="0"/>
                        </a:rPr>
                        <a:t>$1,170</a:t>
                      </a:r>
                    </a:p>
                  </a:txBody>
                  <a:tcPr marL="42252" marR="4225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noFill/>
                  </a:tcPr>
                </a:tc>
                <a:tc>
                  <a:txBody>
                    <a:bodyPr/>
                    <a:lstStyle/>
                    <a:p>
                      <a:pPr marL="0" marR="0" algn="ctr">
                        <a:lnSpc>
                          <a:spcPct val="115000"/>
                        </a:lnSpc>
                        <a:buNone/>
                      </a:pPr>
                      <a:r>
                        <a:rPr lang="en-US" sz="1400" b="1" kern="1400">
                          <a:solidFill>
                            <a:srgbClr val="FF0000"/>
                          </a:solidFill>
                          <a:effectLst/>
                          <a:latin typeface="Times New Roman" panose="02020603050405020304" pitchFamily="18" charset="0"/>
                          <a:ea typeface="Times New Roman" panose="02020603050405020304" pitchFamily="18" charset="0"/>
                        </a:rPr>
                        <a:t>$119,867</a:t>
                      </a:r>
                      <a:endParaRPr lang="en-US" sz="1400" kern="1400">
                        <a:effectLst/>
                        <a:latin typeface="Times New Roman" panose="02020603050405020304" pitchFamily="18" charset="0"/>
                        <a:ea typeface="Times New Roman" panose="02020603050405020304" pitchFamily="18" charset="0"/>
                      </a:endParaRPr>
                    </a:p>
                  </a:txBody>
                  <a:tcPr marL="42252" marR="4225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noFill/>
                  </a:tcPr>
                </a:tc>
                <a:tc>
                  <a:txBody>
                    <a:bodyPr/>
                    <a:lstStyle/>
                    <a:p>
                      <a:pPr marL="0" marR="0" algn="ctr">
                        <a:lnSpc>
                          <a:spcPct val="115000"/>
                        </a:lnSpc>
                        <a:buNone/>
                      </a:pPr>
                      <a:r>
                        <a:rPr lang="en-US" sz="1400" b="1" kern="1400">
                          <a:solidFill>
                            <a:srgbClr val="FF0000"/>
                          </a:solidFill>
                          <a:effectLst/>
                          <a:latin typeface="Times New Roman" panose="02020603050405020304" pitchFamily="18" charset="0"/>
                          <a:ea typeface="Times New Roman" panose="02020603050405020304" pitchFamily="18" charset="0"/>
                        </a:rPr>
                        <a:t>$156,033</a:t>
                      </a:r>
                      <a:endParaRPr lang="en-US" sz="1400" kern="1400">
                        <a:effectLst/>
                        <a:latin typeface="Times New Roman" panose="02020603050405020304" pitchFamily="18" charset="0"/>
                        <a:ea typeface="Times New Roman" panose="02020603050405020304" pitchFamily="18" charset="0"/>
                      </a:endParaRPr>
                    </a:p>
                  </a:txBody>
                  <a:tcPr marL="42252" marR="4225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475256893"/>
                  </a:ext>
                </a:extLst>
              </a:tr>
              <a:tr h="207309">
                <a:tc rowSpan="3">
                  <a:txBody>
                    <a:bodyPr/>
                    <a:lstStyle/>
                    <a:p>
                      <a:pPr marL="0" marR="0" algn="ctr">
                        <a:lnSpc>
                          <a:spcPct val="115000"/>
                        </a:lnSpc>
                        <a:buNone/>
                      </a:pPr>
                      <a:r>
                        <a:rPr lang="en-US" sz="1400" kern="1400">
                          <a:effectLst/>
                          <a:latin typeface="Times New Roman" panose="02020603050405020304" pitchFamily="18" charset="0"/>
                          <a:ea typeface="Calibri" panose="020F0502020204030204" pitchFamily="34" charset="0"/>
                        </a:rPr>
                        <a:t>Bldg./Grounds Maint. (37)</a:t>
                      </a:r>
                      <a:endParaRPr lang="en-US" sz="1400" kern="1400">
                        <a:effectLst/>
                        <a:latin typeface="Times New Roman" panose="02020603050405020304" pitchFamily="18" charset="0"/>
                        <a:ea typeface="Times New Roman" panose="02020603050405020304" pitchFamily="18" charset="0"/>
                      </a:endParaRPr>
                    </a:p>
                  </a:txBody>
                  <a:tcPr marL="42252" marR="4225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noFill/>
                  </a:tcPr>
                </a:tc>
                <a:tc>
                  <a:txBody>
                    <a:bodyPr/>
                    <a:lstStyle/>
                    <a:p>
                      <a:pPr marL="0" marR="0" algn="ctr">
                        <a:lnSpc>
                          <a:spcPct val="115000"/>
                        </a:lnSpc>
                        <a:buNone/>
                      </a:pPr>
                      <a:r>
                        <a:rPr lang="en-US" sz="1400" kern="1400">
                          <a:effectLst/>
                          <a:latin typeface="Times New Roman" panose="02020603050405020304" pitchFamily="18" charset="0"/>
                          <a:ea typeface="Times New Roman" panose="02020603050405020304" pitchFamily="18" charset="0"/>
                        </a:rPr>
                        <a:t>1.5%</a:t>
                      </a:r>
                    </a:p>
                  </a:txBody>
                  <a:tcPr marL="42252" marR="4225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lnSpc>
                          <a:spcPct val="115000"/>
                        </a:lnSpc>
                        <a:buNone/>
                      </a:pPr>
                      <a:r>
                        <a:rPr lang="en-US" sz="1400" kern="1400">
                          <a:effectLst/>
                          <a:latin typeface="Times New Roman" panose="02020603050405020304" pitchFamily="18" charset="0"/>
                          <a:ea typeface="Times New Roman" panose="02020603050405020304" pitchFamily="18" charset="0"/>
                        </a:rPr>
                        <a:t>Janitors and Cleaners</a:t>
                      </a:r>
                    </a:p>
                  </a:txBody>
                  <a:tcPr marL="42252" marR="4225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lnSpc>
                          <a:spcPct val="115000"/>
                        </a:lnSpc>
                        <a:buNone/>
                      </a:pPr>
                      <a:r>
                        <a:rPr lang="en-US" sz="1400" kern="1400">
                          <a:effectLst/>
                          <a:latin typeface="Times New Roman" panose="02020603050405020304" pitchFamily="18" charset="0"/>
                          <a:ea typeface="Times New Roman" panose="02020603050405020304" pitchFamily="18" charset="0"/>
                        </a:rPr>
                        <a:t>$28,940</a:t>
                      </a:r>
                    </a:p>
                  </a:txBody>
                  <a:tcPr marL="42252" marR="4225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lnSpc>
                          <a:spcPct val="115000"/>
                        </a:lnSpc>
                        <a:buNone/>
                      </a:pPr>
                      <a:r>
                        <a:rPr lang="en-US" sz="1400" kern="1400">
                          <a:effectLst/>
                          <a:latin typeface="Times New Roman" panose="02020603050405020304" pitchFamily="18" charset="0"/>
                          <a:ea typeface="Times New Roman" panose="02020603050405020304" pitchFamily="18" charset="0"/>
                        </a:rPr>
                        <a:t>$31,850</a:t>
                      </a:r>
                    </a:p>
                  </a:txBody>
                  <a:tcPr marL="42252" marR="42252" marT="0" marB="0">
                    <a:lnL w="12700"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lnSpc>
                          <a:spcPct val="115000"/>
                        </a:lnSpc>
                        <a:buNone/>
                      </a:pPr>
                      <a:r>
                        <a:rPr lang="en-US" sz="1400" b="1" kern="1400">
                          <a:solidFill>
                            <a:srgbClr val="FF0000"/>
                          </a:solidFill>
                          <a:effectLst/>
                          <a:latin typeface="Times New Roman" panose="02020603050405020304" pitchFamily="18" charset="0"/>
                          <a:ea typeface="Times New Roman" panose="02020603050405020304" pitchFamily="18" charset="0"/>
                        </a:rPr>
                        <a:t>$724</a:t>
                      </a:r>
                      <a:endParaRPr lang="en-US" sz="1400" kern="1400">
                        <a:effectLst/>
                        <a:latin typeface="Times New Roman" panose="02020603050405020304" pitchFamily="18" charset="0"/>
                        <a:ea typeface="Times New Roman" panose="02020603050405020304" pitchFamily="18" charset="0"/>
                      </a:endParaRPr>
                    </a:p>
                  </a:txBody>
                  <a:tcPr marL="42252" marR="42252" marT="0" marB="0">
                    <a:lnL w="28575"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lnSpc>
                          <a:spcPct val="115000"/>
                        </a:lnSpc>
                        <a:buNone/>
                      </a:pPr>
                      <a:r>
                        <a:rPr lang="en-US" sz="1400" b="1" kern="1400">
                          <a:solidFill>
                            <a:srgbClr val="FF0000"/>
                          </a:solidFill>
                          <a:effectLst/>
                          <a:latin typeface="Times New Roman" panose="02020603050405020304" pitchFamily="18" charset="0"/>
                          <a:ea typeface="Times New Roman" panose="02020603050405020304" pitchFamily="18" charset="0"/>
                        </a:rPr>
                        <a:t>$796</a:t>
                      </a:r>
                      <a:endParaRPr lang="en-US" sz="1400" kern="1400">
                        <a:effectLst/>
                        <a:latin typeface="Times New Roman" panose="02020603050405020304" pitchFamily="18" charset="0"/>
                        <a:ea typeface="Times New Roman" panose="02020603050405020304" pitchFamily="18" charset="0"/>
                      </a:endParaRPr>
                    </a:p>
                  </a:txBody>
                  <a:tcPr marL="42252" marR="4225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lnSpc>
                          <a:spcPct val="115000"/>
                        </a:lnSpc>
                        <a:buNone/>
                      </a:pPr>
                      <a:r>
                        <a:rPr lang="en-US" sz="1400" b="1" kern="1400">
                          <a:solidFill>
                            <a:srgbClr val="FF0000"/>
                          </a:solidFill>
                          <a:effectLst/>
                          <a:latin typeface="Times New Roman" panose="02020603050405020304" pitchFamily="18" charset="0"/>
                          <a:ea typeface="Times New Roman" panose="02020603050405020304" pitchFamily="18" charset="0"/>
                        </a:rPr>
                        <a:t>$96,467</a:t>
                      </a:r>
                      <a:endParaRPr lang="en-US" sz="1400" kern="1400">
                        <a:effectLst/>
                        <a:latin typeface="Times New Roman" panose="02020603050405020304" pitchFamily="18" charset="0"/>
                        <a:ea typeface="Times New Roman" panose="02020603050405020304" pitchFamily="18" charset="0"/>
                      </a:endParaRPr>
                    </a:p>
                  </a:txBody>
                  <a:tcPr marL="42252" marR="4225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lnSpc>
                          <a:spcPct val="115000"/>
                        </a:lnSpc>
                        <a:buNone/>
                      </a:pPr>
                      <a:r>
                        <a:rPr lang="en-US" sz="1400" b="1" kern="1400">
                          <a:solidFill>
                            <a:srgbClr val="FF0000"/>
                          </a:solidFill>
                          <a:effectLst/>
                          <a:latin typeface="Times New Roman" panose="02020603050405020304" pitchFamily="18" charset="0"/>
                          <a:ea typeface="Times New Roman" panose="02020603050405020304" pitchFamily="18" charset="0"/>
                        </a:rPr>
                        <a:t>$106,167</a:t>
                      </a:r>
                      <a:endParaRPr lang="en-US" sz="1400" kern="1400">
                        <a:effectLst/>
                        <a:latin typeface="Times New Roman" panose="02020603050405020304" pitchFamily="18" charset="0"/>
                        <a:ea typeface="Times New Roman" panose="02020603050405020304" pitchFamily="18" charset="0"/>
                      </a:endParaRPr>
                    </a:p>
                  </a:txBody>
                  <a:tcPr marL="42252" marR="4225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848876026"/>
                  </a:ext>
                </a:extLst>
              </a:tr>
              <a:tr h="207309">
                <a:tc vMerge="1">
                  <a:txBody>
                    <a:bodyPr/>
                    <a:lstStyle/>
                    <a:p>
                      <a:endParaRPr lang="en-US"/>
                    </a:p>
                  </a:txBody>
                  <a:tcPr/>
                </a:tc>
                <a:tc>
                  <a:txBody>
                    <a:bodyPr/>
                    <a:lstStyle/>
                    <a:p>
                      <a:pPr marL="0" marR="0" algn="ctr">
                        <a:lnSpc>
                          <a:spcPct val="115000"/>
                        </a:lnSpc>
                        <a:buNone/>
                      </a:pPr>
                      <a:r>
                        <a:rPr lang="en-US" sz="1400" kern="1400">
                          <a:effectLst/>
                          <a:latin typeface="Times New Roman" panose="02020603050405020304" pitchFamily="18" charset="0"/>
                          <a:ea typeface="Times New Roman" panose="02020603050405020304" pitchFamily="18" charset="0"/>
                        </a:rPr>
                        <a:t>0.8%</a:t>
                      </a:r>
                    </a:p>
                  </a:txBody>
                  <a:tcPr marL="42252" marR="4225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lnSpc>
                          <a:spcPct val="115000"/>
                        </a:lnSpc>
                        <a:buNone/>
                      </a:pPr>
                      <a:r>
                        <a:rPr lang="en-US" sz="1400" kern="1400">
                          <a:effectLst/>
                          <a:latin typeface="Times New Roman" panose="02020603050405020304" pitchFamily="18" charset="0"/>
                          <a:ea typeface="Times New Roman" panose="02020603050405020304" pitchFamily="18" charset="0"/>
                        </a:rPr>
                        <a:t>Landscaping and Groundskeeping </a:t>
                      </a:r>
                    </a:p>
                  </a:txBody>
                  <a:tcPr marL="42252" marR="4225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lnSpc>
                          <a:spcPct val="115000"/>
                        </a:lnSpc>
                        <a:buNone/>
                      </a:pPr>
                      <a:r>
                        <a:rPr lang="en-US" sz="1400" kern="1400">
                          <a:effectLst/>
                          <a:latin typeface="Times New Roman" panose="02020603050405020304" pitchFamily="18" charset="0"/>
                          <a:ea typeface="Times New Roman" panose="02020603050405020304" pitchFamily="18" charset="0"/>
                        </a:rPr>
                        <a:t>$31,390</a:t>
                      </a:r>
                    </a:p>
                  </a:txBody>
                  <a:tcPr marL="42252" marR="4225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lnSpc>
                          <a:spcPct val="115000"/>
                        </a:lnSpc>
                        <a:buNone/>
                      </a:pPr>
                      <a:r>
                        <a:rPr lang="en-US" sz="1400" kern="1400">
                          <a:effectLst/>
                          <a:latin typeface="Times New Roman" panose="02020603050405020304" pitchFamily="18" charset="0"/>
                          <a:ea typeface="Times New Roman" panose="02020603050405020304" pitchFamily="18" charset="0"/>
                        </a:rPr>
                        <a:t>$36,090</a:t>
                      </a:r>
                    </a:p>
                  </a:txBody>
                  <a:tcPr marL="42252" marR="42252" marT="0" marB="0">
                    <a:lnL w="12700"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lnSpc>
                          <a:spcPct val="115000"/>
                        </a:lnSpc>
                        <a:buNone/>
                      </a:pPr>
                      <a:r>
                        <a:rPr lang="en-US" sz="1400" b="1" kern="1400">
                          <a:solidFill>
                            <a:srgbClr val="FF0000"/>
                          </a:solidFill>
                          <a:effectLst/>
                          <a:latin typeface="Times New Roman" panose="02020603050405020304" pitchFamily="18" charset="0"/>
                          <a:ea typeface="Times New Roman" panose="02020603050405020304" pitchFamily="18" charset="0"/>
                        </a:rPr>
                        <a:t>$785</a:t>
                      </a:r>
                      <a:endParaRPr lang="en-US" sz="1400" kern="1400">
                        <a:effectLst/>
                        <a:latin typeface="Times New Roman" panose="02020603050405020304" pitchFamily="18" charset="0"/>
                        <a:ea typeface="Times New Roman" panose="02020603050405020304" pitchFamily="18" charset="0"/>
                      </a:endParaRPr>
                    </a:p>
                  </a:txBody>
                  <a:tcPr marL="42252" marR="42252" marT="0" marB="0">
                    <a:lnL w="28575"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lnSpc>
                          <a:spcPct val="115000"/>
                        </a:lnSpc>
                        <a:buNone/>
                      </a:pPr>
                      <a:r>
                        <a:rPr lang="en-US" sz="1400" b="1" kern="1400">
                          <a:solidFill>
                            <a:srgbClr val="FF0000"/>
                          </a:solidFill>
                          <a:effectLst/>
                          <a:latin typeface="Times New Roman" panose="02020603050405020304" pitchFamily="18" charset="0"/>
                          <a:ea typeface="Times New Roman" panose="02020603050405020304" pitchFamily="18" charset="0"/>
                        </a:rPr>
                        <a:t>$902</a:t>
                      </a:r>
                      <a:endParaRPr lang="en-US" sz="1400" kern="1400">
                        <a:effectLst/>
                        <a:latin typeface="Times New Roman" panose="02020603050405020304" pitchFamily="18" charset="0"/>
                        <a:ea typeface="Times New Roman" panose="02020603050405020304" pitchFamily="18" charset="0"/>
                      </a:endParaRPr>
                    </a:p>
                  </a:txBody>
                  <a:tcPr marL="42252" marR="4225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lnSpc>
                          <a:spcPct val="115000"/>
                        </a:lnSpc>
                        <a:buNone/>
                      </a:pPr>
                      <a:r>
                        <a:rPr lang="en-US" sz="1400" b="1" kern="1400">
                          <a:solidFill>
                            <a:srgbClr val="FF0000"/>
                          </a:solidFill>
                          <a:effectLst/>
                          <a:latin typeface="Times New Roman" panose="02020603050405020304" pitchFamily="18" charset="0"/>
                          <a:ea typeface="Times New Roman" panose="02020603050405020304" pitchFamily="18" charset="0"/>
                        </a:rPr>
                        <a:t>$104,633</a:t>
                      </a:r>
                      <a:endParaRPr lang="en-US" sz="1400" kern="1400">
                        <a:effectLst/>
                        <a:latin typeface="Times New Roman" panose="02020603050405020304" pitchFamily="18" charset="0"/>
                        <a:ea typeface="Times New Roman" panose="02020603050405020304" pitchFamily="18" charset="0"/>
                      </a:endParaRPr>
                    </a:p>
                  </a:txBody>
                  <a:tcPr marL="42252" marR="4225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lnSpc>
                          <a:spcPct val="115000"/>
                        </a:lnSpc>
                        <a:buNone/>
                      </a:pPr>
                      <a:r>
                        <a:rPr lang="en-US" sz="1400" b="1" kern="1400">
                          <a:solidFill>
                            <a:srgbClr val="FF0000"/>
                          </a:solidFill>
                          <a:effectLst/>
                          <a:latin typeface="Times New Roman" panose="02020603050405020304" pitchFamily="18" charset="0"/>
                          <a:ea typeface="Times New Roman" panose="02020603050405020304" pitchFamily="18" charset="0"/>
                        </a:rPr>
                        <a:t>$120,300</a:t>
                      </a:r>
                      <a:endParaRPr lang="en-US" sz="1400" kern="1400">
                        <a:effectLst/>
                        <a:latin typeface="Times New Roman" panose="02020603050405020304" pitchFamily="18" charset="0"/>
                        <a:ea typeface="Times New Roman" panose="02020603050405020304" pitchFamily="18" charset="0"/>
                      </a:endParaRPr>
                    </a:p>
                  </a:txBody>
                  <a:tcPr marL="42252" marR="4225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348093672"/>
                  </a:ext>
                </a:extLst>
              </a:tr>
              <a:tr h="207309">
                <a:tc vMerge="1">
                  <a:txBody>
                    <a:bodyPr/>
                    <a:lstStyle/>
                    <a:p>
                      <a:endParaRPr lang="en-US"/>
                    </a:p>
                  </a:txBody>
                  <a:tcPr/>
                </a:tc>
                <a:tc>
                  <a:txBody>
                    <a:bodyPr/>
                    <a:lstStyle/>
                    <a:p>
                      <a:pPr marL="0" marR="0" algn="ctr">
                        <a:lnSpc>
                          <a:spcPct val="115000"/>
                        </a:lnSpc>
                        <a:buNone/>
                      </a:pPr>
                      <a:r>
                        <a:rPr lang="en-US" sz="1400" kern="1400">
                          <a:effectLst/>
                          <a:latin typeface="Times New Roman" panose="02020603050405020304" pitchFamily="18" charset="0"/>
                          <a:ea typeface="Times New Roman" panose="02020603050405020304" pitchFamily="18" charset="0"/>
                        </a:rPr>
                        <a:t>0.6%</a:t>
                      </a:r>
                    </a:p>
                  </a:txBody>
                  <a:tcPr marL="42252" marR="4225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noFill/>
                  </a:tcPr>
                </a:tc>
                <a:tc>
                  <a:txBody>
                    <a:bodyPr/>
                    <a:lstStyle/>
                    <a:p>
                      <a:pPr marL="0" marR="0" algn="ctr">
                        <a:lnSpc>
                          <a:spcPct val="115000"/>
                        </a:lnSpc>
                        <a:buNone/>
                      </a:pPr>
                      <a:r>
                        <a:rPr lang="en-US" sz="1400" kern="1400">
                          <a:effectLst/>
                          <a:latin typeface="Times New Roman" panose="02020603050405020304" pitchFamily="18" charset="0"/>
                          <a:ea typeface="Times New Roman" panose="02020603050405020304" pitchFamily="18" charset="0"/>
                        </a:rPr>
                        <a:t>Maids and Housekeeping </a:t>
                      </a:r>
                    </a:p>
                  </a:txBody>
                  <a:tcPr marL="42252" marR="4225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noFill/>
                  </a:tcPr>
                </a:tc>
                <a:tc>
                  <a:txBody>
                    <a:bodyPr/>
                    <a:lstStyle/>
                    <a:p>
                      <a:pPr marL="0" marR="0" algn="ctr">
                        <a:lnSpc>
                          <a:spcPct val="115000"/>
                        </a:lnSpc>
                        <a:buNone/>
                      </a:pPr>
                      <a:r>
                        <a:rPr lang="en-US" sz="1400" kern="1400">
                          <a:effectLst/>
                          <a:latin typeface="Times New Roman" panose="02020603050405020304" pitchFamily="18" charset="0"/>
                          <a:ea typeface="Times New Roman" panose="02020603050405020304" pitchFamily="18" charset="0"/>
                        </a:rPr>
                        <a:t>$28,310</a:t>
                      </a:r>
                    </a:p>
                  </a:txBody>
                  <a:tcPr marL="42252" marR="4225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noFill/>
                  </a:tcPr>
                </a:tc>
                <a:tc>
                  <a:txBody>
                    <a:bodyPr/>
                    <a:lstStyle/>
                    <a:p>
                      <a:pPr marL="0" marR="0" algn="ctr">
                        <a:lnSpc>
                          <a:spcPct val="115000"/>
                        </a:lnSpc>
                        <a:buNone/>
                      </a:pPr>
                      <a:r>
                        <a:rPr lang="en-US" sz="1400" kern="1400">
                          <a:effectLst/>
                          <a:latin typeface="Times New Roman" panose="02020603050405020304" pitchFamily="18" charset="0"/>
                          <a:ea typeface="Times New Roman" panose="02020603050405020304" pitchFamily="18" charset="0"/>
                        </a:rPr>
                        <a:t>$32,430</a:t>
                      </a:r>
                    </a:p>
                  </a:txBody>
                  <a:tcPr marL="42252" marR="42252" marT="0" marB="0">
                    <a:lnL w="12700"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noFill/>
                  </a:tcPr>
                </a:tc>
                <a:tc>
                  <a:txBody>
                    <a:bodyPr/>
                    <a:lstStyle/>
                    <a:p>
                      <a:pPr marL="0" marR="0" algn="ctr">
                        <a:lnSpc>
                          <a:spcPct val="115000"/>
                        </a:lnSpc>
                        <a:buNone/>
                      </a:pPr>
                      <a:r>
                        <a:rPr lang="en-US" sz="1400" b="1" kern="1400">
                          <a:solidFill>
                            <a:srgbClr val="FF0000"/>
                          </a:solidFill>
                          <a:effectLst/>
                          <a:latin typeface="Times New Roman" panose="02020603050405020304" pitchFamily="18" charset="0"/>
                          <a:ea typeface="Times New Roman" panose="02020603050405020304" pitchFamily="18" charset="0"/>
                        </a:rPr>
                        <a:t>$708</a:t>
                      </a:r>
                      <a:endParaRPr lang="en-US" sz="1400" kern="1400">
                        <a:effectLst/>
                        <a:latin typeface="Times New Roman" panose="02020603050405020304" pitchFamily="18" charset="0"/>
                        <a:ea typeface="Times New Roman" panose="02020603050405020304" pitchFamily="18" charset="0"/>
                      </a:endParaRPr>
                    </a:p>
                  </a:txBody>
                  <a:tcPr marL="42252" marR="42252" marT="0" marB="0">
                    <a:lnL w="28575"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noFill/>
                  </a:tcPr>
                </a:tc>
                <a:tc>
                  <a:txBody>
                    <a:bodyPr/>
                    <a:lstStyle/>
                    <a:p>
                      <a:pPr marL="0" marR="0" algn="ctr">
                        <a:lnSpc>
                          <a:spcPct val="115000"/>
                        </a:lnSpc>
                        <a:buNone/>
                      </a:pPr>
                      <a:r>
                        <a:rPr lang="en-US" sz="1400" b="1" kern="1400">
                          <a:solidFill>
                            <a:srgbClr val="FF0000"/>
                          </a:solidFill>
                          <a:effectLst/>
                          <a:latin typeface="Times New Roman" panose="02020603050405020304" pitchFamily="18" charset="0"/>
                          <a:ea typeface="Times New Roman" panose="02020603050405020304" pitchFamily="18" charset="0"/>
                        </a:rPr>
                        <a:t>$811</a:t>
                      </a:r>
                      <a:endParaRPr lang="en-US" sz="1400" kern="1400">
                        <a:effectLst/>
                        <a:latin typeface="Times New Roman" panose="02020603050405020304" pitchFamily="18" charset="0"/>
                        <a:ea typeface="Times New Roman" panose="02020603050405020304" pitchFamily="18" charset="0"/>
                      </a:endParaRPr>
                    </a:p>
                  </a:txBody>
                  <a:tcPr marL="42252" marR="4225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noFill/>
                  </a:tcPr>
                </a:tc>
                <a:tc>
                  <a:txBody>
                    <a:bodyPr/>
                    <a:lstStyle/>
                    <a:p>
                      <a:pPr marL="0" marR="0" algn="ctr">
                        <a:lnSpc>
                          <a:spcPct val="115000"/>
                        </a:lnSpc>
                        <a:buNone/>
                      </a:pPr>
                      <a:r>
                        <a:rPr lang="en-US" sz="1400" b="1" kern="1400">
                          <a:solidFill>
                            <a:srgbClr val="FF0000"/>
                          </a:solidFill>
                          <a:effectLst/>
                          <a:latin typeface="Times New Roman" panose="02020603050405020304" pitchFamily="18" charset="0"/>
                          <a:ea typeface="Times New Roman" panose="02020603050405020304" pitchFamily="18" charset="0"/>
                        </a:rPr>
                        <a:t>$94,367</a:t>
                      </a:r>
                      <a:endParaRPr lang="en-US" sz="1400" kern="1400">
                        <a:effectLst/>
                        <a:latin typeface="Times New Roman" panose="02020603050405020304" pitchFamily="18" charset="0"/>
                        <a:ea typeface="Times New Roman" panose="02020603050405020304" pitchFamily="18" charset="0"/>
                      </a:endParaRPr>
                    </a:p>
                  </a:txBody>
                  <a:tcPr marL="42252" marR="4225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noFill/>
                  </a:tcPr>
                </a:tc>
                <a:tc>
                  <a:txBody>
                    <a:bodyPr/>
                    <a:lstStyle/>
                    <a:p>
                      <a:pPr marL="0" marR="0" algn="ctr">
                        <a:lnSpc>
                          <a:spcPct val="115000"/>
                        </a:lnSpc>
                        <a:buNone/>
                      </a:pPr>
                      <a:r>
                        <a:rPr lang="en-US" sz="1400" b="1" kern="1400" dirty="0">
                          <a:solidFill>
                            <a:srgbClr val="FF0000"/>
                          </a:solidFill>
                          <a:effectLst/>
                          <a:latin typeface="Times New Roman" panose="02020603050405020304" pitchFamily="18" charset="0"/>
                          <a:ea typeface="Times New Roman" panose="02020603050405020304" pitchFamily="18" charset="0"/>
                        </a:rPr>
                        <a:t>$108,100</a:t>
                      </a:r>
                      <a:endParaRPr lang="en-US" sz="1400" kern="1400" dirty="0">
                        <a:effectLst/>
                        <a:latin typeface="Times New Roman" panose="02020603050405020304" pitchFamily="18" charset="0"/>
                        <a:ea typeface="Times New Roman" panose="02020603050405020304" pitchFamily="18" charset="0"/>
                      </a:endParaRPr>
                    </a:p>
                  </a:txBody>
                  <a:tcPr marL="42252" marR="4225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56744038"/>
                  </a:ext>
                </a:extLst>
              </a:tr>
            </a:tbl>
          </a:graphicData>
        </a:graphic>
      </p:graphicFrame>
    </p:spTree>
    <p:extLst>
      <p:ext uri="{BB962C8B-B14F-4D97-AF65-F5344CB8AC3E}">
        <p14:creationId xmlns:p14="http://schemas.microsoft.com/office/powerpoint/2010/main" val="400027835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E608B1-6F5B-DFD2-C4E8-265542D5F99F}"/>
              </a:ext>
            </a:extLst>
          </p:cNvPr>
          <p:cNvSpPr txBox="1">
            <a:spLocks/>
          </p:cNvSpPr>
          <p:nvPr/>
        </p:nvSpPr>
        <p:spPr>
          <a:xfrm>
            <a:off x="460310" y="565759"/>
            <a:ext cx="11271379" cy="569095"/>
          </a:xfrm>
          <a:prstGeom prst="rect">
            <a:avLst/>
          </a:prstGeom>
          <a:solidFill>
            <a:schemeClr val="accent1">
              <a:lumMod val="75000"/>
            </a:schemeClr>
          </a:solidFill>
        </p:spPr>
        <p:txBody>
          <a:bodyPr anchor="b">
            <a:normAutofit/>
          </a:bodyPr>
          <a:lstStyle>
            <a:lvl1pPr algn="l" defTabSz="914400" rtl="0" eaLnBrk="1" latinLnBrk="0" hangingPunct="1">
              <a:lnSpc>
                <a:spcPct val="85000"/>
              </a:lnSpc>
              <a:spcBef>
                <a:spcPct val="0"/>
              </a:spcBef>
              <a:buNone/>
              <a:defRPr sz="4000" kern="1200" cap="all" baseline="0">
                <a:solidFill>
                  <a:schemeClr val="bg2"/>
                </a:solidFill>
                <a:latin typeface="+mj-lt"/>
                <a:ea typeface="+mj-ea"/>
                <a:cs typeface="+mj-cs"/>
              </a:defRPr>
            </a:lvl1pPr>
          </a:lstStyle>
          <a:p>
            <a:r>
              <a:rPr lang="en-US" sz="2400" cap="none" dirty="0">
                <a:solidFill>
                  <a:schemeClr val="bg1"/>
                </a:solidFill>
              </a:rPr>
              <a:t>Housing Gap Estimates 2024-2029 (Rental Housing)</a:t>
            </a:r>
            <a:endParaRPr lang="en-US" sz="2400" dirty="0">
              <a:solidFill>
                <a:schemeClr val="bg1"/>
              </a:solidFill>
            </a:endParaRPr>
          </a:p>
        </p:txBody>
      </p:sp>
      <p:sp>
        <p:nvSpPr>
          <p:cNvPr id="8" name="TextBox 7">
            <a:extLst>
              <a:ext uri="{FF2B5EF4-FFF2-40B4-BE49-F238E27FC236}">
                <a16:creationId xmlns:a16="http://schemas.microsoft.com/office/drawing/2014/main" id="{F8549C39-3A39-8CFF-D9CF-F2B03E179498}"/>
              </a:ext>
            </a:extLst>
          </p:cNvPr>
          <p:cNvSpPr txBox="1"/>
          <p:nvPr/>
        </p:nvSpPr>
        <p:spPr>
          <a:xfrm>
            <a:off x="596780" y="1252426"/>
            <a:ext cx="10998438" cy="1815882"/>
          </a:xfrm>
          <a:prstGeom prst="rect">
            <a:avLst/>
          </a:prstGeom>
          <a:noFill/>
        </p:spPr>
        <p:txBody>
          <a:bodyPr wrap="square" rtlCol="0">
            <a:spAutoFit/>
          </a:bodyPr>
          <a:lstStyle/>
          <a:p>
            <a:pPr algn="ctr"/>
            <a:r>
              <a:rPr lang="en-US" sz="2800" b="1" dirty="0">
                <a:solidFill>
                  <a:schemeClr val="accent1"/>
                </a:solidFill>
              </a:rPr>
              <a:t>Between 2024 and 2029, Region G has an overall housing gap of </a:t>
            </a:r>
            <a:r>
              <a:rPr lang="en-US" sz="2800" b="1" u="sng" dirty="0">
                <a:solidFill>
                  <a:schemeClr val="accent1"/>
                </a:solidFill>
              </a:rPr>
              <a:t>7,554 rental </a:t>
            </a:r>
            <a:r>
              <a:rPr lang="en-US" sz="2800" b="1" dirty="0">
                <a:solidFill>
                  <a:schemeClr val="accent1"/>
                </a:solidFill>
              </a:rPr>
              <a:t>units.  While there is a notable gap among each affordability level, the greatest gap is for the most affordable product which has rents generally priced at $1,256 or lower.</a:t>
            </a:r>
            <a:endParaRPr lang="en-US" sz="2800" dirty="0">
              <a:solidFill>
                <a:schemeClr val="accent1"/>
              </a:solidFill>
            </a:endParaRPr>
          </a:p>
        </p:txBody>
      </p:sp>
      <p:graphicFrame>
        <p:nvGraphicFramePr>
          <p:cNvPr id="4" name="Table 3">
            <a:extLst>
              <a:ext uri="{FF2B5EF4-FFF2-40B4-BE49-F238E27FC236}">
                <a16:creationId xmlns:a16="http://schemas.microsoft.com/office/drawing/2014/main" id="{744E82CD-D5D3-4792-6FCE-C3C04A107696}"/>
              </a:ext>
            </a:extLst>
          </p:cNvPr>
          <p:cNvGraphicFramePr>
            <a:graphicFrameLocks noGrp="1"/>
          </p:cNvGraphicFramePr>
          <p:nvPr>
            <p:extLst>
              <p:ext uri="{D42A27DB-BD31-4B8C-83A1-F6EECF244321}">
                <p14:modId xmlns:p14="http://schemas.microsoft.com/office/powerpoint/2010/main" val="1066734661"/>
              </p:ext>
            </p:extLst>
          </p:nvPr>
        </p:nvGraphicFramePr>
        <p:xfrm>
          <a:off x="222902" y="3185881"/>
          <a:ext cx="11576114" cy="1551624"/>
        </p:xfrm>
        <a:graphic>
          <a:graphicData uri="http://schemas.openxmlformats.org/drawingml/2006/table">
            <a:tbl>
              <a:tblPr firstRow="1" firstCol="1" bandRow="1"/>
              <a:tblGrid>
                <a:gridCol w="1485964">
                  <a:extLst>
                    <a:ext uri="{9D8B030D-6E8A-4147-A177-3AD203B41FA5}">
                      <a16:colId xmlns:a16="http://schemas.microsoft.com/office/drawing/2014/main" val="2471643144"/>
                    </a:ext>
                  </a:extLst>
                </a:gridCol>
                <a:gridCol w="1485964">
                  <a:extLst>
                    <a:ext uri="{9D8B030D-6E8A-4147-A177-3AD203B41FA5}">
                      <a16:colId xmlns:a16="http://schemas.microsoft.com/office/drawing/2014/main" val="4034531795"/>
                    </a:ext>
                  </a:extLst>
                </a:gridCol>
                <a:gridCol w="1487143">
                  <a:extLst>
                    <a:ext uri="{9D8B030D-6E8A-4147-A177-3AD203B41FA5}">
                      <a16:colId xmlns:a16="http://schemas.microsoft.com/office/drawing/2014/main" val="764082056"/>
                    </a:ext>
                  </a:extLst>
                </a:gridCol>
                <a:gridCol w="1487143">
                  <a:extLst>
                    <a:ext uri="{9D8B030D-6E8A-4147-A177-3AD203B41FA5}">
                      <a16:colId xmlns:a16="http://schemas.microsoft.com/office/drawing/2014/main" val="1330079317"/>
                    </a:ext>
                  </a:extLst>
                </a:gridCol>
                <a:gridCol w="1487143">
                  <a:extLst>
                    <a:ext uri="{9D8B030D-6E8A-4147-A177-3AD203B41FA5}">
                      <a16:colId xmlns:a16="http://schemas.microsoft.com/office/drawing/2014/main" val="1154572062"/>
                    </a:ext>
                  </a:extLst>
                </a:gridCol>
                <a:gridCol w="1487143">
                  <a:extLst>
                    <a:ext uri="{9D8B030D-6E8A-4147-A177-3AD203B41FA5}">
                      <a16:colId xmlns:a16="http://schemas.microsoft.com/office/drawing/2014/main" val="2866412347"/>
                    </a:ext>
                  </a:extLst>
                </a:gridCol>
                <a:gridCol w="1327807">
                  <a:extLst>
                    <a:ext uri="{9D8B030D-6E8A-4147-A177-3AD203B41FA5}">
                      <a16:colId xmlns:a16="http://schemas.microsoft.com/office/drawing/2014/main" val="4264758617"/>
                    </a:ext>
                  </a:extLst>
                </a:gridCol>
                <a:gridCol w="1327807">
                  <a:extLst>
                    <a:ext uri="{9D8B030D-6E8A-4147-A177-3AD203B41FA5}">
                      <a16:colId xmlns:a16="http://schemas.microsoft.com/office/drawing/2014/main" val="3855877218"/>
                    </a:ext>
                  </a:extLst>
                </a:gridCol>
              </a:tblGrid>
              <a:tr h="0">
                <a:tc rowSpan="2" gridSpan="2">
                  <a:txBody>
                    <a:bodyPr/>
                    <a:lstStyle/>
                    <a:p>
                      <a:pPr marL="0" marR="0" algn="ctr">
                        <a:lnSpc>
                          <a:spcPct val="106000"/>
                        </a:lnSpc>
                        <a:buNone/>
                      </a:pPr>
                      <a:r>
                        <a:rPr lang="en-US" sz="2000" b="1" kern="0" dirty="0">
                          <a:solidFill>
                            <a:srgbClr val="FFFFFF"/>
                          </a:solidFill>
                          <a:effectLst/>
                          <a:latin typeface="Times New Roman" panose="02020603050405020304" pitchFamily="18" charset="0"/>
                          <a:ea typeface="Times New Roman" panose="02020603050405020304" pitchFamily="18" charset="0"/>
                        </a:rPr>
                        <a:t>Region G</a:t>
                      </a:r>
                      <a:endParaRPr lang="en-US" sz="2000" kern="1400" dirty="0">
                        <a:effectLst/>
                        <a:latin typeface="Times New Roman" panose="02020603050405020304" pitchFamily="18" charset="0"/>
                        <a:ea typeface="Times New Roman" panose="02020603050405020304" pitchFamily="18" charset="0"/>
                      </a:endParaRPr>
                    </a:p>
                  </a:txBody>
                  <a:tcPr marL="68580" marR="6858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25597D"/>
                    </a:solidFill>
                  </a:tcPr>
                </a:tc>
                <a:tc rowSpan="2" hMerge="1">
                  <a:txBody>
                    <a:bodyPr/>
                    <a:lstStyle/>
                    <a:p>
                      <a:endParaRPr lang="en-US"/>
                    </a:p>
                  </a:txBody>
                  <a:tcPr/>
                </a:tc>
                <a:tc gridSpan="4">
                  <a:txBody>
                    <a:bodyPr/>
                    <a:lstStyle/>
                    <a:p>
                      <a:pPr marL="0" marR="0" algn="ctr">
                        <a:lnSpc>
                          <a:spcPct val="106000"/>
                        </a:lnSpc>
                        <a:buNone/>
                      </a:pPr>
                      <a:r>
                        <a:rPr lang="en-US" sz="2000" b="1" kern="0">
                          <a:solidFill>
                            <a:srgbClr val="FFFFFF"/>
                          </a:solidFill>
                          <a:effectLst/>
                          <a:latin typeface="Times New Roman" panose="02020603050405020304" pitchFamily="18" charset="0"/>
                          <a:ea typeface="Times New Roman" panose="02020603050405020304" pitchFamily="18" charset="0"/>
                        </a:rPr>
                        <a:t>AMHI Level</a:t>
                      </a:r>
                      <a:endParaRPr lang="en-US" sz="2000" kern="1400">
                        <a:effectLst/>
                        <a:latin typeface="Times New Roman" panose="02020603050405020304" pitchFamily="18" charset="0"/>
                        <a:ea typeface="Times New Roman" panose="02020603050405020304" pitchFamily="18" charset="0"/>
                      </a:endParaRPr>
                    </a:p>
                  </a:txBody>
                  <a:tcPr marL="68580" marR="6858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25597D"/>
                    </a:solidFill>
                  </a:tcPr>
                </a:tc>
                <a:tc hMerge="1">
                  <a:txBody>
                    <a:bodyPr/>
                    <a:lstStyle/>
                    <a:p>
                      <a:endParaRPr lang="en-US"/>
                    </a:p>
                  </a:txBody>
                  <a:tcPr/>
                </a:tc>
                <a:tc hMerge="1">
                  <a:txBody>
                    <a:bodyPr/>
                    <a:lstStyle/>
                    <a:p>
                      <a:endParaRPr lang="en-US"/>
                    </a:p>
                  </a:txBody>
                  <a:tcPr/>
                </a:tc>
                <a:tc hMerge="1">
                  <a:txBody>
                    <a:bodyPr/>
                    <a:lstStyle/>
                    <a:p>
                      <a:endParaRPr lang="en-US"/>
                    </a:p>
                  </a:txBody>
                  <a:tcPr/>
                </a:tc>
                <a:tc gridSpan="2">
                  <a:txBody>
                    <a:bodyPr/>
                    <a:lstStyle/>
                    <a:p>
                      <a:pPr marL="0" marR="0" algn="ctr">
                        <a:lnSpc>
                          <a:spcPct val="106000"/>
                        </a:lnSpc>
                        <a:buNone/>
                      </a:pPr>
                      <a:r>
                        <a:rPr lang="en-US" sz="2000" b="1" kern="0">
                          <a:solidFill>
                            <a:srgbClr val="FFFFFF"/>
                          </a:solidFill>
                          <a:effectLst/>
                          <a:latin typeface="Times New Roman" panose="02020603050405020304" pitchFamily="18" charset="0"/>
                          <a:ea typeface="Times New Roman" panose="02020603050405020304" pitchFamily="18" charset="0"/>
                        </a:rPr>
                        <a:t>Total Rental Gap</a:t>
                      </a:r>
                      <a:endParaRPr lang="en-US" sz="2000" kern="14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25597D"/>
                    </a:solidFill>
                  </a:tcPr>
                </a:tc>
                <a:tc hMerge="1">
                  <a:txBody>
                    <a:bodyPr/>
                    <a:lstStyle/>
                    <a:p>
                      <a:endParaRPr lang="en-US"/>
                    </a:p>
                  </a:txBody>
                  <a:tcPr/>
                </a:tc>
                <a:extLst>
                  <a:ext uri="{0D108BD9-81ED-4DB2-BD59-A6C34878D82A}">
                    <a16:rowId xmlns:a16="http://schemas.microsoft.com/office/drawing/2014/main" val="3795458649"/>
                  </a:ext>
                </a:extLst>
              </a:tr>
              <a:tr h="0">
                <a:tc gridSpan="2" vMerge="1">
                  <a:txBody>
                    <a:bodyPr/>
                    <a:lstStyle/>
                    <a:p>
                      <a:endParaRPr lang="en-US"/>
                    </a:p>
                  </a:txBody>
                  <a:tcPr/>
                </a:tc>
                <a:tc hMerge="1" vMerge="1">
                  <a:txBody>
                    <a:bodyPr/>
                    <a:lstStyle/>
                    <a:p>
                      <a:endParaRPr lang="en-US"/>
                    </a:p>
                  </a:txBody>
                  <a:tcPr/>
                </a:tc>
                <a:tc>
                  <a:txBody>
                    <a:bodyPr/>
                    <a:lstStyle/>
                    <a:p>
                      <a:pPr marL="0" marR="0" algn="ctr">
                        <a:lnSpc>
                          <a:spcPct val="106000"/>
                        </a:lnSpc>
                        <a:buNone/>
                      </a:pPr>
                      <a:r>
                        <a:rPr lang="en-US" sz="2000" b="1" kern="1400">
                          <a:solidFill>
                            <a:srgbClr val="FFFFFF"/>
                          </a:solidFill>
                          <a:effectLst/>
                          <a:latin typeface="Times New Roman" panose="02020603050405020304" pitchFamily="18" charset="0"/>
                          <a:ea typeface="Times New Roman" panose="02020603050405020304" pitchFamily="18" charset="0"/>
                        </a:rPr>
                        <a:t>≤ 60%</a:t>
                      </a:r>
                      <a:endParaRPr lang="en-US" sz="2000" kern="1400">
                        <a:effectLst/>
                        <a:latin typeface="Times New Roman" panose="02020603050405020304" pitchFamily="18" charset="0"/>
                        <a:ea typeface="Times New Roman" panose="02020603050405020304" pitchFamily="18" charset="0"/>
                      </a:endParaRPr>
                    </a:p>
                  </a:txBody>
                  <a:tcPr marL="68580" marR="6858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25597D"/>
                    </a:solidFill>
                  </a:tcPr>
                </a:tc>
                <a:tc>
                  <a:txBody>
                    <a:bodyPr/>
                    <a:lstStyle/>
                    <a:p>
                      <a:pPr marL="0" marR="0" algn="ctr">
                        <a:lnSpc>
                          <a:spcPct val="106000"/>
                        </a:lnSpc>
                        <a:buNone/>
                        <a:tabLst>
                          <a:tab pos="197485" algn="l"/>
                        </a:tabLst>
                      </a:pPr>
                      <a:r>
                        <a:rPr lang="en-US" sz="2000" b="1" kern="1400">
                          <a:solidFill>
                            <a:srgbClr val="FFFFFF"/>
                          </a:solidFill>
                          <a:effectLst/>
                          <a:latin typeface="Times New Roman" panose="02020603050405020304" pitchFamily="18" charset="0"/>
                          <a:ea typeface="Times New Roman" panose="02020603050405020304" pitchFamily="18" charset="0"/>
                        </a:rPr>
                        <a:t>61%-80%</a:t>
                      </a:r>
                      <a:endParaRPr lang="en-US" sz="2000" kern="1400">
                        <a:effectLst/>
                        <a:latin typeface="Times New Roman" panose="02020603050405020304" pitchFamily="18" charset="0"/>
                        <a:ea typeface="Times New Roman" panose="02020603050405020304" pitchFamily="18" charset="0"/>
                      </a:endParaRPr>
                    </a:p>
                  </a:txBody>
                  <a:tcPr marL="68580" marR="6858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25597D"/>
                    </a:solidFill>
                  </a:tcPr>
                </a:tc>
                <a:tc>
                  <a:txBody>
                    <a:bodyPr/>
                    <a:lstStyle/>
                    <a:p>
                      <a:pPr marL="0" marR="0" algn="ctr">
                        <a:lnSpc>
                          <a:spcPct val="106000"/>
                        </a:lnSpc>
                        <a:buNone/>
                      </a:pPr>
                      <a:r>
                        <a:rPr lang="en-US" sz="2000" b="1" kern="1400" dirty="0">
                          <a:solidFill>
                            <a:srgbClr val="FFFFFF"/>
                          </a:solidFill>
                          <a:effectLst/>
                          <a:latin typeface="Times New Roman" panose="02020603050405020304" pitchFamily="18" charset="0"/>
                          <a:ea typeface="Times New Roman" panose="02020603050405020304" pitchFamily="18" charset="0"/>
                        </a:rPr>
                        <a:t>81%-120%</a:t>
                      </a:r>
                      <a:endParaRPr lang="en-US" sz="2000" kern="1400" dirty="0">
                        <a:effectLst/>
                        <a:latin typeface="Times New Roman" panose="02020603050405020304" pitchFamily="18" charset="0"/>
                        <a:ea typeface="Times New Roman" panose="02020603050405020304" pitchFamily="18" charset="0"/>
                      </a:endParaRPr>
                    </a:p>
                  </a:txBody>
                  <a:tcPr marL="68580" marR="6858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25597D"/>
                    </a:solidFill>
                  </a:tcPr>
                </a:tc>
                <a:tc>
                  <a:txBody>
                    <a:bodyPr/>
                    <a:lstStyle/>
                    <a:p>
                      <a:pPr marL="0" marR="0" algn="ctr">
                        <a:lnSpc>
                          <a:spcPct val="106000"/>
                        </a:lnSpc>
                        <a:buNone/>
                      </a:pPr>
                      <a:r>
                        <a:rPr lang="en-US" sz="2000" b="1" kern="1400">
                          <a:solidFill>
                            <a:srgbClr val="FFFFFF"/>
                          </a:solidFill>
                          <a:effectLst/>
                          <a:latin typeface="Times New Roman" panose="02020603050405020304" pitchFamily="18" charset="0"/>
                          <a:ea typeface="Times New Roman" panose="02020603050405020304" pitchFamily="18" charset="0"/>
                        </a:rPr>
                        <a:t>121%+</a:t>
                      </a:r>
                      <a:endParaRPr lang="en-US" sz="2000" kern="1400">
                        <a:effectLst/>
                        <a:latin typeface="Times New Roman" panose="02020603050405020304" pitchFamily="18" charset="0"/>
                        <a:ea typeface="Times New Roman" panose="02020603050405020304" pitchFamily="18" charset="0"/>
                      </a:endParaRPr>
                    </a:p>
                  </a:txBody>
                  <a:tcPr marL="68580" marR="6858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25597D"/>
                    </a:solidFill>
                  </a:tcPr>
                </a:tc>
                <a:tc>
                  <a:txBody>
                    <a:bodyPr/>
                    <a:lstStyle/>
                    <a:p>
                      <a:pPr marL="0" marR="0" algn="ctr">
                        <a:lnSpc>
                          <a:spcPct val="106000"/>
                        </a:lnSpc>
                        <a:buNone/>
                      </a:pPr>
                      <a:r>
                        <a:rPr lang="en-US" sz="2000" b="1" kern="0">
                          <a:solidFill>
                            <a:srgbClr val="FFFFFF"/>
                          </a:solidFill>
                          <a:effectLst/>
                          <a:latin typeface="Times New Roman" panose="02020603050405020304" pitchFamily="18" charset="0"/>
                          <a:ea typeface="Times New Roman" panose="02020603050405020304" pitchFamily="18" charset="0"/>
                        </a:rPr>
                        <a:t>Number</a:t>
                      </a:r>
                      <a:endParaRPr lang="en-US" sz="2000" kern="1400">
                        <a:effectLst/>
                        <a:latin typeface="Times New Roman" panose="02020603050405020304" pitchFamily="18" charset="0"/>
                        <a:ea typeface="Times New Roman" panose="02020603050405020304" pitchFamily="18" charset="0"/>
                      </a:endParaRPr>
                    </a:p>
                    <a:p>
                      <a:pPr marL="0" marR="0" algn="ctr">
                        <a:lnSpc>
                          <a:spcPct val="106000"/>
                        </a:lnSpc>
                        <a:buNone/>
                      </a:pPr>
                      <a:r>
                        <a:rPr lang="en-US" sz="2000" b="1" kern="0">
                          <a:solidFill>
                            <a:srgbClr val="FFFFFF"/>
                          </a:solidFill>
                          <a:effectLst/>
                          <a:latin typeface="Times New Roman" panose="02020603050405020304" pitchFamily="18" charset="0"/>
                          <a:ea typeface="Times New Roman" panose="02020603050405020304" pitchFamily="18" charset="0"/>
                        </a:rPr>
                        <a:t>of Units</a:t>
                      </a:r>
                      <a:endParaRPr lang="en-US" sz="2000" kern="14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25597D"/>
                    </a:solidFill>
                  </a:tcPr>
                </a:tc>
                <a:tc>
                  <a:txBody>
                    <a:bodyPr/>
                    <a:lstStyle/>
                    <a:p>
                      <a:pPr marL="0" marR="0" algn="ctr">
                        <a:lnSpc>
                          <a:spcPct val="106000"/>
                        </a:lnSpc>
                        <a:buNone/>
                      </a:pPr>
                      <a:r>
                        <a:rPr lang="en-US" sz="2000" b="1" kern="0">
                          <a:solidFill>
                            <a:srgbClr val="FFFFFF"/>
                          </a:solidFill>
                          <a:effectLst/>
                          <a:latin typeface="Times New Roman" panose="02020603050405020304" pitchFamily="18" charset="0"/>
                          <a:ea typeface="Times New Roman" panose="02020603050405020304" pitchFamily="18" charset="0"/>
                        </a:rPr>
                        <a:t>Regional </a:t>
                      </a:r>
                      <a:endParaRPr lang="en-US" sz="2000" kern="1400">
                        <a:effectLst/>
                        <a:latin typeface="Times New Roman" panose="02020603050405020304" pitchFamily="18" charset="0"/>
                        <a:ea typeface="Times New Roman" panose="02020603050405020304" pitchFamily="18" charset="0"/>
                      </a:endParaRPr>
                    </a:p>
                    <a:p>
                      <a:pPr marL="0" marR="0" algn="ctr">
                        <a:lnSpc>
                          <a:spcPct val="106000"/>
                        </a:lnSpc>
                        <a:buNone/>
                      </a:pPr>
                      <a:r>
                        <a:rPr lang="en-US" sz="2000" b="1" kern="0">
                          <a:solidFill>
                            <a:srgbClr val="FFFFFF"/>
                          </a:solidFill>
                          <a:effectLst/>
                          <a:latin typeface="Times New Roman" panose="02020603050405020304" pitchFamily="18" charset="0"/>
                          <a:ea typeface="Times New Roman" panose="02020603050405020304" pitchFamily="18" charset="0"/>
                        </a:rPr>
                        <a:t>Share</a:t>
                      </a:r>
                      <a:endParaRPr lang="en-US" sz="2000" kern="14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25597D"/>
                    </a:solidFill>
                  </a:tcPr>
                </a:tc>
                <a:extLst>
                  <a:ext uri="{0D108BD9-81ED-4DB2-BD59-A6C34878D82A}">
                    <a16:rowId xmlns:a16="http://schemas.microsoft.com/office/drawing/2014/main" val="1819790611"/>
                  </a:ext>
                </a:extLst>
              </a:tr>
              <a:tr h="0">
                <a:tc rowSpan="2">
                  <a:txBody>
                    <a:bodyPr/>
                    <a:lstStyle/>
                    <a:p>
                      <a:pPr marL="0" marR="0" algn="ctr">
                        <a:lnSpc>
                          <a:spcPct val="106000"/>
                        </a:lnSpc>
                        <a:buNone/>
                      </a:pPr>
                      <a:r>
                        <a:rPr lang="en-US" sz="2000" b="1" kern="0">
                          <a:effectLst/>
                          <a:latin typeface="Times New Roman" panose="02020603050405020304" pitchFamily="18" charset="0"/>
                          <a:ea typeface="Times New Roman" panose="02020603050405020304" pitchFamily="18" charset="0"/>
                        </a:rPr>
                        <a:t>Region</a:t>
                      </a:r>
                      <a:endParaRPr lang="en-US" sz="2000" kern="1400">
                        <a:effectLst/>
                        <a:latin typeface="Times New Roman" panose="02020603050405020304" pitchFamily="18" charset="0"/>
                        <a:ea typeface="Times New Roman" panose="02020603050405020304" pitchFamily="18" charset="0"/>
                      </a:endParaRPr>
                    </a:p>
                    <a:p>
                      <a:pPr marL="0" marR="0" algn="ctr">
                        <a:lnSpc>
                          <a:spcPct val="106000"/>
                        </a:lnSpc>
                        <a:buNone/>
                      </a:pPr>
                      <a:r>
                        <a:rPr lang="en-US" sz="2000" b="1" kern="0">
                          <a:effectLst/>
                          <a:latin typeface="Times New Roman" panose="02020603050405020304" pitchFamily="18" charset="0"/>
                          <a:ea typeface="Times New Roman" panose="02020603050405020304" pitchFamily="18" charset="0"/>
                        </a:rPr>
                        <a:t>Total</a:t>
                      </a:r>
                      <a:endParaRPr lang="en-US" sz="2000" kern="140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algn="ctr">
                        <a:lnSpc>
                          <a:spcPct val="106000"/>
                        </a:lnSpc>
                        <a:buNone/>
                      </a:pPr>
                      <a:r>
                        <a:rPr lang="en-US" sz="2000" b="1" kern="1400">
                          <a:solidFill>
                            <a:srgbClr val="000000"/>
                          </a:solidFill>
                          <a:effectLst/>
                          <a:latin typeface="Times New Roman" panose="02020603050405020304" pitchFamily="18" charset="0"/>
                          <a:ea typeface="Times New Roman" panose="02020603050405020304" pitchFamily="18" charset="0"/>
                        </a:rPr>
                        <a:t>Units</a:t>
                      </a:r>
                      <a:endParaRPr lang="en-US" sz="2000" kern="140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algn="ctr">
                        <a:lnSpc>
                          <a:spcPct val="106000"/>
                        </a:lnSpc>
                        <a:buNone/>
                      </a:pPr>
                      <a:r>
                        <a:rPr lang="en-US" sz="2000" b="1" kern="1400">
                          <a:effectLst/>
                          <a:latin typeface="Times New Roman" panose="02020603050405020304" pitchFamily="18" charset="0"/>
                          <a:ea typeface="Times New Roman" panose="02020603050405020304" pitchFamily="18" charset="0"/>
                        </a:rPr>
                        <a:t>3,809</a:t>
                      </a:r>
                      <a:endParaRPr lang="en-US" sz="2000" kern="14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algn="ctr">
                        <a:lnSpc>
                          <a:spcPct val="106000"/>
                        </a:lnSpc>
                        <a:buNone/>
                      </a:pPr>
                      <a:r>
                        <a:rPr lang="en-US" sz="2000" b="1" kern="1400">
                          <a:effectLst/>
                          <a:latin typeface="Times New Roman" panose="02020603050405020304" pitchFamily="18" charset="0"/>
                          <a:ea typeface="Times New Roman" panose="02020603050405020304" pitchFamily="18" charset="0"/>
                        </a:rPr>
                        <a:t>1,790</a:t>
                      </a:r>
                      <a:endParaRPr lang="en-US" sz="2000" kern="14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algn="ctr">
                        <a:lnSpc>
                          <a:spcPct val="106000"/>
                        </a:lnSpc>
                        <a:buNone/>
                      </a:pPr>
                      <a:r>
                        <a:rPr lang="en-US" sz="2000" b="1" kern="1400">
                          <a:effectLst/>
                          <a:latin typeface="Times New Roman" panose="02020603050405020304" pitchFamily="18" charset="0"/>
                          <a:ea typeface="Times New Roman" panose="02020603050405020304" pitchFamily="18" charset="0"/>
                        </a:rPr>
                        <a:t>1,469</a:t>
                      </a:r>
                      <a:endParaRPr lang="en-US" sz="2000" kern="14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algn="ctr">
                        <a:lnSpc>
                          <a:spcPct val="106000"/>
                        </a:lnSpc>
                        <a:buNone/>
                      </a:pPr>
                      <a:r>
                        <a:rPr lang="en-US" sz="2000" b="1" kern="1400">
                          <a:effectLst/>
                          <a:latin typeface="Times New Roman" panose="02020603050405020304" pitchFamily="18" charset="0"/>
                          <a:ea typeface="Times New Roman" panose="02020603050405020304" pitchFamily="18" charset="0"/>
                        </a:rPr>
                        <a:t>486</a:t>
                      </a:r>
                      <a:endParaRPr lang="en-US" sz="2000" kern="14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algn="ctr">
                        <a:lnSpc>
                          <a:spcPct val="106000"/>
                        </a:lnSpc>
                        <a:buNone/>
                      </a:pPr>
                      <a:r>
                        <a:rPr lang="en-US" sz="2000" b="1" kern="1400">
                          <a:effectLst/>
                          <a:latin typeface="Times New Roman" panose="02020603050405020304" pitchFamily="18" charset="0"/>
                          <a:ea typeface="Times New Roman" panose="02020603050405020304" pitchFamily="18" charset="0"/>
                        </a:rPr>
                        <a:t>7,554</a:t>
                      </a:r>
                      <a:endParaRPr lang="en-US" sz="2000" kern="14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algn="ctr">
                        <a:lnSpc>
                          <a:spcPct val="106000"/>
                        </a:lnSpc>
                        <a:buNone/>
                      </a:pPr>
                      <a:r>
                        <a:rPr lang="en-US" sz="2000" b="1" kern="0">
                          <a:effectLst/>
                          <a:latin typeface="Times New Roman" panose="02020603050405020304" pitchFamily="18" charset="0"/>
                          <a:ea typeface="Times New Roman" panose="02020603050405020304" pitchFamily="18" charset="0"/>
                        </a:rPr>
                        <a:t>100.0%</a:t>
                      </a:r>
                      <a:endParaRPr lang="en-US" sz="2000" kern="140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533120964"/>
                  </a:ext>
                </a:extLst>
              </a:tr>
              <a:tr h="0">
                <a:tc vMerge="1">
                  <a:txBody>
                    <a:bodyPr/>
                    <a:lstStyle/>
                    <a:p>
                      <a:endParaRPr lang="en-US"/>
                    </a:p>
                  </a:txBody>
                  <a:tcPr/>
                </a:tc>
                <a:tc>
                  <a:txBody>
                    <a:bodyPr/>
                    <a:lstStyle/>
                    <a:p>
                      <a:pPr marL="0" marR="0" algn="ctr">
                        <a:lnSpc>
                          <a:spcPct val="106000"/>
                        </a:lnSpc>
                        <a:buNone/>
                      </a:pPr>
                      <a:r>
                        <a:rPr lang="en-US" sz="2000" b="1" kern="1400">
                          <a:solidFill>
                            <a:srgbClr val="000000"/>
                          </a:solidFill>
                          <a:effectLst/>
                          <a:latin typeface="Times New Roman" panose="02020603050405020304" pitchFamily="18" charset="0"/>
                          <a:ea typeface="Times New Roman" panose="02020603050405020304" pitchFamily="18" charset="0"/>
                        </a:rPr>
                        <a:t>Share</a:t>
                      </a:r>
                      <a:endParaRPr lang="en-US" sz="2000" kern="140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algn="ctr">
                        <a:lnSpc>
                          <a:spcPct val="106000"/>
                        </a:lnSpc>
                        <a:buNone/>
                      </a:pPr>
                      <a:r>
                        <a:rPr lang="en-US" sz="2000" b="1" kern="1400">
                          <a:effectLst/>
                          <a:latin typeface="Times New Roman" panose="02020603050405020304" pitchFamily="18" charset="0"/>
                          <a:ea typeface="Times New Roman" panose="02020603050405020304" pitchFamily="18" charset="0"/>
                        </a:rPr>
                        <a:t>50.4%</a:t>
                      </a:r>
                      <a:endParaRPr lang="en-US" sz="2000" kern="14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algn="ctr">
                        <a:lnSpc>
                          <a:spcPct val="106000"/>
                        </a:lnSpc>
                        <a:buNone/>
                      </a:pPr>
                      <a:r>
                        <a:rPr lang="en-US" sz="2000" b="1" kern="1400">
                          <a:effectLst/>
                          <a:latin typeface="Times New Roman" panose="02020603050405020304" pitchFamily="18" charset="0"/>
                          <a:ea typeface="Times New Roman" panose="02020603050405020304" pitchFamily="18" charset="0"/>
                        </a:rPr>
                        <a:t>23.7%</a:t>
                      </a:r>
                      <a:endParaRPr lang="en-US" sz="2000" kern="14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algn="ctr">
                        <a:lnSpc>
                          <a:spcPct val="106000"/>
                        </a:lnSpc>
                        <a:buNone/>
                      </a:pPr>
                      <a:r>
                        <a:rPr lang="en-US" sz="2000" b="1" kern="1400">
                          <a:effectLst/>
                          <a:latin typeface="Times New Roman" panose="02020603050405020304" pitchFamily="18" charset="0"/>
                          <a:ea typeface="Times New Roman" panose="02020603050405020304" pitchFamily="18" charset="0"/>
                        </a:rPr>
                        <a:t>19.4%</a:t>
                      </a:r>
                      <a:endParaRPr lang="en-US" sz="2000" kern="14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algn="ctr">
                        <a:lnSpc>
                          <a:spcPct val="106000"/>
                        </a:lnSpc>
                        <a:buNone/>
                      </a:pPr>
                      <a:r>
                        <a:rPr lang="en-US" sz="2000" b="1" kern="1400">
                          <a:effectLst/>
                          <a:latin typeface="Times New Roman" panose="02020603050405020304" pitchFamily="18" charset="0"/>
                          <a:ea typeface="Times New Roman" panose="02020603050405020304" pitchFamily="18" charset="0"/>
                        </a:rPr>
                        <a:t>6.4%</a:t>
                      </a:r>
                      <a:endParaRPr lang="en-US" sz="2000" kern="14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algn="ctr">
                        <a:lnSpc>
                          <a:spcPct val="106000"/>
                        </a:lnSpc>
                        <a:buNone/>
                      </a:pPr>
                      <a:r>
                        <a:rPr lang="en-US" sz="2000" b="1" kern="1400">
                          <a:effectLst/>
                          <a:latin typeface="Times New Roman" panose="02020603050405020304" pitchFamily="18" charset="0"/>
                          <a:ea typeface="Times New Roman" panose="02020603050405020304" pitchFamily="18" charset="0"/>
                        </a:rPr>
                        <a:t>100.0%</a:t>
                      </a:r>
                      <a:endParaRPr lang="en-US" sz="2000" kern="14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algn="ctr">
                        <a:lnSpc>
                          <a:spcPct val="106000"/>
                        </a:lnSpc>
                        <a:buNone/>
                      </a:pPr>
                      <a:r>
                        <a:rPr lang="en-US" sz="2000" b="1" kern="1400" dirty="0">
                          <a:effectLst/>
                          <a:latin typeface="Times New Roman" panose="02020603050405020304" pitchFamily="18" charset="0"/>
                          <a:ea typeface="Times New Roman" panose="02020603050405020304" pitchFamily="18" charset="0"/>
                        </a:rPr>
                        <a:t>-</a:t>
                      </a:r>
                      <a:endParaRPr lang="en-US" sz="2000" kern="1400" dirty="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890112658"/>
                  </a:ext>
                </a:extLst>
              </a:tr>
            </a:tbl>
          </a:graphicData>
        </a:graphic>
      </p:graphicFrame>
      <p:sp>
        <p:nvSpPr>
          <p:cNvPr id="5" name="TextBox 4">
            <a:extLst>
              <a:ext uri="{FF2B5EF4-FFF2-40B4-BE49-F238E27FC236}">
                <a16:creationId xmlns:a16="http://schemas.microsoft.com/office/drawing/2014/main" id="{BA7978BA-9EAF-E982-C0C6-921E6A46D0E4}"/>
              </a:ext>
            </a:extLst>
          </p:cNvPr>
          <p:cNvSpPr txBox="1"/>
          <p:nvPr/>
        </p:nvSpPr>
        <p:spPr>
          <a:xfrm>
            <a:off x="137862" y="4737505"/>
            <a:ext cx="5873097" cy="369332"/>
          </a:xfrm>
          <a:prstGeom prst="rect">
            <a:avLst/>
          </a:prstGeom>
          <a:noFill/>
        </p:spPr>
        <p:txBody>
          <a:bodyPr wrap="square">
            <a:spAutoFit/>
          </a:bodyPr>
          <a:lstStyle/>
          <a:p>
            <a:pPr marL="57150" marR="0" algn="just">
              <a:tabLst>
                <a:tab pos="457200" algn="l"/>
                <a:tab pos="1600200" algn="l"/>
                <a:tab pos="5824855" algn="l"/>
              </a:tabLst>
            </a:pPr>
            <a:r>
              <a:rPr lang="en-US" sz="1800" kern="0" dirty="0">
                <a:effectLst/>
                <a:latin typeface="Times New Roman" panose="02020603050405020304" pitchFamily="18" charset="0"/>
                <a:ea typeface="Times New Roman" panose="02020603050405020304" pitchFamily="18" charset="0"/>
              </a:rPr>
              <a:t>AMHI – Area Median Household Income</a:t>
            </a:r>
            <a:endParaRPr lang="en-US" sz="3200" kern="1400" dirty="0">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174192413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CA18325-C0BB-BF8D-CB66-92AAD23B54B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F0D693A-9531-3F9A-713C-94D6C42F704C}"/>
              </a:ext>
            </a:extLst>
          </p:cNvPr>
          <p:cNvSpPr txBox="1">
            <a:spLocks/>
          </p:cNvSpPr>
          <p:nvPr/>
        </p:nvSpPr>
        <p:spPr>
          <a:xfrm>
            <a:off x="381740" y="305892"/>
            <a:ext cx="11407806" cy="569095"/>
          </a:xfrm>
          <a:prstGeom prst="rect">
            <a:avLst/>
          </a:prstGeom>
          <a:solidFill>
            <a:schemeClr val="accent1">
              <a:lumMod val="75000"/>
            </a:schemeClr>
          </a:solidFill>
        </p:spPr>
        <p:txBody>
          <a:bodyPr anchor="b">
            <a:normAutofit/>
          </a:bodyPr>
          <a:lstStyle>
            <a:lvl1pPr algn="l" defTabSz="914400" rtl="0" eaLnBrk="1" latinLnBrk="0" hangingPunct="1">
              <a:lnSpc>
                <a:spcPct val="85000"/>
              </a:lnSpc>
              <a:spcBef>
                <a:spcPct val="0"/>
              </a:spcBef>
              <a:buNone/>
              <a:defRPr sz="4000" kern="1200" cap="all" baseline="0">
                <a:solidFill>
                  <a:schemeClr val="bg2"/>
                </a:solidFill>
                <a:latin typeface="+mj-lt"/>
                <a:ea typeface="+mj-ea"/>
                <a:cs typeface="+mj-cs"/>
              </a:defRPr>
            </a:lvl1pPr>
          </a:lstStyle>
          <a:p>
            <a:r>
              <a:rPr lang="en-US" sz="2400" cap="none" dirty="0">
                <a:solidFill>
                  <a:schemeClr val="bg1"/>
                </a:solidFill>
              </a:rPr>
              <a:t>Housing Gap Estimates by Submarket 2024-2029 (Rental) – </a:t>
            </a:r>
            <a:r>
              <a:rPr lang="en-US" sz="2400" b="1" cap="none" dirty="0">
                <a:solidFill>
                  <a:srgbClr val="FFFF00"/>
                </a:solidFill>
              </a:rPr>
              <a:t>7,554 Units Needed</a:t>
            </a:r>
            <a:endParaRPr lang="en-US" sz="2400" b="1" dirty="0">
              <a:solidFill>
                <a:srgbClr val="FFFF00"/>
              </a:solidFill>
            </a:endParaRPr>
          </a:p>
        </p:txBody>
      </p:sp>
      <p:graphicFrame>
        <p:nvGraphicFramePr>
          <p:cNvPr id="4" name="Chart 3">
            <a:extLst>
              <a:ext uri="{FF2B5EF4-FFF2-40B4-BE49-F238E27FC236}">
                <a16:creationId xmlns:a16="http://schemas.microsoft.com/office/drawing/2014/main" id="{8DA28E1F-008B-FF82-987A-D94ADC240A81}"/>
              </a:ext>
            </a:extLst>
          </p:cNvPr>
          <p:cNvGraphicFramePr/>
          <p:nvPr>
            <p:extLst>
              <p:ext uri="{D42A27DB-BD31-4B8C-83A1-F6EECF244321}">
                <p14:modId xmlns:p14="http://schemas.microsoft.com/office/powerpoint/2010/main" val="4045388654"/>
              </p:ext>
            </p:extLst>
          </p:nvPr>
        </p:nvGraphicFramePr>
        <p:xfrm>
          <a:off x="381739" y="971550"/>
          <a:ext cx="7323985" cy="5580558"/>
        </p:xfrm>
        <a:graphic>
          <a:graphicData uri="http://schemas.openxmlformats.org/drawingml/2006/chart">
            <c:chart xmlns:c="http://schemas.openxmlformats.org/drawingml/2006/chart" xmlns:r="http://schemas.openxmlformats.org/officeDocument/2006/relationships" r:id="rId3"/>
          </a:graphicData>
        </a:graphic>
      </p:graphicFrame>
      <p:pic>
        <p:nvPicPr>
          <p:cNvPr id="8" name="Picture 7" descr="A screenshot of a map&#10;&#10;AI-generated content may be incorrect.">
            <a:extLst>
              <a:ext uri="{FF2B5EF4-FFF2-40B4-BE49-F238E27FC236}">
                <a16:creationId xmlns:a16="http://schemas.microsoft.com/office/drawing/2014/main" id="{2305360E-673F-A3A6-F0BF-5A44CA169917}"/>
              </a:ext>
            </a:extLst>
          </p:cNvPr>
          <p:cNvPicPr>
            <a:picLocks noChangeAspect="1"/>
          </p:cNvPicPr>
          <p:nvPr/>
        </p:nvPicPr>
        <p:blipFill>
          <a:blip r:embed="rId4"/>
          <a:srcRect l="15023" t="16052" r="25460" b="11974"/>
          <a:stretch>
            <a:fillRect/>
          </a:stretch>
        </p:blipFill>
        <p:spPr>
          <a:xfrm>
            <a:off x="7448550" y="1569603"/>
            <a:ext cx="4340996" cy="4056462"/>
          </a:xfrm>
          <a:prstGeom prst="rect">
            <a:avLst/>
          </a:prstGeom>
          <a:ln w="25400">
            <a:solidFill>
              <a:schemeClr val="tx1"/>
            </a:solidFill>
          </a:ln>
        </p:spPr>
      </p:pic>
    </p:spTree>
    <p:extLst>
      <p:ext uri="{BB962C8B-B14F-4D97-AF65-F5344CB8AC3E}">
        <p14:creationId xmlns:p14="http://schemas.microsoft.com/office/powerpoint/2010/main" val="192172765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12CB02B-8B8B-B679-0E87-C08C8889B6A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8217A06-2D3D-4FDD-8128-DF0A83903AB3}"/>
              </a:ext>
            </a:extLst>
          </p:cNvPr>
          <p:cNvSpPr txBox="1">
            <a:spLocks/>
          </p:cNvSpPr>
          <p:nvPr/>
        </p:nvSpPr>
        <p:spPr>
          <a:xfrm>
            <a:off x="460310" y="565759"/>
            <a:ext cx="11271379" cy="569095"/>
          </a:xfrm>
          <a:prstGeom prst="rect">
            <a:avLst/>
          </a:prstGeom>
          <a:solidFill>
            <a:schemeClr val="accent1">
              <a:lumMod val="75000"/>
            </a:schemeClr>
          </a:solidFill>
        </p:spPr>
        <p:txBody>
          <a:bodyPr anchor="b">
            <a:normAutofit/>
          </a:bodyPr>
          <a:lstStyle>
            <a:lvl1pPr algn="l" defTabSz="914400" rtl="0" eaLnBrk="1" latinLnBrk="0" hangingPunct="1">
              <a:lnSpc>
                <a:spcPct val="85000"/>
              </a:lnSpc>
              <a:spcBef>
                <a:spcPct val="0"/>
              </a:spcBef>
              <a:buNone/>
              <a:defRPr sz="4000" kern="1200" cap="all" baseline="0">
                <a:solidFill>
                  <a:schemeClr val="bg2"/>
                </a:solidFill>
                <a:latin typeface="+mj-lt"/>
                <a:ea typeface="+mj-ea"/>
                <a:cs typeface="+mj-cs"/>
              </a:defRPr>
            </a:lvl1pPr>
          </a:lstStyle>
          <a:p>
            <a:r>
              <a:rPr lang="en-US" sz="2400" cap="none" dirty="0">
                <a:solidFill>
                  <a:schemeClr val="bg1"/>
                </a:solidFill>
              </a:rPr>
              <a:t>Housing Gap Estimates 2024-2029 (For-Sale Housing)</a:t>
            </a:r>
            <a:endParaRPr lang="en-US" sz="2400" dirty="0">
              <a:solidFill>
                <a:schemeClr val="bg1"/>
              </a:solidFill>
            </a:endParaRPr>
          </a:p>
        </p:txBody>
      </p:sp>
      <p:sp>
        <p:nvSpPr>
          <p:cNvPr id="8" name="TextBox 7">
            <a:extLst>
              <a:ext uri="{FF2B5EF4-FFF2-40B4-BE49-F238E27FC236}">
                <a16:creationId xmlns:a16="http://schemas.microsoft.com/office/drawing/2014/main" id="{98C1D2E2-E15A-6288-882E-E7CFB95AE8DE}"/>
              </a:ext>
            </a:extLst>
          </p:cNvPr>
          <p:cNvSpPr txBox="1"/>
          <p:nvPr/>
        </p:nvSpPr>
        <p:spPr>
          <a:xfrm>
            <a:off x="460310" y="1134854"/>
            <a:ext cx="11271378" cy="2246769"/>
          </a:xfrm>
          <a:prstGeom prst="rect">
            <a:avLst/>
          </a:prstGeom>
          <a:noFill/>
        </p:spPr>
        <p:txBody>
          <a:bodyPr wrap="square" rtlCol="0">
            <a:spAutoFit/>
          </a:bodyPr>
          <a:lstStyle/>
          <a:p>
            <a:pPr algn="ctr"/>
            <a:r>
              <a:rPr lang="en-US" sz="2800" b="1" dirty="0">
                <a:solidFill>
                  <a:schemeClr val="accent1"/>
                </a:solidFill>
              </a:rPr>
              <a:t>Between 2024 and 2029, Region G has an overall housing gap of </a:t>
            </a:r>
            <a:r>
              <a:rPr lang="en-US" sz="2800" b="1" u="sng" dirty="0">
                <a:solidFill>
                  <a:schemeClr val="accent1"/>
                </a:solidFill>
              </a:rPr>
              <a:t>23,577 for-sale </a:t>
            </a:r>
            <a:r>
              <a:rPr lang="en-US" sz="2800" b="1" dirty="0">
                <a:solidFill>
                  <a:schemeClr val="accent1"/>
                </a:solidFill>
              </a:rPr>
              <a:t>units.  While gaps exist among all affordability levels, the greatest gap is for housing affordable to households earning between 81% and 120% of AMHI that can afford housing generally priced between $218k &amp; $335k. </a:t>
            </a:r>
            <a:endParaRPr lang="en-US" sz="2800" dirty="0">
              <a:solidFill>
                <a:schemeClr val="accent1"/>
              </a:solidFill>
            </a:endParaRPr>
          </a:p>
        </p:txBody>
      </p:sp>
      <p:graphicFrame>
        <p:nvGraphicFramePr>
          <p:cNvPr id="3" name="Table 2">
            <a:extLst>
              <a:ext uri="{FF2B5EF4-FFF2-40B4-BE49-F238E27FC236}">
                <a16:creationId xmlns:a16="http://schemas.microsoft.com/office/drawing/2014/main" id="{B2CED216-2515-B3EE-E089-C7D30DCF2800}"/>
              </a:ext>
            </a:extLst>
          </p:cNvPr>
          <p:cNvGraphicFramePr>
            <a:graphicFrameLocks noGrp="1"/>
          </p:cNvGraphicFramePr>
          <p:nvPr>
            <p:extLst>
              <p:ext uri="{D42A27DB-BD31-4B8C-83A1-F6EECF244321}">
                <p14:modId xmlns:p14="http://schemas.microsoft.com/office/powerpoint/2010/main" val="2022490416"/>
              </p:ext>
            </p:extLst>
          </p:nvPr>
        </p:nvGraphicFramePr>
        <p:xfrm>
          <a:off x="1009095" y="3476378"/>
          <a:ext cx="10173808" cy="1551624"/>
        </p:xfrm>
        <a:graphic>
          <a:graphicData uri="http://schemas.openxmlformats.org/drawingml/2006/table">
            <a:tbl>
              <a:tblPr firstRow="1" firstCol="1" bandRow="1"/>
              <a:tblGrid>
                <a:gridCol w="1305957">
                  <a:extLst>
                    <a:ext uri="{9D8B030D-6E8A-4147-A177-3AD203B41FA5}">
                      <a16:colId xmlns:a16="http://schemas.microsoft.com/office/drawing/2014/main" val="2810703173"/>
                    </a:ext>
                  </a:extLst>
                </a:gridCol>
                <a:gridCol w="1305957">
                  <a:extLst>
                    <a:ext uri="{9D8B030D-6E8A-4147-A177-3AD203B41FA5}">
                      <a16:colId xmlns:a16="http://schemas.microsoft.com/office/drawing/2014/main" val="450624706"/>
                    </a:ext>
                  </a:extLst>
                </a:gridCol>
                <a:gridCol w="1306994">
                  <a:extLst>
                    <a:ext uri="{9D8B030D-6E8A-4147-A177-3AD203B41FA5}">
                      <a16:colId xmlns:a16="http://schemas.microsoft.com/office/drawing/2014/main" val="1244561375"/>
                    </a:ext>
                  </a:extLst>
                </a:gridCol>
                <a:gridCol w="1306994">
                  <a:extLst>
                    <a:ext uri="{9D8B030D-6E8A-4147-A177-3AD203B41FA5}">
                      <a16:colId xmlns:a16="http://schemas.microsoft.com/office/drawing/2014/main" val="3165611718"/>
                    </a:ext>
                  </a:extLst>
                </a:gridCol>
                <a:gridCol w="1306994">
                  <a:extLst>
                    <a:ext uri="{9D8B030D-6E8A-4147-A177-3AD203B41FA5}">
                      <a16:colId xmlns:a16="http://schemas.microsoft.com/office/drawing/2014/main" val="3098061006"/>
                    </a:ext>
                  </a:extLst>
                </a:gridCol>
                <a:gridCol w="1306994">
                  <a:extLst>
                    <a:ext uri="{9D8B030D-6E8A-4147-A177-3AD203B41FA5}">
                      <a16:colId xmlns:a16="http://schemas.microsoft.com/office/drawing/2014/main" val="3581888251"/>
                    </a:ext>
                  </a:extLst>
                </a:gridCol>
                <a:gridCol w="1166959">
                  <a:extLst>
                    <a:ext uri="{9D8B030D-6E8A-4147-A177-3AD203B41FA5}">
                      <a16:colId xmlns:a16="http://schemas.microsoft.com/office/drawing/2014/main" val="1088146853"/>
                    </a:ext>
                  </a:extLst>
                </a:gridCol>
                <a:gridCol w="1166959">
                  <a:extLst>
                    <a:ext uri="{9D8B030D-6E8A-4147-A177-3AD203B41FA5}">
                      <a16:colId xmlns:a16="http://schemas.microsoft.com/office/drawing/2014/main" val="62604345"/>
                    </a:ext>
                  </a:extLst>
                </a:gridCol>
              </a:tblGrid>
              <a:tr h="91440">
                <a:tc rowSpan="2" gridSpan="2">
                  <a:txBody>
                    <a:bodyPr/>
                    <a:lstStyle/>
                    <a:p>
                      <a:pPr marL="0" marR="0" algn="ctr">
                        <a:lnSpc>
                          <a:spcPct val="106000"/>
                        </a:lnSpc>
                        <a:buNone/>
                      </a:pPr>
                      <a:r>
                        <a:rPr lang="en-US" sz="2000" b="1" kern="0" dirty="0">
                          <a:solidFill>
                            <a:srgbClr val="FFFFFF"/>
                          </a:solidFill>
                          <a:effectLst/>
                          <a:latin typeface="Times New Roman" panose="02020603050405020304" pitchFamily="18" charset="0"/>
                          <a:ea typeface="Times New Roman" panose="02020603050405020304" pitchFamily="18" charset="0"/>
                        </a:rPr>
                        <a:t>Region G</a:t>
                      </a:r>
                      <a:endParaRPr lang="en-US" sz="2000" kern="1400" dirty="0">
                        <a:effectLst/>
                        <a:latin typeface="Times New Roman" panose="02020603050405020304" pitchFamily="18" charset="0"/>
                        <a:ea typeface="Times New Roman" panose="02020603050405020304" pitchFamily="18" charset="0"/>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25597D"/>
                    </a:solidFill>
                  </a:tcPr>
                </a:tc>
                <a:tc rowSpan="2" hMerge="1">
                  <a:txBody>
                    <a:bodyPr/>
                    <a:lstStyle/>
                    <a:p>
                      <a:endParaRPr lang="en-US"/>
                    </a:p>
                  </a:txBody>
                  <a:tcPr/>
                </a:tc>
                <a:tc gridSpan="4">
                  <a:txBody>
                    <a:bodyPr/>
                    <a:lstStyle/>
                    <a:p>
                      <a:pPr marL="0" marR="0" algn="ctr">
                        <a:lnSpc>
                          <a:spcPct val="106000"/>
                        </a:lnSpc>
                        <a:buNone/>
                      </a:pPr>
                      <a:r>
                        <a:rPr lang="en-US" sz="2000" b="1" kern="0" dirty="0">
                          <a:solidFill>
                            <a:srgbClr val="FFFFFF"/>
                          </a:solidFill>
                          <a:effectLst/>
                          <a:latin typeface="Times New Roman" panose="02020603050405020304" pitchFamily="18" charset="0"/>
                          <a:ea typeface="Times New Roman" panose="02020603050405020304" pitchFamily="18" charset="0"/>
                        </a:rPr>
                        <a:t>AMHI Level</a:t>
                      </a:r>
                      <a:endParaRPr lang="en-US" sz="2000" kern="1400" dirty="0">
                        <a:effectLst/>
                        <a:latin typeface="Times New Roman" panose="02020603050405020304" pitchFamily="18" charset="0"/>
                        <a:ea typeface="Times New Roman" panose="02020603050405020304" pitchFamily="18" charset="0"/>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25597D"/>
                    </a:solidFill>
                  </a:tcPr>
                </a:tc>
                <a:tc hMerge="1">
                  <a:txBody>
                    <a:bodyPr/>
                    <a:lstStyle/>
                    <a:p>
                      <a:endParaRPr lang="en-US"/>
                    </a:p>
                  </a:txBody>
                  <a:tcPr/>
                </a:tc>
                <a:tc hMerge="1">
                  <a:txBody>
                    <a:bodyPr/>
                    <a:lstStyle/>
                    <a:p>
                      <a:endParaRPr lang="en-US"/>
                    </a:p>
                  </a:txBody>
                  <a:tcPr/>
                </a:tc>
                <a:tc hMerge="1">
                  <a:txBody>
                    <a:bodyPr/>
                    <a:lstStyle/>
                    <a:p>
                      <a:endParaRPr lang="en-US"/>
                    </a:p>
                  </a:txBody>
                  <a:tcPr/>
                </a:tc>
                <a:tc gridSpan="2">
                  <a:txBody>
                    <a:bodyPr/>
                    <a:lstStyle/>
                    <a:p>
                      <a:pPr marL="0" marR="0" algn="ctr">
                        <a:lnSpc>
                          <a:spcPct val="106000"/>
                        </a:lnSpc>
                        <a:buNone/>
                      </a:pPr>
                      <a:r>
                        <a:rPr lang="en-US" sz="2000" b="1" kern="0">
                          <a:solidFill>
                            <a:srgbClr val="FFFFFF"/>
                          </a:solidFill>
                          <a:effectLst/>
                          <a:latin typeface="Times New Roman" panose="02020603050405020304" pitchFamily="18" charset="0"/>
                          <a:ea typeface="Times New Roman" panose="02020603050405020304" pitchFamily="18" charset="0"/>
                        </a:rPr>
                        <a:t>Total For-Sale Gap</a:t>
                      </a:r>
                      <a:endParaRPr lang="en-US" sz="2000" kern="14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25597D"/>
                    </a:solidFill>
                  </a:tcPr>
                </a:tc>
                <a:tc hMerge="1">
                  <a:txBody>
                    <a:bodyPr/>
                    <a:lstStyle/>
                    <a:p>
                      <a:endParaRPr lang="en-US"/>
                    </a:p>
                  </a:txBody>
                  <a:tcPr/>
                </a:tc>
                <a:extLst>
                  <a:ext uri="{0D108BD9-81ED-4DB2-BD59-A6C34878D82A}">
                    <a16:rowId xmlns:a16="http://schemas.microsoft.com/office/drawing/2014/main" val="4036726515"/>
                  </a:ext>
                </a:extLst>
              </a:tr>
              <a:tr h="91440">
                <a:tc gridSpan="2" vMerge="1">
                  <a:txBody>
                    <a:bodyPr/>
                    <a:lstStyle/>
                    <a:p>
                      <a:endParaRPr lang="en-US"/>
                    </a:p>
                  </a:txBody>
                  <a:tcPr/>
                </a:tc>
                <a:tc hMerge="1" vMerge="1">
                  <a:txBody>
                    <a:bodyPr/>
                    <a:lstStyle/>
                    <a:p>
                      <a:endParaRPr lang="en-US"/>
                    </a:p>
                  </a:txBody>
                  <a:tcPr/>
                </a:tc>
                <a:tc>
                  <a:txBody>
                    <a:bodyPr/>
                    <a:lstStyle/>
                    <a:p>
                      <a:pPr marL="0" marR="0" algn="ctr">
                        <a:lnSpc>
                          <a:spcPct val="106000"/>
                        </a:lnSpc>
                        <a:buNone/>
                      </a:pPr>
                      <a:r>
                        <a:rPr lang="en-US" sz="2000" b="1" kern="1400">
                          <a:solidFill>
                            <a:srgbClr val="FFFFFF"/>
                          </a:solidFill>
                          <a:effectLst/>
                          <a:latin typeface="Times New Roman" panose="02020603050405020304" pitchFamily="18" charset="0"/>
                          <a:ea typeface="Times New Roman" panose="02020603050405020304" pitchFamily="18" charset="0"/>
                        </a:rPr>
                        <a:t>≤ 60%</a:t>
                      </a:r>
                      <a:endParaRPr lang="en-US" sz="2000" kern="1400">
                        <a:effectLst/>
                        <a:latin typeface="Times New Roman" panose="02020603050405020304" pitchFamily="18" charset="0"/>
                        <a:ea typeface="Times New Roman" panose="02020603050405020304" pitchFamily="18" charset="0"/>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25597D"/>
                    </a:solidFill>
                  </a:tcPr>
                </a:tc>
                <a:tc>
                  <a:txBody>
                    <a:bodyPr/>
                    <a:lstStyle/>
                    <a:p>
                      <a:pPr marL="0" marR="0" algn="ctr">
                        <a:lnSpc>
                          <a:spcPct val="106000"/>
                        </a:lnSpc>
                        <a:buNone/>
                        <a:tabLst>
                          <a:tab pos="197485" algn="l"/>
                        </a:tabLst>
                      </a:pPr>
                      <a:r>
                        <a:rPr lang="en-US" sz="2000" b="1" kern="1400">
                          <a:solidFill>
                            <a:srgbClr val="FFFFFF"/>
                          </a:solidFill>
                          <a:effectLst/>
                          <a:latin typeface="Times New Roman" panose="02020603050405020304" pitchFamily="18" charset="0"/>
                          <a:ea typeface="Times New Roman" panose="02020603050405020304" pitchFamily="18" charset="0"/>
                        </a:rPr>
                        <a:t>61%-80%</a:t>
                      </a:r>
                      <a:endParaRPr lang="en-US" sz="2000" kern="1400">
                        <a:effectLst/>
                        <a:latin typeface="Times New Roman" panose="02020603050405020304" pitchFamily="18" charset="0"/>
                        <a:ea typeface="Times New Roman" panose="02020603050405020304" pitchFamily="18" charset="0"/>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25597D"/>
                    </a:solidFill>
                  </a:tcPr>
                </a:tc>
                <a:tc>
                  <a:txBody>
                    <a:bodyPr/>
                    <a:lstStyle/>
                    <a:p>
                      <a:pPr marL="0" marR="0" algn="ctr">
                        <a:lnSpc>
                          <a:spcPct val="106000"/>
                        </a:lnSpc>
                        <a:buNone/>
                      </a:pPr>
                      <a:r>
                        <a:rPr lang="en-US" sz="2000" b="1" kern="1400">
                          <a:solidFill>
                            <a:srgbClr val="FFFFFF"/>
                          </a:solidFill>
                          <a:effectLst/>
                          <a:latin typeface="Times New Roman" panose="02020603050405020304" pitchFamily="18" charset="0"/>
                          <a:ea typeface="Times New Roman" panose="02020603050405020304" pitchFamily="18" charset="0"/>
                        </a:rPr>
                        <a:t>81%-120%</a:t>
                      </a:r>
                      <a:endParaRPr lang="en-US" sz="2000" kern="1400">
                        <a:effectLst/>
                        <a:latin typeface="Times New Roman" panose="02020603050405020304" pitchFamily="18" charset="0"/>
                        <a:ea typeface="Times New Roman" panose="02020603050405020304" pitchFamily="18" charset="0"/>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25597D"/>
                    </a:solidFill>
                  </a:tcPr>
                </a:tc>
                <a:tc>
                  <a:txBody>
                    <a:bodyPr/>
                    <a:lstStyle/>
                    <a:p>
                      <a:pPr marL="0" marR="0" algn="ctr">
                        <a:lnSpc>
                          <a:spcPct val="106000"/>
                        </a:lnSpc>
                        <a:buNone/>
                      </a:pPr>
                      <a:r>
                        <a:rPr lang="en-US" sz="2000" b="1" kern="1400">
                          <a:solidFill>
                            <a:srgbClr val="FFFFFF"/>
                          </a:solidFill>
                          <a:effectLst/>
                          <a:latin typeface="Times New Roman" panose="02020603050405020304" pitchFamily="18" charset="0"/>
                          <a:ea typeface="Times New Roman" panose="02020603050405020304" pitchFamily="18" charset="0"/>
                        </a:rPr>
                        <a:t>121%+</a:t>
                      </a:r>
                      <a:endParaRPr lang="en-US" sz="2000" kern="1400">
                        <a:effectLst/>
                        <a:latin typeface="Times New Roman" panose="02020603050405020304" pitchFamily="18" charset="0"/>
                        <a:ea typeface="Times New Roman" panose="02020603050405020304" pitchFamily="18" charset="0"/>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25597D"/>
                    </a:solidFill>
                  </a:tcPr>
                </a:tc>
                <a:tc>
                  <a:txBody>
                    <a:bodyPr/>
                    <a:lstStyle/>
                    <a:p>
                      <a:pPr marL="0" marR="0" algn="ctr">
                        <a:lnSpc>
                          <a:spcPct val="106000"/>
                        </a:lnSpc>
                        <a:buNone/>
                      </a:pPr>
                      <a:r>
                        <a:rPr lang="en-US" sz="2000" b="1" kern="0">
                          <a:solidFill>
                            <a:srgbClr val="FFFFFF"/>
                          </a:solidFill>
                          <a:effectLst/>
                          <a:latin typeface="Times New Roman" panose="02020603050405020304" pitchFamily="18" charset="0"/>
                          <a:ea typeface="Times New Roman" panose="02020603050405020304" pitchFamily="18" charset="0"/>
                        </a:rPr>
                        <a:t>Number</a:t>
                      </a:r>
                      <a:endParaRPr lang="en-US" sz="2000" kern="1400">
                        <a:effectLst/>
                        <a:latin typeface="Times New Roman" panose="02020603050405020304" pitchFamily="18" charset="0"/>
                        <a:ea typeface="Times New Roman" panose="02020603050405020304" pitchFamily="18" charset="0"/>
                      </a:endParaRPr>
                    </a:p>
                    <a:p>
                      <a:pPr marL="0" marR="0" algn="ctr">
                        <a:lnSpc>
                          <a:spcPct val="106000"/>
                        </a:lnSpc>
                        <a:buNone/>
                      </a:pPr>
                      <a:r>
                        <a:rPr lang="en-US" sz="2000" b="1" kern="0">
                          <a:solidFill>
                            <a:srgbClr val="FFFFFF"/>
                          </a:solidFill>
                          <a:effectLst/>
                          <a:latin typeface="Times New Roman" panose="02020603050405020304" pitchFamily="18" charset="0"/>
                          <a:ea typeface="Times New Roman" panose="02020603050405020304" pitchFamily="18" charset="0"/>
                        </a:rPr>
                        <a:t>of Units</a:t>
                      </a:r>
                      <a:endParaRPr lang="en-US" sz="2000" kern="14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25597D"/>
                    </a:solidFill>
                  </a:tcPr>
                </a:tc>
                <a:tc>
                  <a:txBody>
                    <a:bodyPr/>
                    <a:lstStyle/>
                    <a:p>
                      <a:pPr marL="0" marR="0" algn="ctr">
                        <a:lnSpc>
                          <a:spcPct val="106000"/>
                        </a:lnSpc>
                        <a:buNone/>
                      </a:pPr>
                      <a:r>
                        <a:rPr lang="en-US" sz="2000" b="1" kern="0">
                          <a:solidFill>
                            <a:srgbClr val="FFFFFF"/>
                          </a:solidFill>
                          <a:effectLst/>
                          <a:latin typeface="Times New Roman" panose="02020603050405020304" pitchFamily="18" charset="0"/>
                          <a:ea typeface="Times New Roman" panose="02020603050405020304" pitchFamily="18" charset="0"/>
                        </a:rPr>
                        <a:t>Regional </a:t>
                      </a:r>
                      <a:endParaRPr lang="en-US" sz="2000" kern="1400">
                        <a:effectLst/>
                        <a:latin typeface="Times New Roman" panose="02020603050405020304" pitchFamily="18" charset="0"/>
                        <a:ea typeface="Times New Roman" panose="02020603050405020304" pitchFamily="18" charset="0"/>
                      </a:endParaRPr>
                    </a:p>
                    <a:p>
                      <a:pPr marL="0" marR="0" algn="ctr">
                        <a:lnSpc>
                          <a:spcPct val="106000"/>
                        </a:lnSpc>
                        <a:buNone/>
                      </a:pPr>
                      <a:r>
                        <a:rPr lang="en-US" sz="2000" b="1" kern="0">
                          <a:solidFill>
                            <a:srgbClr val="FFFFFF"/>
                          </a:solidFill>
                          <a:effectLst/>
                          <a:latin typeface="Times New Roman" panose="02020603050405020304" pitchFamily="18" charset="0"/>
                          <a:ea typeface="Times New Roman" panose="02020603050405020304" pitchFamily="18" charset="0"/>
                        </a:rPr>
                        <a:t>Share</a:t>
                      </a:r>
                      <a:endParaRPr lang="en-US" sz="2000" kern="14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25597D"/>
                    </a:solidFill>
                  </a:tcPr>
                </a:tc>
                <a:extLst>
                  <a:ext uri="{0D108BD9-81ED-4DB2-BD59-A6C34878D82A}">
                    <a16:rowId xmlns:a16="http://schemas.microsoft.com/office/drawing/2014/main" val="1969884414"/>
                  </a:ext>
                </a:extLst>
              </a:tr>
              <a:tr h="91440">
                <a:tc rowSpan="2">
                  <a:txBody>
                    <a:bodyPr/>
                    <a:lstStyle/>
                    <a:p>
                      <a:pPr marL="0" marR="0" algn="ctr">
                        <a:lnSpc>
                          <a:spcPct val="106000"/>
                        </a:lnSpc>
                        <a:buNone/>
                      </a:pPr>
                      <a:r>
                        <a:rPr lang="en-US" sz="2000" b="1" kern="0" dirty="0">
                          <a:effectLst/>
                          <a:latin typeface="Times New Roman" panose="02020603050405020304" pitchFamily="18" charset="0"/>
                          <a:ea typeface="Times New Roman" panose="02020603050405020304" pitchFamily="18" charset="0"/>
                        </a:rPr>
                        <a:t>Region</a:t>
                      </a:r>
                      <a:endParaRPr lang="en-US" sz="2000" kern="1400" dirty="0">
                        <a:effectLst/>
                        <a:latin typeface="Times New Roman" panose="02020603050405020304" pitchFamily="18" charset="0"/>
                        <a:ea typeface="Times New Roman" panose="02020603050405020304" pitchFamily="18" charset="0"/>
                      </a:endParaRPr>
                    </a:p>
                    <a:p>
                      <a:pPr marL="0" marR="0" algn="ctr">
                        <a:lnSpc>
                          <a:spcPct val="106000"/>
                        </a:lnSpc>
                        <a:buNone/>
                      </a:pPr>
                      <a:r>
                        <a:rPr lang="en-US" sz="2000" b="1" kern="0" dirty="0">
                          <a:effectLst/>
                          <a:latin typeface="Times New Roman" panose="02020603050405020304" pitchFamily="18" charset="0"/>
                          <a:ea typeface="Times New Roman" panose="02020603050405020304" pitchFamily="18" charset="0"/>
                        </a:rPr>
                        <a:t>Total</a:t>
                      </a:r>
                      <a:endParaRPr lang="en-US" sz="2000" kern="1400" dirty="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lnSpc>
                          <a:spcPct val="106000"/>
                        </a:lnSpc>
                        <a:buNone/>
                      </a:pPr>
                      <a:r>
                        <a:rPr lang="en-US" sz="2000" b="1" kern="1400">
                          <a:solidFill>
                            <a:srgbClr val="000000"/>
                          </a:solidFill>
                          <a:effectLst/>
                          <a:latin typeface="Times New Roman" panose="02020603050405020304" pitchFamily="18" charset="0"/>
                          <a:ea typeface="Times New Roman" panose="02020603050405020304" pitchFamily="18" charset="0"/>
                        </a:rPr>
                        <a:t>Units</a:t>
                      </a:r>
                      <a:endParaRPr lang="en-US" sz="2000" kern="140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lnSpc>
                          <a:spcPct val="106000"/>
                        </a:lnSpc>
                        <a:buNone/>
                      </a:pPr>
                      <a:r>
                        <a:rPr lang="en-US" sz="2000" b="1" kern="1400">
                          <a:effectLst/>
                          <a:latin typeface="Times New Roman" panose="02020603050405020304" pitchFamily="18" charset="0"/>
                          <a:ea typeface="Times New Roman" panose="02020603050405020304" pitchFamily="18" charset="0"/>
                        </a:rPr>
                        <a:t>389</a:t>
                      </a:r>
                      <a:endParaRPr lang="en-US" sz="2000" kern="14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lnSpc>
                          <a:spcPct val="106000"/>
                        </a:lnSpc>
                        <a:buNone/>
                      </a:pPr>
                      <a:r>
                        <a:rPr lang="en-US" sz="2000" b="1" kern="1400">
                          <a:effectLst/>
                          <a:latin typeface="Times New Roman" panose="02020603050405020304" pitchFamily="18" charset="0"/>
                          <a:ea typeface="Times New Roman" panose="02020603050405020304" pitchFamily="18" charset="0"/>
                        </a:rPr>
                        <a:t>3,936</a:t>
                      </a:r>
                      <a:endParaRPr lang="en-US" sz="2000" kern="14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lnSpc>
                          <a:spcPct val="106000"/>
                        </a:lnSpc>
                        <a:buNone/>
                      </a:pPr>
                      <a:r>
                        <a:rPr lang="en-US" sz="2000" b="1" kern="1400">
                          <a:effectLst/>
                          <a:latin typeface="Times New Roman" panose="02020603050405020304" pitchFamily="18" charset="0"/>
                          <a:ea typeface="Times New Roman" panose="02020603050405020304" pitchFamily="18" charset="0"/>
                        </a:rPr>
                        <a:t>12,554</a:t>
                      </a:r>
                      <a:endParaRPr lang="en-US" sz="2000" kern="14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lnSpc>
                          <a:spcPct val="106000"/>
                        </a:lnSpc>
                        <a:buNone/>
                      </a:pPr>
                      <a:r>
                        <a:rPr lang="en-US" sz="2000" b="1" kern="1400">
                          <a:effectLst/>
                          <a:latin typeface="Times New Roman" panose="02020603050405020304" pitchFamily="18" charset="0"/>
                          <a:ea typeface="Times New Roman" panose="02020603050405020304" pitchFamily="18" charset="0"/>
                        </a:rPr>
                        <a:t>6,698</a:t>
                      </a:r>
                      <a:endParaRPr lang="en-US" sz="2000" kern="14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lnSpc>
                          <a:spcPct val="106000"/>
                        </a:lnSpc>
                        <a:buNone/>
                      </a:pPr>
                      <a:r>
                        <a:rPr lang="en-US" sz="2000" b="1" kern="1400">
                          <a:effectLst/>
                          <a:latin typeface="Times New Roman" panose="02020603050405020304" pitchFamily="18" charset="0"/>
                          <a:ea typeface="Times New Roman" panose="02020603050405020304" pitchFamily="18" charset="0"/>
                        </a:rPr>
                        <a:t>23,577</a:t>
                      </a:r>
                      <a:endParaRPr lang="en-US" sz="2000" kern="14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lnSpc>
                          <a:spcPct val="106000"/>
                        </a:lnSpc>
                        <a:buNone/>
                      </a:pPr>
                      <a:r>
                        <a:rPr lang="en-US" sz="2000" b="1" kern="0">
                          <a:effectLst/>
                          <a:latin typeface="Times New Roman" panose="02020603050405020304" pitchFamily="18" charset="0"/>
                          <a:ea typeface="Times New Roman" panose="02020603050405020304" pitchFamily="18" charset="0"/>
                        </a:rPr>
                        <a:t>100.0%</a:t>
                      </a:r>
                      <a:endParaRPr lang="en-US" sz="2000" kern="140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950300802"/>
                  </a:ext>
                </a:extLst>
              </a:tr>
              <a:tr h="91440">
                <a:tc vMerge="1">
                  <a:txBody>
                    <a:bodyPr/>
                    <a:lstStyle/>
                    <a:p>
                      <a:endParaRPr lang="en-US"/>
                    </a:p>
                  </a:txBody>
                  <a:tcPr/>
                </a:tc>
                <a:tc>
                  <a:txBody>
                    <a:bodyPr/>
                    <a:lstStyle/>
                    <a:p>
                      <a:pPr marL="0" marR="0" algn="ctr">
                        <a:lnSpc>
                          <a:spcPct val="106000"/>
                        </a:lnSpc>
                        <a:buNone/>
                      </a:pPr>
                      <a:r>
                        <a:rPr lang="en-US" sz="2000" b="1" kern="1400">
                          <a:solidFill>
                            <a:srgbClr val="000000"/>
                          </a:solidFill>
                          <a:effectLst/>
                          <a:latin typeface="Times New Roman" panose="02020603050405020304" pitchFamily="18" charset="0"/>
                          <a:ea typeface="Times New Roman" panose="02020603050405020304" pitchFamily="18" charset="0"/>
                        </a:rPr>
                        <a:t>Share</a:t>
                      </a:r>
                      <a:endParaRPr lang="en-US" sz="2000" kern="140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lnSpc>
                          <a:spcPct val="106000"/>
                        </a:lnSpc>
                        <a:buNone/>
                      </a:pPr>
                      <a:r>
                        <a:rPr lang="en-US" sz="2000" b="1" kern="1400">
                          <a:effectLst/>
                          <a:latin typeface="Times New Roman" panose="02020603050405020304" pitchFamily="18" charset="0"/>
                          <a:ea typeface="Times New Roman" panose="02020603050405020304" pitchFamily="18" charset="0"/>
                        </a:rPr>
                        <a:t>1.6%</a:t>
                      </a:r>
                      <a:endParaRPr lang="en-US" sz="2000" kern="14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lnSpc>
                          <a:spcPct val="106000"/>
                        </a:lnSpc>
                        <a:buNone/>
                      </a:pPr>
                      <a:r>
                        <a:rPr lang="en-US" sz="2000" b="1" kern="1400">
                          <a:effectLst/>
                          <a:latin typeface="Times New Roman" panose="02020603050405020304" pitchFamily="18" charset="0"/>
                          <a:ea typeface="Times New Roman" panose="02020603050405020304" pitchFamily="18" charset="0"/>
                        </a:rPr>
                        <a:t>16.7%</a:t>
                      </a:r>
                      <a:endParaRPr lang="en-US" sz="2000" kern="14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lnSpc>
                          <a:spcPct val="106000"/>
                        </a:lnSpc>
                        <a:buNone/>
                      </a:pPr>
                      <a:r>
                        <a:rPr lang="en-US" sz="2000" b="1" kern="1400">
                          <a:effectLst/>
                          <a:latin typeface="Times New Roman" panose="02020603050405020304" pitchFamily="18" charset="0"/>
                          <a:ea typeface="Times New Roman" panose="02020603050405020304" pitchFamily="18" charset="0"/>
                        </a:rPr>
                        <a:t>53.2%</a:t>
                      </a:r>
                      <a:endParaRPr lang="en-US" sz="2000" kern="14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lnSpc>
                          <a:spcPct val="106000"/>
                        </a:lnSpc>
                        <a:buNone/>
                      </a:pPr>
                      <a:r>
                        <a:rPr lang="en-US" sz="2000" b="1" kern="1400">
                          <a:effectLst/>
                          <a:latin typeface="Times New Roman" panose="02020603050405020304" pitchFamily="18" charset="0"/>
                          <a:ea typeface="Times New Roman" panose="02020603050405020304" pitchFamily="18" charset="0"/>
                        </a:rPr>
                        <a:t>28.4%</a:t>
                      </a:r>
                      <a:endParaRPr lang="en-US" sz="2000" kern="14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lnSpc>
                          <a:spcPct val="106000"/>
                        </a:lnSpc>
                        <a:buNone/>
                      </a:pPr>
                      <a:r>
                        <a:rPr lang="en-US" sz="2000" b="1" kern="1400" dirty="0">
                          <a:effectLst/>
                          <a:latin typeface="Times New Roman" panose="02020603050405020304" pitchFamily="18" charset="0"/>
                          <a:ea typeface="Times New Roman" panose="02020603050405020304" pitchFamily="18" charset="0"/>
                        </a:rPr>
                        <a:t>100.0%</a:t>
                      </a:r>
                      <a:endParaRPr lang="en-US" sz="2000" kern="1400" dirty="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lnSpc>
                          <a:spcPct val="106000"/>
                        </a:lnSpc>
                        <a:buNone/>
                      </a:pPr>
                      <a:r>
                        <a:rPr lang="en-US" sz="2000" b="1" kern="1400" dirty="0">
                          <a:effectLst/>
                          <a:latin typeface="Times New Roman" panose="02020603050405020304" pitchFamily="18" charset="0"/>
                          <a:ea typeface="Times New Roman" panose="02020603050405020304" pitchFamily="18" charset="0"/>
                        </a:rPr>
                        <a:t> </a:t>
                      </a:r>
                      <a:endParaRPr lang="en-US" sz="2000" kern="1400" dirty="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516790107"/>
                  </a:ext>
                </a:extLst>
              </a:tr>
            </a:tbl>
          </a:graphicData>
        </a:graphic>
      </p:graphicFrame>
      <p:sp>
        <p:nvSpPr>
          <p:cNvPr id="5" name="TextBox 4">
            <a:extLst>
              <a:ext uri="{FF2B5EF4-FFF2-40B4-BE49-F238E27FC236}">
                <a16:creationId xmlns:a16="http://schemas.microsoft.com/office/drawing/2014/main" id="{275AACF6-5067-2A29-91ED-BEEB0EC39C4C}"/>
              </a:ext>
            </a:extLst>
          </p:cNvPr>
          <p:cNvSpPr txBox="1"/>
          <p:nvPr/>
        </p:nvSpPr>
        <p:spPr>
          <a:xfrm>
            <a:off x="883654" y="5028002"/>
            <a:ext cx="6097424" cy="369332"/>
          </a:xfrm>
          <a:prstGeom prst="rect">
            <a:avLst/>
          </a:prstGeom>
          <a:noFill/>
        </p:spPr>
        <p:txBody>
          <a:bodyPr wrap="square">
            <a:spAutoFit/>
          </a:bodyPr>
          <a:lstStyle/>
          <a:p>
            <a:pPr marL="57150" marR="0" algn="just">
              <a:tabLst>
                <a:tab pos="457200" algn="l"/>
                <a:tab pos="1600200" algn="l"/>
                <a:tab pos="5824855" algn="l"/>
              </a:tabLst>
            </a:pPr>
            <a:r>
              <a:rPr lang="en-US" sz="1800" kern="0" dirty="0">
                <a:effectLst/>
                <a:latin typeface="Times New Roman" panose="02020603050405020304" pitchFamily="18" charset="0"/>
                <a:ea typeface="Times New Roman" panose="02020603050405020304" pitchFamily="18" charset="0"/>
              </a:rPr>
              <a:t>AMHI – Area Median Household Income</a:t>
            </a:r>
            <a:endParaRPr lang="en-US" sz="3200" kern="1400" dirty="0">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44651199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F1080BE-B194-1373-2191-76E06E38C6D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D032D11-15C1-CB5C-0CB9-066C855B500E}"/>
              </a:ext>
            </a:extLst>
          </p:cNvPr>
          <p:cNvSpPr txBox="1">
            <a:spLocks/>
          </p:cNvSpPr>
          <p:nvPr/>
        </p:nvSpPr>
        <p:spPr>
          <a:xfrm>
            <a:off x="460310" y="565759"/>
            <a:ext cx="11271379" cy="569095"/>
          </a:xfrm>
          <a:prstGeom prst="rect">
            <a:avLst/>
          </a:prstGeom>
          <a:solidFill>
            <a:schemeClr val="accent1">
              <a:lumMod val="75000"/>
            </a:schemeClr>
          </a:solidFill>
        </p:spPr>
        <p:txBody>
          <a:bodyPr anchor="b">
            <a:normAutofit/>
          </a:bodyPr>
          <a:lstStyle>
            <a:lvl1pPr algn="l" defTabSz="914400" rtl="0" eaLnBrk="1" latinLnBrk="0" hangingPunct="1">
              <a:lnSpc>
                <a:spcPct val="85000"/>
              </a:lnSpc>
              <a:spcBef>
                <a:spcPct val="0"/>
              </a:spcBef>
              <a:buNone/>
              <a:defRPr sz="4000" kern="1200" cap="all" baseline="0">
                <a:solidFill>
                  <a:schemeClr val="bg2"/>
                </a:solidFill>
                <a:latin typeface="+mj-lt"/>
                <a:ea typeface="+mj-ea"/>
                <a:cs typeface="+mj-cs"/>
              </a:defRPr>
            </a:lvl1pPr>
          </a:lstStyle>
          <a:p>
            <a:r>
              <a:rPr lang="en-US" sz="2400" cap="none" dirty="0">
                <a:solidFill>
                  <a:schemeClr val="bg1"/>
                </a:solidFill>
              </a:rPr>
              <a:t>Housing Gap Estimates by Submarket 2024-2029 (For-Sale) – </a:t>
            </a:r>
            <a:r>
              <a:rPr lang="en-US" sz="2400" b="1" cap="none" dirty="0">
                <a:solidFill>
                  <a:srgbClr val="FFFF00"/>
                </a:solidFill>
              </a:rPr>
              <a:t>23,577 Units Needed</a:t>
            </a:r>
            <a:endParaRPr lang="en-US" sz="2400" dirty="0">
              <a:solidFill>
                <a:schemeClr val="bg1"/>
              </a:solidFill>
            </a:endParaRPr>
          </a:p>
        </p:txBody>
      </p:sp>
      <p:graphicFrame>
        <p:nvGraphicFramePr>
          <p:cNvPr id="3" name="Chart 2">
            <a:extLst>
              <a:ext uri="{FF2B5EF4-FFF2-40B4-BE49-F238E27FC236}">
                <a16:creationId xmlns:a16="http://schemas.microsoft.com/office/drawing/2014/main" id="{419C904A-3A7E-430A-B133-2A175F30E7F0}"/>
              </a:ext>
            </a:extLst>
          </p:cNvPr>
          <p:cNvGraphicFramePr/>
          <p:nvPr>
            <p:extLst>
              <p:ext uri="{D42A27DB-BD31-4B8C-83A1-F6EECF244321}">
                <p14:modId xmlns:p14="http://schemas.microsoft.com/office/powerpoint/2010/main" val="1532360127"/>
              </p:ext>
            </p:extLst>
          </p:nvPr>
        </p:nvGraphicFramePr>
        <p:xfrm>
          <a:off x="460310" y="1311965"/>
          <a:ext cx="7055849" cy="4911282"/>
        </p:xfrm>
        <a:graphic>
          <a:graphicData uri="http://schemas.openxmlformats.org/drawingml/2006/chart">
            <c:chart xmlns:c="http://schemas.openxmlformats.org/drawingml/2006/chart" xmlns:r="http://schemas.openxmlformats.org/officeDocument/2006/relationships" r:id="rId3"/>
          </a:graphicData>
        </a:graphic>
      </p:graphicFrame>
      <p:pic>
        <p:nvPicPr>
          <p:cNvPr id="6" name="Picture 5" descr="A screenshot of a map&#10;&#10;AI-generated content may be incorrect.">
            <a:extLst>
              <a:ext uri="{FF2B5EF4-FFF2-40B4-BE49-F238E27FC236}">
                <a16:creationId xmlns:a16="http://schemas.microsoft.com/office/drawing/2014/main" id="{F9975FB5-7EC4-9FAE-411C-205A4ADBD8B3}"/>
              </a:ext>
            </a:extLst>
          </p:cNvPr>
          <p:cNvPicPr>
            <a:picLocks noChangeAspect="1"/>
          </p:cNvPicPr>
          <p:nvPr/>
        </p:nvPicPr>
        <p:blipFill>
          <a:blip r:embed="rId4"/>
          <a:srcRect l="16723" t="12427" r="22059" b="11586"/>
          <a:stretch>
            <a:fillRect/>
          </a:stretch>
        </p:blipFill>
        <p:spPr>
          <a:xfrm>
            <a:off x="7429500" y="1501882"/>
            <a:ext cx="4634693" cy="4362249"/>
          </a:xfrm>
          <a:prstGeom prst="rect">
            <a:avLst/>
          </a:prstGeom>
          <a:ln w="25400">
            <a:solidFill>
              <a:schemeClr val="tx1"/>
            </a:solidFill>
          </a:ln>
        </p:spPr>
      </p:pic>
    </p:spTree>
    <p:extLst>
      <p:ext uri="{BB962C8B-B14F-4D97-AF65-F5344CB8AC3E}">
        <p14:creationId xmlns:p14="http://schemas.microsoft.com/office/powerpoint/2010/main" val="284649588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047EFF2-A9AE-4883-F0C4-6C2FF9422E0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96ED0DA-A80E-89D7-E56B-10FE671F01E3}"/>
              </a:ext>
            </a:extLst>
          </p:cNvPr>
          <p:cNvSpPr txBox="1">
            <a:spLocks/>
          </p:cNvSpPr>
          <p:nvPr/>
        </p:nvSpPr>
        <p:spPr>
          <a:xfrm>
            <a:off x="457200" y="565759"/>
            <a:ext cx="11271379" cy="569095"/>
          </a:xfrm>
          <a:prstGeom prst="rect">
            <a:avLst/>
          </a:prstGeom>
          <a:solidFill>
            <a:schemeClr val="accent1">
              <a:lumMod val="75000"/>
            </a:schemeClr>
          </a:solidFill>
        </p:spPr>
        <p:txBody>
          <a:bodyPr anchor="b">
            <a:normAutofit/>
          </a:bodyPr>
          <a:lstStyle>
            <a:lvl1pPr algn="l" defTabSz="914400" rtl="0" eaLnBrk="1" latinLnBrk="0" hangingPunct="1">
              <a:lnSpc>
                <a:spcPct val="85000"/>
              </a:lnSpc>
              <a:spcBef>
                <a:spcPct val="0"/>
              </a:spcBef>
              <a:buNone/>
              <a:defRPr sz="4000" kern="1200" cap="all" baseline="0">
                <a:solidFill>
                  <a:schemeClr val="bg2"/>
                </a:solidFill>
                <a:latin typeface="+mj-lt"/>
                <a:ea typeface="+mj-ea"/>
                <a:cs typeface="+mj-cs"/>
              </a:defRPr>
            </a:lvl1pPr>
          </a:lstStyle>
          <a:p>
            <a:r>
              <a:rPr lang="en-US" sz="2400" cap="none" dirty="0">
                <a:solidFill>
                  <a:schemeClr val="bg1"/>
                </a:solidFill>
              </a:rPr>
              <a:t>Development Opportunities (Potential Sites)</a:t>
            </a:r>
            <a:endParaRPr lang="en-US" sz="2400" dirty="0">
              <a:solidFill>
                <a:schemeClr val="bg1"/>
              </a:solidFill>
              <a:highlight>
                <a:srgbClr val="FF00FF"/>
              </a:highlight>
            </a:endParaRPr>
          </a:p>
        </p:txBody>
      </p:sp>
      <p:sp>
        <p:nvSpPr>
          <p:cNvPr id="8" name="TextBox 7">
            <a:extLst>
              <a:ext uri="{FF2B5EF4-FFF2-40B4-BE49-F238E27FC236}">
                <a16:creationId xmlns:a16="http://schemas.microsoft.com/office/drawing/2014/main" id="{268EC41B-C727-76CC-F54C-E7C1A078305B}"/>
              </a:ext>
            </a:extLst>
          </p:cNvPr>
          <p:cNvSpPr txBox="1"/>
          <p:nvPr/>
        </p:nvSpPr>
        <p:spPr>
          <a:xfrm>
            <a:off x="188970" y="4661025"/>
            <a:ext cx="3743838" cy="1631216"/>
          </a:xfrm>
          <a:prstGeom prst="rect">
            <a:avLst/>
          </a:prstGeom>
          <a:noFill/>
        </p:spPr>
        <p:txBody>
          <a:bodyPr wrap="square">
            <a:spAutoFit/>
          </a:bodyPr>
          <a:lstStyle/>
          <a:p>
            <a:pPr algn="ctr"/>
            <a:r>
              <a:rPr lang="en-US" sz="2000" dirty="0"/>
              <a:t>Not all properties containing an existing building or structure may be feasible to redevelop as housing due to overall age, condition, or structural makeup.</a:t>
            </a:r>
          </a:p>
        </p:txBody>
      </p:sp>
      <p:pic>
        <p:nvPicPr>
          <p:cNvPr id="6" name="Picture 5" descr="A screenshot of a map&#10;&#10;AI-generated content may be incorrect.">
            <a:extLst>
              <a:ext uri="{FF2B5EF4-FFF2-40B4-BE49-F238E27FC236}">
                <a16:creationId xmlns:a16="http://schemas.microsoft.com/office/drawing/2014/main" id="{D1CE3EBF-10FB-18DB-D4DA-F3154BA64780}"/>
              </a:ext>
            </a:extLst>
          </p:cNvPr>
          <p:cNvPicPr>
            <a:picLocks noChangeAspect="1"/>
          </p:cNvPicPr>
          <p:nvPr/>
        </p:nvPicPr>
        <p:blipFill>
          <a:blip r:embed="rId2"/>
          <a:srcRect l="4120" t="9968" r="3553" b="9256"/>
          <a:stretch>
            <a:fillRect/>
          </a:stretch>
        </p:blipFill>
        <p:spPr>
          <a:xfrm>
            <a:off x="3932808" y="1213566"/>
            <a:ext cx="8194089" cy="5539667"/>
          </a:xfrm>
          <a:prstGeom prst="rect">
            <a:avLst/>
          </a:prstGeom>
          <a:ln w="25400">
            <a:solidFill>
              <a:schemeClr val="tx1"/>
            </a:solidFill>
          </a:ln>
        </p:spPr>
      </p:pic>
      <p:sp>
        <p:nvSpPr>
          <p:cNvPr id="10" name="TextBox 9">
            <a:extLst>
              <a:ext uri="{FF2B5EF4-FFF2-40B4-BE49-F238E27FC236}">
                <a16:creationId xmlns:a16="http://schemas.microsoft.com/office/drawing/2014/main" id="{ACD2D8D2-6C7D-662A-0AD1-B9F053E988DD}"/>
              </a:ext>
            </a:extLst>
          </p:cNvPr>
          <p:cNvSpPr txBox="1"/>
          <p:nvPr/>
        </p:nvSpPr>
        <p:spPr>
          <a:xfrm>
            <a:off x="323085" y="1517443"/>
            <a:ext cx="3475608" cy="769441"/>
          </a:xfrm>
          <a:prstGeom prst="rect">
            <a:avLst/>
          </a:prstGeom>
          <a:solidFill>
            <a:srgbClr val="39A0ED"/>
          </a:solidFill>
        </p:spPr>
        <p:txBody>
          <a:bodyPr wrap="square">
            <a:spAutoFit/>
          </a:bodyPr>
          <a:lstStyle>
            <a:defPPr>
              <a:defRPr lang="en-US"/>
            </a:defPPr>
            <a:lvl1pPr algn="ctr">
              <a:defRPr sz="2100">
                <a:solidFill>
                  <a:schemeClr val="bg1"/>
                </a:solidFill>
              </a:defRPr>
            </a:lvl1pPr>
          </a:lstStyle>
          <a:p>
            <a:r>
              <a:rPr lang="en-US" sz="2200" b="1" dirty="0"/>
              <a:t>163 Sites Identified within the Region</a:t>
            </a:r>
          </a:p>
        </p:txBody>
      </p:sp>
      <p:sp>
        <p:nvSpPr>
          <p:cNvPr id="3" name="TextBox 2">
            <a:extLst>
              <a:ext uri="{FF2B5EF4-FFF2-40B4-BE49-F238E27FC236}">
                <a16:creationId xmlns:a16="http://schemas.microsoft.com/office/drawing/2014/main" id="{8C14CB81-EAD0-09F7-73DB-AD6993A65226}"/>
              </a:ext>
            </a:extLst>
          </p:cNvPr>
          <p:cNvSpPr txBox="1"/>
          <p:nvPr/>
        </p:nvSpPr>
        <p:spPr>
          <a:xfrm>
            <a:off x="323085" y="2321004"/>
            <a:ext cx="3475608" cy="2215991"/>
          </a:xfrm>
          <a:prstGeom prst="rect">
            <a:avLst/>
          </a:prstGeom>
          <a:noFill/>
        </p:spPr>
        <p:txBody>
          <a:bodyPr wrap="square">
            <a:spAutoFit/>
          </a:bodyPr>
          <a:lstStyle>
            <a:defPPr>
              <a:defRPr lang="en-US"/>
            </a:defPPr>
            <a:lvl1pPr marL="230188" indent="-230188" algn="just">
              <a:buFont typeface="Arial" panose="020B0604020202020204" pitchFamily="34" charset="0"/>
              <a:buChar char="•"/>
              <a:defRPr sz="2200">
                <a:solidFill>
                  <a:schemeClr val="accent1"/>
                </a:solidFill>
                <a:cs typeface="Times New Roman" panose="02020603050405020304" pitchFamily="18" charset="0"/>
              </a:defRPr>
            </a:lvl1pPr>
            <a:lvl3pPr marL="230188" marR="0" lvl="2" indent="-230188" algn="just">
              <a:lnSpc>
                <a:spcPct val="107000"/>
              </a:lnSpc>
              <a:spcBef>
                <a:spcPts val="0"/>
              </a:spcBef>
              <a:spcAft>
                <a:spcPts val="0"/>
              </a:spcAft>
              <a:buFont typeface="Arial" panose="020B0604020202020204" pitchFamily="34" charset="0"/>
              <a:buChar char="•"/>
              <a:defRPr sz="2100">
                <a:solidFill>
                  <a:schemeClr val="accent1"/>
                </a:solidFill>
                <a:ea typeface="Calibri" panose="020F0502020204030204" pitchFamily="34" charset="0"/>
                <a:cs typeface="Times New Roman" panose="02020603050405020304" pitchFamily="18" charset="0"/>
              </a:defRPr>
            </a:lvl3pPr>
          </a:lstStyle>
          <a:p>
            <a:pPr marL="0" lvl="1" algn="ctr"/>
            <a:r>
              <a:rPr lang="en-US" sz="2300" b="1" u="sng" dirty="0">
                <a:solidFill>
                  <a:schemeClr val="accent1"/>
                </a:solidFill>
                <a:cs typeface="Times New Roman" panose="02020603050405020304" pitchFamily="18" charset="0"/>
              </a:rPr>
              <a:t>Sites Contain</a:t>
            </a:r>
          </a:p>
          <a:p>
            <a:pPr marL="230188" lvl="1" indent="-230188" algn="just">
              <a:buFont typeface="Arial" panose="020B0604020202020204" pitchFamily="34" charset="0"/>
              <a:buChar char="•"/>
            </a:pPr>
            <a:r>
              <a:rPr lang="en-US" sz="2300" b="1" dirty="0">
                <a:solidFill>
                  <a:schemeClr val="accent1"/>
                </a:solidFill>
                <a:cs typeface="Times New Roman" panose="02020603050405020304" pitchFamily="18" charset="0"/>
              </a:rPr>
              <a:t>3,040 acres </a:t>
            </a:r>
            <a:r>
              <a:rPr lang="en-US" sz="2300" dirty="0">
                <a:solidFill>
                  <a:schemeClr val="accent1"/>
                </a:solidFill>
                <a:cs typeface="Times New Roman" panose="02020603050405020304" pitchFamily="18" charset="0"/>
              </a:rPr>
              <a:t>of land. </a:t>
            </a:r>
          </a:p>
          <a:p>
            <a:pPr marL="230188" lvl="1" indent="-230188" algn="just">
              <a:buFont typeface="Arial" panose="020B0604020202020204" pitchFamily="34" charset="0"/>
              <a:buChar char="•"/>
            </a:pPr>
            <a:r>
              <a:rPr lang="en-US" sz="2300" b="1" dirty="0">
                <a:solidFill>
                  <a:schemeClr val="accent1"/>
                </a:solidFill>
                <a:cs typeface="Times New Roman" panose="02020603050405020304" pitchFamily="18" charset="0"/>
              </a:rPr>
              <a:t>1,287,000 square feet </a:t>
            </a:r>
            <a:r>
              <a:rPr lang="en-US" sz="2300" dirty="0">
                <a:solidFill>
                  <a:schemeClr val="accent1"/>
                </a:solidFill>
                <a:cs typeface="Times New Roman" panose="02020603050405020304" pitchFamily="18" charset="0"/>
              </a:rPr>
              <a:t>of existing structure area. </a:t>
            </a:r>
          </a:p>
          <a:p>
            <a:pPr marL="230188" lvl="1" indent="-230188" algn="just">
              <a:buFont typeface="Arial" panose="020B0604020202020204" pitchFamily="34" charset="0"/>
              <a:buChar char="•"/>
            </a:pPr>
            <a:r>
              <a:rPr lang="en-US" sz="2300" b="1" dirty="0">
                <a:solidFill>
                  <a:schemeClr val="accent1"/>
                </a:solidFill>
                <a:cs typeface="Times New Roman" panose="02020603050405020304" pitchFamily="18" charset="0"/>
              </a:rPr>
              <a:t>30 properties </a:t>
            </a:r>
            <a:r>
              <a:rPr lang="en-US" sz="2300" dirty="0">
                <a:solidFill>
                  <a:schemeClr val="accent1"/>
                </a:solidFill>
                <a:cs typeface="Times New Roman" panose="02020603050405020304" pitchFamily="18" charset="0"/>
              </a:rPr>
              <a:t>have </a:t>
            </a:r>
            <a:r>
              <a:rPr lang="en-US" sz="2300" b="1" dirty="0">
                <a:solidFill>
                  <a:schemeClr val="accent1"/>
                </a:solidFill>
                <a:cs typeface="Times New Roman" panose="02020603050405020304" pitchFamily="18" charset="0"/>
              </a:rPr>
              <a:t>over 30 acres of land</a:t>
            </a:r>
            <a:r>
              <a:rPr lang="en-US" sz="2300" dirty="0">
                <a:solidFill>
                  <a:schemeClr val="accent1"/>
                </a:solidFill>
                <a:cs typeface="Times New Roman" panose="02020603050405020304" pitchFamily="18" charset="0"/>
              </a:rPr>
              <a:t>.</a:t>
            </a:r>
          </a:p>
        </p:txBody>
      </p:sp>
    </p:spTree>
    <p:extLst>
      <p:ext uri="{BB962C8B-B14F-4D97-AF65-F5344CB8AC3E}">
        <p14:creationId xmlns:p14="http://schemas.microsoft.com/office/powerpoint/2010/main" val="97948702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D4EB571B-9D42-A3B6-9ECA-355109DCD66A}"/>
              </a:ext>
            </a:extLst>
          </p:cNvPr>
          <p:cNvSpPr txBox="1"/>
          <p:nvPr/>
        </p:nvSpPr>
        <p:spPr>
          <a:xfrm>
            <a:off x="355201" y="96521"/>
            <a:ext cx="7607970" cy="400110"/>
          </a:xfrm>
          <a:prstGeom prst="rect">
            <a:avLst/>
          </a:prstGeom>
          <a:noFill/>
        </p:spPr>
        <p:txBody>
          <a:bodyPr wrap="square" rtlCol="0">
            <a:spAutoFit/>
          </a:bodyPr>
          <a:lstStyle/>
          <a:p>
            <a:r>
              <a:rPr lang="en-US" sz="2000" b="1" dirty="0"/>
              <a:t>Community Input – Stakeholder Survey</a:t>
            </a:r>
          </a:p>
        </p:txBody>
      </p:sp>
      <p:pic>
        <p:nvPicPr>
          <p:cNvPr id="1026" name="Picture 2" descr="1,800+ Student Taking Online Survey Stock Photos, Pictures &amp; Royalty-Free  Images - iStock">
            <a:extLst>
              <a:ext uri="{FF2B5EF4-FFF2-40B4-BE49-F238E27FC236}">
                <a16:creationId xmlns:a16="http://schemas.microsoft.com/office/drawing/2014/main" id="{ED59C8FE-F8CE-0266-4ED7-E3660A54FA5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538143" y="4713451"/>
            <a:ext cx="3375793" cy="1397192"/>
          </a:xfrm>
          <a:prstGeom prst="rect">
            <a:avLst/>
          </a:prstGeom>
          <a:noFill/>
          <a:extLst>
            <a:ext uri="{909E8E84-426E-40DD-AFC4-6F175D3DCCD1}">
              <a14:hiddenFill xmlns:a14="http://schemas.microsoft.com/office/drawing/2010/main">
                <a:solidFill>
                  <a:srgbClr val="FFFFFF"/>
                </a:solidFill>
              </a14:hiddenFill>
            </a:ext>
          </a:extLst>
        </p:spPr>
      </p:pic>
      <p:sp>
        <p:nvSpPr>
          <p:cNvPr id="10" name="TextBox 9">
            <a:extLst>
              <a:ext uri="{FF2B5EF4-FFF2-40B4-BE49-F238E27FC236}">
                <a16:creationId xmlns:a16="http://schemas.microsoft.com/office/drawing/2014/main" id="{D8B41467-0C35-8361-C3C9-921F29FC256C}"/>
              </a:ext>
            </a:extLst>
          </p:cNvPr>
          <p:cNvSpPr txBox="1"/>
          <p:nvPr/>
        </p:nvSpPr>
        <p:spPr>
          <a:xfrm>
            <a:off x="8432800" y="625959"/>
            <a:ext cx="3558673" cy="4185761"/>
          </a:xfrm>
          <a:prstGeom prst="rect">
            <a:avLst/>
          </a:prstGeom>
          <a:noFill/>
        </p:spPr>
        <p:txBody>
          <a:bodyPr wrap="square" rtlCol="0">
            <a:spAutoFit/>
          </a:bodyPr>
          <a:lstStyle/>
          <a:p>
            <a:pPr algn="ctr"/>
            <a:r>
              <a:rPr lang="en-US" b="1" dirty="0">
                <a:solidFill>
                  <a:schemeClr val="accent1"/>
                </a:solidFill>
              </a:rPr>
              <a:t>146 Respondents Participated</a:t>
            </a:r>
          </a:p>
          <a:p>
            <a:endParaRPr lang="en-US" sz="1200" dirty="0"/>
          </a:p>
          <a:p>
            <a:pPr marL="285750" indent="-285750">
              <a:buFont typeface="Arial" panose="020B0604020202020204" pitchFamily="34" charset="0"/>
              <a:buChar char="•"/>
            </a:pPr>
            <a:r>
              <a:rPr lang="en-US" dirty="0">
                <a:solidFill>
                  <a:schemeClr val="accent1"/>
                </a:solidFill>
              </a:rPr>
              <a:t>Nonprofit Groups</a:t>
            </a:r>
          </a:p>
          <a:p>
            <a:pPr marL="285750" indent="-285750">
              <a:buFont typeface="Arial" panose="020B0604020202020204" pitchFamily="34" charset="0"/>
              <a:buChar char="•"/>
            </a:pPr>
            <a:r>
              <a:rPr lang="en-US" dirty="0">
                <a:solidFill>
                  <a:schemeClr val="accent1"/>
                </a:solidFill>
              </a:rPr>
              <a:t>Housing Developer/Builder</a:t>
            </a:r>
          </a:p>
          <a:p>
            <a:pPr marL="285750" indent="-285750">
              <a:buFont typeface="Arial" panose="020B0604020202020204" pitchFamily="34" charset="0"/>
              <a:buChar char="•"/>
            </a:pPr>
            <a:r>
              <a:rPr lang="en-US" dirty="0">
                <a:solidFill>
                  <a:schemeClr val="accent1"/>
                </a:solidFill>
              </a:rPr>
              <a:t>Government/Elected Officials</a:t>
            </a:r>
          </a:p>
          <a:p>
            <a:pPr marL="285750" indent="-285750">
              <a:buFont typeface="Arial" panose="020B0604020202020204" pitchFamily="34" charset="0"/>
              <a:buChar char="•"/>
            </a:pPr>
            <a:r>
              <a:rPr lang="en-US" dirty="0">
                <a:solidFill>
                  <a:schemeClr val="accent1"/>
                </a:solidFill>
              </a:rPr>
              <a:t>Housing Authority</a:t>
            </a:r>
          </a:p>
          <a:p>
            <a:pPr marL="285750" indent="-285750">
              <a:buFont typeface="Arial" panose="020B0604020202020204" pitchFamily="34" charset="0"/>
              <a:buChar char="•"/>
            </a:pPr>
            <a:r>
              <a:rPr lang="en-US" dirty="0">
                <a:solidFill>
                  <a:schemeClr val="accent1"/>
                </a:solidFill>
              </a:rPr>
              <a:t>Landlord/Property Management</a:t>
            </a:r>
          </a:p>
          <a:p>
            <a:pPr marL="285750" indent="-285750">
              <a:buFont typeface="Arial" panose="020B0604020202020204" pitchFamily="34" charset="0"/>
              <a:buChar char="•"/>
            </a:pPr>
            <a:r>
              <a:rPr lang="en-US" dirty="0">
                <a:solidFill>
                  <a:schemeClr val="accent1"/>
                </a:solidFill>
              </a:rPr>
              <a:t>Education</a:t>
            </a:r>
          </a:p>
          <a:p>
            <a:pPr marL="285750" indent="-285750">
              <a:buFont typeface="Arial" panose="020B0604020202020204" pitchFamily="34" charset="0"/>
              <a:buChar char="•"/>
            </a:pPr>
            <a:r>
              <a:rPr lang="en-US" dirty="0">
                <a:solidFill>
                  <a:schemeClr val="accent1"/>
                </a:solidFill>
              </a:rPr>
              <a:t>Social/Supportive Services</a:t>
            </a:r>
          </a:p>
          <a:p>
            <a:pPr marL="285750" indent="-285750">
              <a:buFont typeface="Arial" panose="020B0604020202020204" pitchFamily="34" charset="0"/>
              <a:buChar char="•"/>
            </a:pPr>
            <a:r>
              <a:rPr lang="en-US" dirty="0">
                <a:solidFill>
                  <a:schemeClr val="accent1"/>
                </a:solidFill>
              </a:rPr>
              <a:t>Agency on Aging/Senior Services</a:t>
            </a:r>
          </a:p>
          <a:p>
            <a:pPr marL="285750" indent="-285750">
              <a:buFont typeface="Arial" panose="020B0604020202020204" pitchFamily="34" charset="0"/>
              <a:buChar char="•"/>
            </a:pPr>
            <a:r>
              <a:rPr lang="en-US" dirty="0">
                <a:solidFill>
                  <a:schemeClr val="accent1"/>
                </a:solidFill>
              </a:rPr>
              <a:t>Elected Officials</a:t>
            </a:r>
          </a:p>
          <a:p>
            <a:pPr marL="285750" indent="-285750">
              <a:buFont typeface="Arial" panose="020B0604020202020204" pitchFamily="34" charset="0"/>
              <a:buChar char="•"/>
            </a:pPr>
            <a:r>
              <a:rPr lang="en-US" dirty="0">
                <a:solidFill>
                  <a:schemeClr val="accent1"/>
                </a:solidFill>
              </a:rPr>
              <a:t>Housing Organization</a:t>
            </a:r>
          </a:p>
          <a:p>
            <a:pPr marL="285750" indent="-285750">
              <a:buFont typeface="Arial" panose="020B0604020202020204" pitchFamily="34" charset="0"/>
              <a:buChar char="•"/>
            </a:pPr>
            <a:r>
              <a:rPr lang="en-US" dirty="0">
                <a:solidFill>
                  <a:schemeClr val="accent1"/>
                </a:solidFill>
              </a:rPr>
              <a:t>Economic Development</a:t>
            </a:r>
          </a:p>
          <a:p>
            <a:pPr marL="285750" indent="-285750">
              <a:buFont typeface="Arial" panose="020B0604020202020204" pitchFamily="34" charset="0"/>
              <a:buChar char="•"/>
            </a:pPr>
            <a:r>
              <a:rPr lang="en-US" dirty="0">
                <a:solidFill>
                  <a:schemeClr val="accent1"/>
                </a:solidFill>
              </a:rPr>
              <a:t>Chambers of Commerce</a:t>
            </a:r>
          </a:p>
          <a:p>
            <a:pPr marL="285750" indent="-285750">
              <a:buFont typeface="Arial" panose="020B0604020202020204" pitchFamily="34" charset="0"/>
              <a:buChar char="•"/>
            </a:pPr>
            <a:r>
              <a:rPr lang="en-US" dirty="0">
                <a:solidFill>
                  <a:schemeClr val="accent1"/>
                </a:solidFill>
              </a:rPr>
              <a:t>Faith Organizations</a:t>
            </a:r>
          </a:p>
        </p:txBody>
      </p:sp>
      <p:cxnSp>
        <p:nvCxnSpPr>
          <p:cNvPr id="11" name="Straight Connector 10">
            <a:extLst>
              <a:ext uri="{FF2B5EF4-FFF2-40B4-BE49-F238E27FC236}">
                <a16:creationId xmlns:a16="http://schemas.microsoft.com/office/drawing/2014/main" id="{8D5C751F-668D-00E1-8F42-D3FC9239B945}"/>
              </a:ext>
            </a:extLst>
          </p:cNvPr>
          <p:cNvCxnSpPr>
            <a:cxnSpLocks/>
          </p:cNvCxnSpPr>
          <p:nvPr/>
        </p:nvCxnSpPr>
        <p:spPr>
          <a:xfrm>
            <a:off x="8615680" y="1093154"/>
            <a:ext cx="3220720" cy="0"/>
          </a:xfrm>
          <a:prstGeom prst="line">
            <a:avLst/>
          </a:prstGeom>
          <a:ln w="57150"/>
        </p:spPr>
        <p:style>
          <a:lnRef idx="1">
            <a:schemeClr val="accent1"/>
          </a:lnRef>
          <a:fillRef idx="0">
            <a:schemeClr val="accent1"/>
          </a:fillRef>
          <a:effectRef idx="0">
            <a:schemeClr val="accent1"/>
          </a:effectRef>
          <a:fontRef idx="minor">
            <a:schemeClr val="tx1"/>
          </a:fontRef>
        </p:style>
      </p:cxnSp>
      <p:sp>
        <p:nvSpPr>
          <p:cNvPr id="2" name="TextBox 1">
            <a:extLst>
              <a:ext uri="{FF2B5EF4-FFF2-40B4-BE49-F238E27FC236}">
                <a16:creationId xmlns:a16="http://schemas.microsoft.com/office/drawing/2014/main" id="{6F96189C-9C99-1D5C-1F92-E35898DB0995}"/>
              </a:ext>
            </a:extLst>
          </p:cNvPr>
          <p:cNvSpPr txBox="1"/>
          <p:nvPr/>
        </p:nvSpPr>
        <p:spPr>
          <a:xfrm>
            <a:off x="469230" y="6422925"/>
            <a:ext cx="3260559" cy="338554"/>
          </a:xfrm>
          <a:prstGeom prst="rect">
            <a:avLst/>
          </a:prstGeom>
          <a:noFill/>
        </p:spPr>
        <p:txBody>
          <a:bodyPr wrap="square" rtlCol="0">
            <a:spAutoFit/>
          </a:bodyPr>
          <a:lstStyle/>
          <a:p>
            <a:r>
              <a:rPr lang="en-US" sz="1600" dirty="0"/>
              <a:t>*Weighted Score on Priorities</a:t>
            </a:r>
          </a:p>
        </p:txBody>
      </p:sp>
      <p:graphicFrame>
        <p:nvGraphicFramePr>
          <p:cNvPr id="3" name="Table 2">
            <a:extLst>
              <a:ext uri="{FF2B5EF4-FFF2-40B4-BE49-F238E27FC236}">
                <a16:creationId xmlns:a16="http://schemas.microsoft.com/office/drawing/2014/main" id="{42EFF279-6376-47FA-408D-D00997DCFCF0}"/>
              </a:ext>
            </a:extLst>
          </p:cNvPr>
          <p:cNvGraphicFramePr>
            <a:graphicFrameLocks noGrp="1"/>
          </p:cNvGraphicFramePr>
          <p:nvPr>
            <p:extLst>
              <p:ext uri="{D42A27DB-BD31-4B8C-83A1-F6EECF244321}">
                <p14:modId xmlns:p14="http://schemas.microsoft.com/office/powerpoint/2010/main" val="2110622518"/>
              </p:ext>
            </p:extLst>
          </p:nvPr>
        </p:nvGraphicFramePr>
        <p:xfrm>
          <a:off x="469230" y="625959"/>
          <a:ext cx="7963570" cy="5760720"/>
        </p:xfrm>
        <a:graphic>
          <a:graphicData uri="http://schemas.openxmlformats.org/drawingml/2006/table">
            <a:tbl>
              <a:tblPr firstRow="1" firstCol="1" bandRow="1"/>
              <a:tblGrid>
                <a:gridCol w="2568893">
                  <a:extLst>
                    <a:ext uri="{9D8B030D-6E8A-4147-A177-3AD203B41FA5}">
                      <a16:colId xmlns:a16="http://schemas.microsoft.com/office/drawing/2014/main" val="897479183"/>
                    </a:ext>
                  </a:extLst>
                </a:gridCol>
                <a:gridCol w="4431342">
                  <a:extLst>
                    <a:ext uri="{9D8B030D-6E8A-4147-A177-3AD203B41FA5}">
                      <a16:colId xmlns:a16="http://schemas.microsoft.com/office/drawing/2014/main" val="1093138476"/>
                    </a:ext>
                  </a:extLst>
                </a:gridCol>
                <a:gridCol w="963335">
                  <a:extLst>
                    <a:ext uri="{9D8B030D-6E8A-4147-A177-3AD203B41FA5}">
                      <a16:colId xmlns:a16="http://schemas.microsoft.com/office/drawing/2014/main" val="3512914975"/>
                    </a:ext>
                  </a:extLst>
                </a:gridCol>
              </a:tblGrid>
              <a:tr h="100454">
                <a:tc>
                  <a:txBody>
                    <a:bodyPr/>
                    <a:lstStyle/>
                    <a:p>
                      <a:pPr marL="0" marR="0" algn="ctr">
                        <a:buNone/>
                      </a:pPr>
                      <a:r>
                        <a:rPr lang="en-US" sz="1400" b="1" kern="1400" dirty="0">
                          <a:solidFill>
                            <a:srgbClr val="FFFFFF"/>
                          </a:solidFill>
                          <a:effectLst/>
                          <a:latin typeface="Calibri" panose="020F0502020204030204" pitchFamily="34" charset="0"/>
                          <a:ea typeface="Times New Roman" panose="02020603050405020304" pitchFamily="18" charset="0"/>
                          <a:cs typeface="Calibri" panose="020F0502020204030204" pitchFamily="34" charset="0"/>
                        </a:rPr>
                        <a:t>Category</a:t>
                      </a:r>
                      <a:endParaRPr lang="en-US" sz="1400" kern="1400" dirty="0">
                        <a:effectLst/>
                        <a:latin typeface="Calibri" panose="020F0502020204030204" pitchFamily="34" charset="0"/>
                        <a:ea typeface="Times New Roman" panose="02020603050405020304" pitchFamily="18" charset="0"/>
                        <a:cs typeface="Calibri" panose="020F0502020204030204" pitchFamily="34" charset="0"/>
                      </a:endParaRPr>
                    </a:p>
                  </a:txBody>
                  <a:tcPr marL="45204" marR="45204"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25597D"/>
                    </a:solidFill>
                  </a:tcPr>
                </a:tc>
                <a:tc>
                  <a:txBody>
                    <a:bodyPr/>
                    <a:lstStyle/>
                    <a:p>
                      <a:pPr marL="0" marR="0" algn="ctr">
                        <a:buNone/>
                      </a:pPr>
                      <a:r>
                        <a:rPr lang="en-US" sz="1400" b="1" kern="1400">
                          <a:solidFill>
                            <a:srgbClr val="FFFFFF"/>
                          </a:solidFill>
                          <a:effectLst/>
                          <a:latin typeface="Calibri" panose="020F0502020204030204" pitchFamily="34" charset="0"/>
                          <a:ea typeface="Times New Roman" panose="02020603050405020304" pitchFamily="18" charset="0"/>
                          <a:cs typeface="Calibri" panose="020F0502020204030204" pitchFamily="34" charset="0"/>
                        </a:rPr>
                        <a:t>Top Needs / Issues</a:t>
                      </a:r>
                      <a:endParaRPr lang="en-US" sz="1400" kern="1400">
                        <a:effectLst/>
                        <a:latin typeface="Calibri" panose="020F0502020204030204" pitchFamily="34" charset="0"/>
                        <a:ea typeface="Times New Roman" panose="02020603050405020304" pitchFamily="18" charset="0"/>
                        <a:cs typeface="Calibri" panose="020F0502020204030204" pitchFamily="34" charset="0"/>
                      </a:endParaRPr>
                    </a:p>
                  </a:txBody>
                  <a:tcPr marL="45204" marR="45204"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25597D"/>
                    </a:solidFill>
                  </a:tcPr>
                </a:tc>
                <a:tc>
                  <a:txBody>
                    <a:bodyPr/>
                    <a:lstStyle/>
                    <a:p>
                      <a:pPr marL="0" marR="0" algn="ctr">
                        <a:buNone/>
                      </a:pPr>
                      <a:r>
                        <a:rPr lang="en-US" sz="1400" b="1" kern="1400">
                          <a:solidFill>
                            <a:srgbClr val="FFFFFF"/>
                          </a:solidFill>
                          <a:effectLst/>
                          <a:latin typeface="Calibri" panose="020F0502020204030204" pitchFamily="34" charset="0"/>
                          <a:ea typeface="Times New Roman" panose="02020603050405020304" pitchFamily="18" charset="0"/>
                          <a:cs typeface="Calibri" panose="020F0502020204030204" pitchFamily="34" charset="0"/>
                        </a:rPr>
                        <a:t>Consensus </a:t>
                      </a:r>
                      <a:endParaRPr lang="en-US" sz="1400" kern="1400">
                        <a:effectLst/>
                        <a:latin typeface="Calibri" panose="020F0502020204030204" pitchFamily="34" charset="0"/>
                        <a:ea typeface="Times New Roman" panose="02020603050405020304" pitchFamily="18" charset="0"/>
                        <a:cs typeface="Calibri" panose="020F0502020204030204" pitchFamily="34" charset="0"/>
                      </a:endParaRPr>
                    </a:p>
                  </a:txBody>
                  <a:tcPr marL="45204" marR="45204"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25597D"/>
                    </a:solidFill>
                  </a:tcPr>
                </a:tc>
                <a:extLst>
                  <a:ext uri="{0D108BD9-81ED-4DB2-BD59-A6C34878D82A}">
                    <a16:rowId xmlns:a16="http://schemas.microsoft.com/office/drawing/2014/main" val="1255678502"/>
                  </a:ext>
                </a:extLst>
              </a:tr>
              <a:tr h="401815">
                <a:tc>
                  <a:txBody>
                    <a:bodyPr/>
                    <a:lstStyle/>
                    <a:p>
                      <a:pPr marL="0" marR="0" algn="ctr">
                        <a:buNone/>
                      </a:pPr>
                      <a:r>
                        <a:rPr lang="en-US" sz="1400" kern="1400"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Housing Needs by Price Point</a:t>
                      </a:r>
                      <a:endParaRPr lang="en-US" sz="1400" kern="1400" dirty="0">
                        <a:effectLst/>
                        <a:latin typeface="Calibri" panose="020F0502020204030204" pitchFamily="34" charset="0"/>
                        <a:ea typeface="Times New Roman" panose="02020603050405020304" pitchFamily="18" charset="0"/>
                        <a:cs typeface="Calibri" panose="020F0502020204030204" pitchFamily="34" charset="0"/>
                      </a:endParaRPr>
                    </a:p>
                  </a:txBody>
                  <a:tcPr marL="45204" marR="4520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marL="168275" marR="0" lvl="0" indent="-168275">
                        <a:buFont typeface="Symbol" panose="05050102010706020507" pitchFamily="18" charset="2"/>
                        <a:buChar char=""/>
                      </a:pPr>
                      <a:r>
                        <a:rPr lang="en-US" sz="1400" kern="1400"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For-Sale Housing (Less than $150,000)</a:t>
                      </a:r>
                      <a:endParaRPr lang="en-US" sz="1400" kern="1400" dirty="0">
                        <a:effectLst/>
                        <a:latin typeface="Calibri" panose="020F0502020204030204" pitchFamily="34" charset="0"/>
                        <a:ea typeface="Times New Roman" panose="02020603050405020304" pitchFamily="18" charset="0"/>
                        <a:cs typeface="Calibri" panose="020F0502020204030204" pitchFamily="34" charset="0"/>
                      </a:endParaRPr>
                    </a:p>
                    <a:p>
                      <a:pPr marL="168275" marR="0" lvl="0" indent="-168275">
                        <a:buFont typeface="Symbol" panose="05050102010706020507" pitchFamily="18" charset="2"/>
                        <a:buChar char=""/>
                      </a:pPr>
                      <a:r>
                        <a:rPr lang="en-US" sz="1400" kern="1400"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Rental Housing (Less than $500/month)</a:t>
                      </a:r>
                      <a:endParaRPr lang="en-US" sz="1400" kern="1400" dirty="0">
                        <a:effectLst/>
                        <a:latin typeface="Calibri" panose="020F0502020204030204" pitchFamily="34" charset="0"/>
                        <a:ea typeface="Times New Roman" panose="02020603050405020304" pitchFamily="18" charset="0"/>
                        <a:cs typeface="Calibri" panose="020F0502020204030204" pitchFamily="34" charset="0"/>
                      </a:endParaRPr>
                    </a:p>
                    <a:p>
                      <a:pPr marL="168275" marR="0" lvl="0" indent="-168275">
                        <a:buFont typeface="Symbol" panose="05050102010706020507" pitchFamily="18" charset="2"/>
                        <a:buChar char=""/>
                      </a:pPr>
                      <a:r>
                        <a:rPr lang="en-US" sz="1400" kern="1400"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Senior Care (Income/Assets &lt;$25,000) </a:t>
                      </a:r>
                      <a:endParaRPr lang="en-US" sz="1400" kern="1400" dirty="0">
                        <a:effectLst/>
                        <a:latin typeface="Calibri" panose="020F0502020204030204" pitchFamily="34" charset="0"/>
                        <a:ea typeface="Times New Roman" panose="02020603050405020304" pitchFamily="18" charset="0"/>
                        <a:cs typeface="Calibri" panose="020F0502020204030204" pitchFamily="34" charset="0"/>
                      </a:endParaRPr>
                    </a:p>
                    <a:p>
                      <a:pPr marL="168275" marR="0" lvl="0" indent="-168275">
                        <a:buFont typeface="Symbol" panose="05050102010706020507" pitchFamily="18" charset="2"/>
                        <a:buChar char=""/>
                      </a:pPr>
                      <a:r>
                        <a:rPr lang="en-US" sz="1400" kern="1400"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Rental Housing ($500-$999/month)</a:t>
                      </a:r>
                      <a:endParaRPr lang="en-US" sz="1400" kern="1400" dirty="0">
                        <a:effectLst/>
                        <a:latin typeface="Calibri" panose="020F0502020204030204" pitchFamily="34" charset="0"/>
                        <a:ea typeface="Times New Roman" panose="02020603050405020304" pitchFamily="18" charset="0"/>
                        <a:cs typeface="Calibri" panose="020F0502020204030204" pitchFamily="34" charset="0"/>
                      </a:endParaRPr>
                    </a:p>
                  </a:txBody>
                  <a:tcPr marL="45204" marR="4520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marL="0" marR="0" algn="ctr">
                        <a:buNone/>
                      </a:pPr>
                      <a:r>
                        <a:rPr lang="en-US" sz="1400" b="1" kern="140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87.7*</a:t>
                      </a:r>
                      <a:endParaRPr lang="en-US" sz="1400" kern="1400">
                        <a:effectLst/>
                        <a:latin typeface="Calibri" panose="020F0502020204030204" pitchFamily="34" charset="0"/>
                        <a:ea typeface="Times New Roman" panose="02020603050405020304" pitchFamily="18" charset="0"/>
                        <a:cs typeface="Calibri" panose="020F0502020204030204" pitchFamily="34" charset="0"/>
                      </a:endParaRPr>
                    </a:p>
                    <a:p>
                      <a:pPr marL="0" marR="0" algn="ctr">
                        <a:buNone/>
                      </a:pPr>
                      <a:r>
                        <a:rPr lang="en-US" sz="1400" b="1" kern="140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86.5*</a:t>
                      </a:r>
                      <a:endParaRPr lang="en-US" sz="1400" kern="1400">
                        <a:effectLst/>
                        <a:latin typeface="Calibri" panose="020F0502020204030204" pitchFamily="34" charset="0"/>
                        <a:ea typeface="Times New Roman" panose="02020603050405020304" pitchFamily="18" charset="0"/>
                        <a:cs typeface="Calibri" panose="020F0502020204030204" pitchFamily="34" charset="0"/>
                      </a:endParaRPr>
                    </a:p>
                    <a:p>
                      <a:pPr marL="0" marR="0" algn="ctr">
                        <a:buNone/>
                      </a:pPr>
                      <a:r>
                        <a:rPr lang="en-US" sz="1400" b="1" kern="140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84.0*</a:t>
                      </a:r>
                      <a:endParaRPr lang="en-US" sz="1400" kern="1400">
                        <a:effectLst/>
                        <a:latin typeface="Calibri" panose="020F0502020204030204" pitchFamily="34" charset="0"/>
                        <a:ea typeface="Times New Roman" panose="02020603050405020304" pitchFamily="18" charset="0"/>
                        <a:cs typeface="Calibri" panose="020F0502020204030204" pitchFamily="34" charset="0"/>
                      </a:endParaRPr>
                    </a:p>
                    <a:p>
                      <a:pPr marL="0" marR="0" algn="ctr">
                        <a:buNone/>
                      </a:pPr>
                      <a:r>
                        <a:rPr lang="en-US" sz="1400" b="1" kern="140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83.0*</a:t>
                      </a:r>
                      <a:endParaRPr lang="en-US" sz="1400" kern="1400">
                        <a:effectLst/>
                        <a:latin typeface="Calibri" panose="020F0502020204030204" pitchFamily="34" charset="0"/>
                        <a:ea typeface="Times New Roman" panose="02020603050405020304" pitchFamily="18" charset="0"/>
                        <a:cs typeface="Calibri" panose="020F0502020204030204" pitchFamily="34" charset="0"/>
                      </a:endParaRPr>
                    </a:p>
                  </a:txBody>
                  <a:tcPr marL="45204" marR="4520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extLst>
                  <a:ext uri="{0D108BD9-81ED-4DB2-BD59-A6C34878D82A}">
                    <a16:rowId xmlns:a16="http://schemas.microsoft.com/office/drawing/2014/main" val="1656951188"/>
                  </a:ext>
                </a:extLst>
              </a:tr>
              <a:tr h="301361">
                <a:tc>
                  <a:txBody>
                    <a:bodyPr/>
                    <a:lstStyle/>
                    <a:p>
                      <a:pPr marL="0" marR="0" algn="ctr">
                        <a:buNone/>
                      </a:pPr>
                      <a:r>
                        <a:rPr lang="en-US" sz="1400" kern="1400" dirty="0">
                          <a:effectLst/>
                          <a:latin typeface="Calibri" panose="020F0502020204030204" pitchFamily="34" charset="0"/>
                          <a:ea typeface="Times New Roman" panose="02020603050405020304" pitchFamily="18" charset="0"/>
                          <a:cs typeface="Calibri" panose="020F0502020204030204" pitchFamily="34" charset="0"/>
                        </a:rPr>
                        <a:t>Common Housing Issues</a:t>
                      </a:r>
                    </a:p>
                  </a:txBody>
                  <a:tcPr marL="45204" marR="4520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168275" marR="0" lvl="0" indent="-168275" algn="l" defTabSz="457200" rtl="0" eaLnBrk="1" latinLnBrk="0" hangingPunct="1">
                        <a:buFont typeface="Symbol" panose="05050102010706020507" pitchFamily="18" charset="2"/>
                        <a:buChar char=""/>
                      </a:pPr>
                      <a:r>
                        <a:rPr lang="en-US" sz="1400" kern="1400" dirty="0">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Rent Affordability </a:t>
                      </a:r>
                    </a:p>
                    <a:p>
                      <a:pPr marL="168275" marR="0" lvl="0" indent="-168275" algn="l" defTabSz="457200" rtl="0" eaLnBrk="1" latinLnBrk="0" hangingPunct="1">
                        <a:buFont typeface="Symbol" panose="05050102010706020507" pitchFamily="18" charset="2"/>
                        <a:buChar char=""/>
                      </a:pPr>
                      <a:r>
                        <a:rPr lang="en-US" sz="1400" kern="1400" dirty="0">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Limited Availability</a:t>
                      </a:r>
                    </a:p>
                    <a:p>
                      <a:pPr marL="168275" marR="0" lvl="0" indent="-168275" algn="l" defTabSz="457200" rtl="0" eaLnBrk="1" latinLnBrk="0" hangingPunct="1">
                        <a:buFont typeface="Symbol" panose="05050102010706020507" pitchFamily="18" charset="2"/>
                        <a:buChar char=""/>
                      </a:pPr>
                      <a:r>
                        <a:rPr lang="en-US" sz="1400" kern="1400" dirty="0">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Home </a:t>
                      </a:r>
                      <a:r>
                        <a:rPr lang="en-US" sz="1400" kern="1400" dirty="0">
                          <a:effectLst/>
                          <a:latin typeface="Calibri" panose="020F0502020204030204" pitchFamily="34" charset="0"/>
                          <a:ea typeface="Times New Roman" panose="02020603050405020304" pitchFamily="18" charset="0"/>
                          <a:cs typeface="Calibri" panose="020F0502020204030204" pitchFamily="34" charset="0"/>
                        </a:rPr>
                        <a:t>Purchase Affordability</a:t>
                      </a:r>
                    </a:p>
                  </a:txBody>
                  <a:tcPr marL="45204" marR="4520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buNone/>
                      </a:pPr>
                      <a:r>
                        <a:rPr lang="en-US" sz="1400" b="1" kern="1400" dirty="0">
                          <a:effectLst/>
                          <a:latin typeface="Calibri" panose="020F0502020204030204" pitchFamily="34" charset="0"/>
                          <a:ea typeface="Times New Roman" panose="02020603050405020304" pitchFamily="18" charset="0"/>
                          <a:cs typeface="Calibri" panose="020F0502020204030204" pitchFamily="34" charset="0"/>
                        </a:rPr>
                        <a:t>85.6%</a:t>
                      </a:r>
                      <a:endParaRPr lang="en-US" sz="1400" kern="1400" dirty="0">
                        <a:effectLst/>
                        <a:latin typeface="Calibri" panose="020F0502020204030204" pitchFamily="34" charset="0"/>
                        <a:ea typeface="Times New Roman" panose="02020603050405020304" pitchFamily="18" charset="0"/>
                        <a:cs typeface="Calibri" panose="020F0502020204030204" pitchFamily="34" charset="0"/>
                      </a:endParaRPr>
                    </a:p>
                    <a:p>
                      <a:pPr marL="0" marR="0" algn="ctr">
                        <a:buNone/>
                      </a:pPr>
                      <a:r>
                        <a:rPr lang="en-US" sz="1400" b="1" kern="1400" dirty="0">
                          <a:effectLst/>
                          <a:latin typeface="Calibri" panose="020F0502020204030204" pitchFamily="34" charset="0"/>
                          <a:ea typeface="Times New Roman" panose="02020603050405020304" pitchFamily="18" charset="0"/>
                          <a:cs typeface="Calibri" panose="020F0502020204030204" pitchFamily="34" charset="0"/>
                        </a:rPr>
                        <a:t>80.5%</a:t>
                      </a:r>
                      <a:endParaRPr lang="en-US" sz="1400" kern="1400" dirty="0">
                        <a:effectLst/>
                        <a:latin typeface="Calibri" panose="020F0502020204030204" pitchFamily="34" charset="0"/>
                        <a:ea typeface="Times New Roman" panose="02020603050405020304" pitchFamily="18" charset="0"/>
                        <a:cs typeface="Calibri" panose="020F0502020204030204" pitchFamily="34" charset="0"/>
                      </a:endParaRPr>
                    </a:p>
                    <a:p>
                      <a:pPr marL="0" marR="0" algn="ctr">
                        <a:buNone/>
                      </a:pPr>
                      <a:r>
                        <a:rPr lang="en-US" sz="1400" b="1" kern="1400" dirty="0">
                          <a:effectLst/>
                          <a:latin typeface="Calibri" panose="020F0502020204030204" pitchFamily="34" charset="0"/>
                          <a:ea typeface="Times New Roman" panose="02020603050405020304" pitchFamily="18" charset="0"/>
                          <a:cs typeface="Calibri" panose="020F0502020204030204" pitchFamily="34" charset="0"/>
                        </a:rPr>
                        <a:t>62.7%</a:t>
                      </a:r>
                      <a:endParaRPr lang="en-US" sz="1400" kern="1400" dirty="0">
                        <a:effectLst/>
                        <a:latin typeface="Calibri" panose="020F0502020204030204" pitchFamily="34" charset="0"/>
                        <a:ea typeface="Times New Roman" panose="02020603050405020304" pitchFamily="18" charset="0"/>
                        <a:cs typeface="Calibri" panose="020F0502020204030204" pitchFamily="34" charset="0"/>
                      </a:endParaRPr>
                    </a:p>
                  </a:txBody>
                  <a:tcPr marL="45204" marR="4520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997854712"/>
                  </a:ext>
                </a:extLst>
              </a:tr>
              <a:tr h="401815">
                <a:tc>
                  <a:txBody>
                    <a:bodyPr/>
                    <a:lstStyle/>
                    <a:p>
                      <a:pPr marL="0" marR="0" algn="ctr">
                        <a:buNone/>
                      </a:pPr>
                      <a:r>
                        <a:rPr lang="en-US" sz="1400" kern="1400"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Priority by Construction Type</a:t>
                      </a:r>
                      <a:endParaRPr lang="en-US" sz="1400" kern="1400" dirty="0">
                        <a:effectLst/>
                        <a:latin typeface="Calibri" panose="020F0502020204030204" pitchFamily="34" charset="0"/>
                        <a:ea typeface="Times New Roman" panose="02020603050405020304" pitchFamily="18" charset="0"/>
                        <a:cs typeface="Calibri" panose="020F0502020204030204" pitchFamily="34" charset="0"/>
                      </a:endParaRPr>
                    </a:p>
                  </a:txBody>
                  <a:tcPr marL="45204" marR="4520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marL="168275" marR="0" lvl="0" indent="-168275" algn="l" defTabSz="457200" rtl="0" eaLnBrk="1" latinLnBrk="0" hangingPunct="1">
                        <a:buFont typeface="Symbol" panose="05050102010706020507" pitchFamily="18" charset="2"/>
                        <a:buChar char=""/>
                      </a:pPr>
                      <a:r>
                        <a:rPr lang="en-US" sz="1400" kern="1400"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Repair/Renovation/Revitalization of Existing Housing </a:t>
                      </a:r>
                    </a:p>
                    <a:p>
                      <a:pPr marL="168275" marR="0" lvl="0" indent="-168275" algn="l" defTabSz="457200" rtl="0" eaLnBrk="1" latinLnBrk="0" hangingPunct="1">
                        <a:buFont typeface="Symbol" panose="05050102010706020507" pitchFamily="18" charset="2"/>
                        <a:buChar char=""/>
                      </a:pPr>
                      <a:r>
                        <a:rPr lang="en-US" sz="1400" kern="1400"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New Construction </a:t>
                      </a:r>
                    </a:p>
                    <a:p>
                      <a:pPr marL="168275" marR="0" lvl="0" indent="-168275" algn="l" defTabSz="457200" rtl="0" eaLnBrk="1" latinLnBrk="0" hangingPunct="1">
                        <a:buFont typeface="Symbol" panose="05050102010706020507" pitchFamily="18" charset="2"/>
                        <a:buChar char=""/>
                      </a:pPr>
                      <a:r>
                        <a:rPr lang="en-US" sz="1400" kern="1400"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Clear Blighted/Unused Structures for New Development</a:t>
                      </a:r>
                    </a:p>
                  </a:txBody>
                  <a:tcPr marL="45204" marR="4520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marL="0" marR="0" algn="ctr">
                        <a:buNone/>
                      </a:pPr>
                      <a:r>
                        <a:rPr lang="en-US" sz="1400" b="1" kern="140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87.5*</a:t>
                      </a:r>
                      <a:endParaRPr lang="en-US" sz="1400" kern="1400">
                        <a:effectLst/>
                        <a:latin typeface="Calibri" panose="020F0502020204030204" pitchFamily="34" charset="0"/>
                        <a:ea typeface="Times New Roman" panose="02020603050405020304" pitchFamily="18" charset="0"/>
                        <a:cs typeface="Calibri" panose="020F0502020204030204" pitchFamily="34" charset="0"/>
                      </a:endParaRPr>
                    </a:p>
                    <a:p>
                      <a:pPr marL="0" marR="0" algn="ctr">
                        <a:buNone/>
                      </a:pPr>
                      <a:r>
                        <a:rPr lang="en-US" sz="1400" b="1" kern="140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76.1*</a:t>
                      </a:r>
                      <a:endParaRPr lang="en-US" sz="1400" kern="1400">
                        <a:effectLst/>
                        <a:latin typeface="Calibri" panose="020F0502020204030204" pitchFamily="34" charset="0"/>
                        <a:ea typeface="Times New Roman" panose="02020603050405020304" pitchFamily="18" charset="0"/>
                        <a:cs typeface="Calibri" panose="020F0502020204030204" pitchFamily="34" charset="0"/>
                      </a:endParaRPr>
                    </a:p>
                    <a:p>
                      <a:pPr marL="0" marR="0" algn="ctr">
                        <a:buNone/>
                      </a:pPr>
                      <a:r>
                        <a:rPr lang="en-US" sz="1400" b="1" kern="140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72.2*</a:t>
                      </a:r>
                      <a:endParaRPr lang="en-US" sz="1400" kern="1400">
                        <a:effectLst/>
                        <a:latin typeface="Calibri" panose="020F0502020204030204" pitchFamily="34" charset="0"/>
                        <a:ea typeface="Times New Roman" panose="02020603050405020304" pitchFamily="18" charset="0"/>
                        <a:cs typeface="Calibri" panose="020F0502020204030204" pitchFamily="34" charset="0"/>
                      </a:endParaRPr>
                    </a:p>
                  </a:txBody>
                  <a:tcPr marL="45204" marR="4520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extLst>
                  <a:ext uri="{0D108BD9-81ED-4DB2-BD59-A6C34878D82A}">
                    <a16:rowId xmlns:a16="http://schemas.microsoft.com/office/drawing/2014/main" val="1151291737"/>
                  </a:ext>
                </a:extLst>
              </a:tr>
              <a:tr h="502268">
                <a:tc>
                  <a:txBody>
                    <a:bodyPr/>
                    <a:lstStyle/>
                    <a:p>
                      <a:pPr marL="0" marR="0" algn="ctr">
                        <a:buNone/>
                      </a:pPr>
                      <a:r>
                        <a:rPr lang="en-US" sz="1400" kern="1400" dirty="0">
                          <a:effectLst/>
                          <a:latin typeface="Calibri" panose="020F0502020204030204" pitchFamily="34" charset="0"/>
                          <a:ea typeface="Times New Roman" panose="02020603050405020304" pitchFamily="18" charset="0"/>
                          <a:cs typeface="Calibri" panose="020F0502020204030204" pitchFamily="34" charset="0"/>
                        </a:rPr>
                        <a:t>Common Residential Barriers</a:t>
                      </a:r>
                    </a:p>
                  </a:txBody>
                  <a:tcPr marL="45204" marR="4520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168275" marR="0" lvl="0" indent="-168275" algn="l" defTabSz="457200" rtl="0" eaLnBrk="1" latinLnBrk="0" hangingPunct="1">
                        <a:buFont typeface="Symbol" panose="05050102010706020507" pitchFamily="18" charset="2"/>
                        <a:buChar char=""/>
                      </a:pPr>
                      <a:r>
                        <a:rPr lang="en-US" sz="1400" kern="1400" dirty="0">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Cost of Labor/Materials</a:t>
                      </a:r>
                    </a:p>
                    <a:p>
                      <a:pPr marL="168275" marR="0" lvl="0" indent="-168275" algn="l" defTabSz="457200" rtl="0" eaLnBrk="1" latinLnBrk="0" hangingPunct="1">
                        <a:buFont typeface="Symbol" panose="05050102010706020507" pitchFamily="18" charset="2"/>
                        <a:buChar char=""/>
                      </a:pPr>
                      <a:r>
                        <a:rPr lang="en-US" sz="1400" kern="1400" dirty="0">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Cost of Infrastructure</a:t>
                      </a:r>
                    </a:p>
                    <a:p>
                      <a:pPr marL="168275" marR="0" lvl="0" indent="-168275" algn="l" defTabSz="457200" rtl="0" eaLnBrk="1" latinLnBrk="0" hangingPunct="1">
                        <a:buFont typeface="Symbol" panose="05050102010706020507" pitchFamily="18" charset="2"/>
                        <a:buChar char=""/>
                      </a:pPr>
                      <a:r>
                        <a:rPr lang="en-US" sz="1400" kern="1400" dirty="0">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Development Costs</a:t>
                      </a:r>
                    </a:p>
                    <a:p>
                      <a:pPr marL="168275" marR="0" lvl="0" indent="-168275" algn="l" defTabSz="457200" rtl="0" eaLnBrk="1" latinLnBrk="0" hangingPunct="1">
                        <a:buFont typeface="Symbol" panose="05050102010706020507" pitchFamily="18" charset="2"/>
                        <a:buChar char=""/>
                      </a:pPr>
                      <a:r>
                        <a:rPr lang="en-US" sz="1400" kern="1400" dirty="0">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Cost of Land</a:t>
                      </a:r>
                    </a:p>
                    <a:p>
                      <a:pPr marL="168275" marR="0" lvl="0" indent="-168275" algn="l" defTabSz="457200" rtl="0" eaLnBrk="1" latinLnBrk="0" hangingPunct="1">
                        <a:buFont typeface="Symbol" panose="05050102010706020507" pitchFamily="18" charset="2"/>
                        <a:buChar char=""/>
                      </a:pPr>
                      <a:r>
                        <a:rPr lang="en-US" sz="1400" kern="1400" dirty="0">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Financing</a:t>
                      </a:r>
                    </a:p>
                  </a:txBody>
                  <a:tcPr marL="45204" marR="4520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buNone/>
                      </a:pPr>
                      <a:r>
                        <a:rPr lang="en-US" sz="1400" b="1" kern="1400" dirty="0">
                          <a:effectLst/>
                          <a:latin typeface="Calibri" panose="020F0502020204030204" pitchFamily="34" charset="0"/>
                          <a:ea typeface="Times New Roman" panose="02020603050405020304" pitchFamily="18" charset="0"/>
                          <a:cs typeface="Calibri" panose="020F0502020204030204" pitchFamily="34" charset="0"/>
                        </a:rPr>
                        <a:t>81.4%</a:t>
                      </a:r>
                      <a:endParaRPr lang="en-US" sz="1400" kern="1400" dirty="0">
                        <a:effectLst/>
                        <a:latin typeface="Calibri" panose="020F0502020204030204" pitchFamily="34" charset="0"/>
                        <a:ea typeface="Times New Roman" panose="02020603050405020304" pitchFamily="18" charset="0"/>
                        <a:cs typeface="Calibri" panose="020F0502020204030204" pitchFamily="34" charset="0"/>
                      </a:endParaRPr>
                    </a:p>
                    <a:p>
                      <a:pPr marL="0" marR="0" algn="ctr">
                        <a:buNone/>
                      </a:pPr>
                      <a:r>
                        <a:rPr lang="en-US" sz="1400" b="1" kern="1400" dirty="0">
                          <a:effectLst/>
                          <a:latin typeface="Calibri" panose="020F0502020204030204" pitchFamily="34" charset="0"/>
                          <a:ea typeface="Times New Roman" panose="02020603050405020304" pitchFamily="18" charset="0"/>
                          <a:cs typeface="Calibri" panose="020F0502020204030204" pitchFamily="34" charset="0"/>
                        </a:rPr>
                        <a:t>58.5%</a:t>
                      </a:r>
                      <a:endParaRPr lang="en-US" sz="1400" kern="1400" dirty="0">
                        <a:effectLst/>
                        <a:latin typeface="Calibri" panose="020F0502020204030204" pitchFamily="34" charset="0"/>
                        <a:ea typeface="Times New Roman" panose="02020603050405020304" pitchFamily="18" charset="0"/>
                        <a:cs typeface="Calibri" panose="020F0502020204030204" pitchFamily="34" charset="0"/>
                      </a:endParaRPr>
                    </a:p>
                    <a:p>
                      <a:pPr marL="0" marR="0" algn="ctr">
                        <a:buNone/>
                      </a:pPr>
                      <a:r>
                        <a:rPr lang="en-US" sz="1400" b="1" kern="1400" dirty="0">
                          <a:effectLst/>
                          <a:latin typeface="Calibri" panose="020F0502020204030204" pitchFamily="34" charset="0"/>
                          <a:ea typeface="Times New Roman" panose="02020603050405020304" pitchFamily="18" charset="0"/>
                          <a:cs typeface="Calibri" panose="020F0502020204030204" pitchFamily="34" charset="0"/>
                        </a:rPr>
                        <a:t>53.4%</a:t>
                      </a:r>
                      <a:endParaRPr lang="en-US" sz="1400" kern="1400" dirty="0">
                        <a:effectLst/>
                        <a:latin typeface="Calibri" panose="020F0502020204030204" pitchFamily="34" charset="0"/>
                        <a:ea typeface="Times New Roman" panose="02020603050405020304" pitchFamily="18" charset="0"/>
                        <a:cs typeface="Calibri" panose="020F0502020204030204" pitchFamily="34" charset="0"/>
                      </a:endParaRPr>
                    </a:p>
                    <a:p>
                      <a:pPr marL="0" marR="0" algn="ctr">
                        <a:buNone/>
                      </a:pPr>
                      <a:r>
                        <a:rPr lang="en-US" sz="1400" b="1" kern="1400" dirty="0">
                          <a:effectLst/>
                          <a:latin typeface="Calibri" panose="020F0502020204030204" pitchFamily="34" charset="0"/>
                          <a:ea typeface="Times New Roman" panose="02020603050405020304" pitchFamily="18" charset="0"/>
                          <a:cs typeface="Calibri" panose="020F0502020204030204" pitchFamily="34" charset="0"/>
                        </a:rPr>
                        <a:t>50.9%</a:t>
                      </a:r>
                      <a:endParaRPr lang="en-US" sz="1400" kern="1400" dirty="0">
                        <a:effectLst/>
                        <a:latin typeface="Calibri" panose="020F0502020204030204" pitchFamily="34" charset="0"/>
                        <a:ea typeface="Times New Roman" panose="02020603050405020304" pitchFamily="18" charset="0"/>
                        <a:cs typeface="Calibri" panose="020F0502020204030204" pitchFamily="34" charset="0"/>
                      </a:endParaRPr>
                    </a:p>
                    <a:p>
                      <a:pPr marL="0" marR="0" algn="ctr">
                        <a:buNone/>
                      </a:pPr>
                      <a:r>
                        <a:rPr lang="en-US" sz="1400" b="1" kern="1400" dirty="0">
                          <a:effectLst/>
                          <a:latin typeface="Calibri" panose="020F0502020204030204" pitchFamily="34" charset="0"/>
                          <a:ea typeface="Times New Roman" panose="02020603050405020304" pitchFamily="18" charset="0"/>
                          <a:cs typeface="Calibri" panose="020F0502020204030204" pitchFamily="34" charset="0"/>
                        </a:rPr>
                        <a:t>50.9%</a:t>
                      </a:r>
                      <a:endParaRPr lang="en-US" sz="1400" kern="1400" dirty="0">
                        <a:effectLst/>
                        <a:latin typeface="Calibri" panose="020F0502020204030204" pitchFamily="34" charset="0"/>
                        <a:ea typeface="Times New Roman" panose="02020603050405020304" pitchFamily="18" charset="0"/>
                        <a:cs typeface="Calibri" panose="020F0502020204030204" pitchFamily="34" charset="0"/>
                      </a:endParaRPr>
                    </a:p>
                  </a:txBody>
                  <a:tcPr marL="45204" marR="4520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446688563"/>
                  </a:ext>
                </a:extLst>
              </a:tr>
              <a:tr h="301361">
                <a:tc>
                  <a:txBody>
                    <a:bodyPr/>
                    <a:lstStyle/>
                    <a:p>
                      <a:pPr marL="0" marR="0" algn="ctr">
                        <a:buNone/>
                      </a:pPr>
                      <a:r>
                        <a:rPr lang="en-US" sz="1400" kern="1400"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Best Options to Reduce Barriers</a:t>
                      </a:r>
                      <a:endParaRPr lang="en-US" sz="1400" kern="1400" dirty="0">
                        <a:effectLst/>
                        <a:latin typeface="Calibri" panose="020F0502020204030204" pitchFamily="34" charset="0"/>
                        <a:ea typeface="Times New Roman" panose="02020603050405020304" pitchFamily="18" charset="0"/>
                        <a:cs typeface="Calibri" panose="020F0502020204030204" pitchFamily="34" charset="0"/>
                      </a:endParaRPr>
                    </a:p>
                  </a:txBody>
                  <a:tcPr marL="45204" marR="4520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marL="168275" marR="0" lvl="0" indent="-168275" algn="l" defTabSz="457200" rtl="0" eaLnBrk="1" latinLnBrk="0" hangingPunct="1">
                        <a:buFont typeface="Symbol" panose="05050102010706020507" pitchFamily="18" charset="2"/>
                        <a:buChar char=""/>
                      </a:pPr>
                      <a:r>
                        <a:rPr lang="en-US" sz="1400" kern="1400"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Housing Gap/Bridge Financing</a:t>
                      </a:r>
                    </a:p>
                    <a:p>
                      <a:pPr marL="168275" marR="0" lvl="0" indent="-168275" algn="l" defTabSz="457200" rtl="0" eaLnBrk="1" latinLnBrk="0" hangingPunct="1">
                        <a:buFont typeface="Symbol" panose="05050102010706020507" pitchFamily="18" charset="2"/>
                        <a:buChar char=""/>
                      </a:pPr>
                      <a:r>
                        <a:rPr lang="en-US" sz="1400" kern="1400"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Government Assistance with Infrastructure</a:t>
                      </a:r>
                    </a:p>
                    <a:p>
                      <a:pPr marL="168275" marR="0" lvl="0" indent="-168275" algn="l" defTabSz="457200" rtl="0" eaLnBrk="1" latinLnBrk="0" hangingPunct="1">
                        <a:buFont typeface="Symbol" panose="05050102010706020507" pitchFamily="18" charset="2"/>
                        <a:buChar char=""/>
                      </a:pPr>
                      <a:r>
                        <a:rPr lang="en-US" sz="1400" kern="1400"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Collaboration between Public and Private Sectors</a:t>
                      </a:r>
                      <a:endParaRPr lang="en-US" sz="1400" kern="1400" dirty="0">
                        <a:effectLst/>
                        <a:latin typeface="Calibri" panose="020F0502020204030204" pitchFamily="34" charset="0"/>
                        <a:ea typeface="Times New Roman" panose="02020603050405020304" pitchFamily="18" charset="0"/>
                        <a:cs typeface="Calibri" panose="020F0502020204030204" pitchFamily="34" charset="0"/>
                      </a:endParaRPr>
                    </a:p>
                  </a:txBody>
                  <a:tcPr marL="45204" marR="4520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marL="0" marR="0" algn="ctr">
                        <a:buNone/>
                      </a:pPr>
                      <a:r>
                        <a:rPr lang="en-US" sz="1400" b="1" kern="140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48.7%</a:t>
                      </a:r>
                      <a:endParaRPr lang="en-US" sz="1400" kern="1400">
                        <a:effectLst/>
                        <a:latin typeface="Calibri" panose="020F0502020204030204" pitchFamily="34" charset="0"/>
                        <a:ea typeface="Times New Roman" panose="02020603050405020304" pitchFamily="18" charset="0"/>
                        <a:cs typeface="Calibri" panose="020F0502020204030204" pitchFamily="34" charset="0"/>
                      </a:endParaRPr>
                    </a:p>
                    <a:p>
                      <a:pPr marL="0" marR="0" algn="ctr">
                        <a:buNone/>
                      </a:pPr>
                      <a:r>
                        <a:rPr lang="en-US" sz="1400" b="1" kern="140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43.6%</a:t>
                      </a:r>
                      <a:endParaRPr lang="en-US" sz="1400" kern="1400">
                        <a:effectLst/>
                        <a:latin typeface="Calibri" panose="020F0502020204030204" pitchFamily="34" charset="0"/>
                        <a:ea typeface="Times New Roman" panose="02020603050405020304" pitchFamily="18" charset="0"/>
                        <a:cs typeface="Calibri" panose="020F0502020204030204" pitchFamily="34" charset="0"/>
                      </a:endParaRPr>
                    </a:p>
                    <a:p>
                      <a:pPr marL="0" marR="0" algn="ctr">
                        <a:buNone/>
                      </a:pPr>
                      <a:r>
                        <a:rPr lang="en-US" sz="1400" b="1" kern="140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38.5%</a:t>
                      </a:r>
                      <a:endParaRPr lang="en-US" sz="1400" kern="1400">
                        <a:effectLst/>
                        <a:latin typeface="Calibri" panose="020F0502020204030204" pitchFamily="34" charset="0"/>
                        <a:ea typeface="Times New Roman" panose="02020603050405020304" pitchFamily="18" charset="0"/>
                        <a:cs typeface="Calibri" panose="020F0502020204030204" pitchFamily="34" charset="0"/>
                      </a:endParaRPr>
                    </a:p>
                  </a:txBody>
                  <a:tcPr marL="45204" marR="4520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extLst>
                  <a:ext uri="{0D108BD9-81ED-4DB2-BD59-A6C34878D82A}">
                    <a16:rowId xmlns:a16="http://schemas.microsoft.com/office/drawing/2014/main" val="2018621407"/>
                  </a:ext>
                </a:extLst>
              </a:tr>
              <a:tr h="401815">
                <a:tc>
                  <a:txBody>
                    <a:bodyPr/>
                    <a:lstStyle/>
                    <a:p>
                      <a:pPr marL="0" marR="0" algn="ctr">
                        <a:buNone/>
                      </a:pPr>
                      <a:r>
                        <a:rPr lang="en-US" sz="1400" kern="1400" dirty="0">
                          <a:effectLst/>
                          <a:latin typeface="Calibri" panose="020F0502020204030204" pitchFamily="34" charset="0"/>
                          <a:ea typeface="Times New Roman" panose="02020603050405020304" pitchFamily="18" charset="0"/>
                          <a:cs typeface="Calibri" panose="020F0502020204030204" pitchFamily="34" charset="0"/>
                        </a:rPr>
                        <a:t>Housing Impact on Local Residents</a:t>
                      </a:r>
                    </a:p>
                  </a:txBody>
                  <a:tcPr marL="45204" marR="4520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168275" marR="0" lvl="0" indent="-168275" algn="l" defTabSz="457200" rtl="0" eaLnBrk="1" latinLnBrk="0" hangingPunct="1">
                        <a:buFont typeface="Symbol" panose="05050102010706020507" pitchFamily="18" charset="2"/>
                        <a:buChar char=""/>
                      </a:pPr>
                      <a:r>
                        <a:rPr lang="en-US" sz="1400" kern="1400" dirty="0">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Limits the Ability of Families to Grow/Thrive</a:t>
                      </a:r>
                    </a:p>
                    <a:p>
                      <a:pPr marL="168275" marR="0" lvl="0" indent="-168275" algn="l" defTabSz="457200" rtl="0" eaLnBrk="1" latinLnBrk="0" hangingPunct="1">
                        <a:buFont typeface="Symbol" panose="05050102010706020507" pitchFamily="18" charset="2"/>
                        <a:buChar char=""/>
                      </a:pPr>
                      <a:r>
                        <a:rPr lang="en-US" sz="1400" kern="1400" dirty="0">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Causes People to Live in Substandard Housing</a:t>
                      </a:r>
                    </a:p>
                    <a:p>
                      <a:pPr marL="168275" marR="0" lvl="0" indent="-168275" algn="l" defTabSz="457200" rtl="0" eaLnBrk="1" latinLnBrk="0" hangingPunct="1">
                        <a:buFont typeface="Symbol" panose="05050102010706020507" pitchFamily="18" charset="2"/>
                        <a:buChar char=""/>
                      </a:pPr>
                      <a:r>
                        <a:rPr lang="en-US" sz="1400" kern="1400" dirty="0">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Prevents Seniors from Housing That Fits Their Needs</a:t>
                      </a:r>
                    </a:p>
                    <a:p>
                      <a:pPr marL="168275" marR="0" lvl="0" indent="-168275" algn="l" defTabSz="457200" rtl="0" eaLnBrk="1" latinLnBrk="0" hangingPunct="1">
                        <a:buFont typeface="Symbol" panose="05050102010706020507" pitchFamily="18" charset="2"/>
                        <a:buChar char=""/>
                      </a:pPr>
                      <a:r>
                        <a:rPr lang="en-US" sz="1400" kern="1400" dirty="0">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Causes </a:t>
                      </a:r>
                      <a:r>
                        <a:rPr lang="en-US" sz="1400" kern="1400" dirty="0">
                          <a:effectLst/>
                          <a:latin typeface="Calibri" panose="020F0502020204030204" pitchFamily="34" charset="0"/>
                          <a:ea typeface="Times New Roman" panose="02020603050405020304" pitchFamily="18" charset="0"/>
                          <a:cs typeface="Calibri" panose="020F0502020204030204" pitchFamily="34" charset="0"/>
                        </a:rPr>
                        <a:t>People to Live in Housing They Cannot Afford</a:t>
                      </a:r>
                    </a:p>
                  </a:txBody>
                  <a:tcPr marL="45204" marR="4520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buNone/>
                      </a:pPr>
                      <a:r>
                        <a:rPr lang="en-US" sz="1400" b="1" kern="1400">
                          <a:effectLst/>
                          <a:latin typeface="Calibri" panose="020F0502020204030204" pitchFamily="34" charset="0"/>
                          <a:ea typeface="Times New Roman" panose="02020603050405020304" pitchFamily="18" charset="0"/>
                          <a:cs typeface="Calibri" panose="020F0502020204030204" pitchFamily="34" charset="0"/>
                        </a:rPr>
                        <a:t>87.6*</a:t>
                      </a:r>
                      <a:endParaRPr lang="en-US" sz="1400" kern="1400">
                        <a:effectLst/>
                        <a:latin typeface="Calibri" panose="020F0502020204030204" pitchFamily="34" charset="0"/>
                        <a:ea typeface="Times New Roman" panose="02020603050405020304" pitchFamily="18" charset="0"/>
                        <a:cs typeface="Calibri" panose="020F0502020204030204" pitchFamily="34" charset="0"/>
                      </a:endParaRPr>
                    </a:p>
                    <a:p>
                      <a:pPr marL="0" marR="0" algn="ctr">
                        <a:buNone/>
                      </a:pPr>
                      <a:r>
                        <a:rPr lang="en-US" sz="1400" b="1" kern="1400">
                          <a:effectLst/>
                          <a:latin typeface="Calibri" panose="020F0502020204030204" pitchFamily="34" charset="0"/>
                          <a:ea typeface="Times New Roman" panose="02020603050405020304" pitchFamily="18" charset="0"/>
                          <a:cs typeface="Calibri" panose="020F0502020204030204" pitchFamily="34" charset="0"/>
                        </a:rPr>
                        <a:t>85.5*</a:t>
                      </a:r>
                      <a:endParaRPr lang="en-US" sz="1400" kern="1400">
                        <a:effectLst/>
                        <a:latin typeface="Calibri" panose="020F0502020204030204" pitchFamily="34" charset="0"/>
                        <a:ea typeface="Times New Roman" panose="02020603050405020304" pitchFamily="18" charset="0"/>
                        <a:cs typeface="Calibri" panose="020F0502020204030204" pitchFamily="34" charset="0"/>
                      </a:endParaRPr>
                    </a:p>
                    <a:p>
                      <a:pPr marL="0" marR="0" algn="ctr">
                        <a:buNone/>
                      </a:pPr>
                      <a:r>
                        <a:rPr lang="en-US" sz="1400" b="1" kern="1400">
                          <a:effectLst/>
                          <a:latin typeface="Calibri" panose="020F0502020204030204" pitchFamily="34" charset="0"/>
                          <a:ea typeface="Times New Roman" panose="02020603050405020304" pitchFamily="18" charset="0"/>
                          <a:cs typeface="Calibri" panose="020F0502020204030204" pitchFamily="34" charset="0"/>
                        </a:rPr>
                        <a:t>82.3*</a:t>
                      </a:r>
                      <a:endParaRPr lang="en-US" sz="1400" kern="1400">
                        <a:effectLst/>
                        <a:latin typeface="Calibri" panose="020F0502020204030204" pitchFamily="34" charset="0"/>
                        <a:ea typeface="Times New Roman" panose="02020603050405020304" pitchFamily="18" charset="0"/>
                        <a:cs typeface="Calibri" panose="020F0502020204030204" pitchFamily="34" charset="0"/>
                      </a:endParaRPr>
                    </a:p>
                    <a:p>
                      <a:pPr marL="0" marR="0" algn="ctr">
                        <a:buNone/>
                      </a:pPr>
                      <a:r>
                        <a:rPr lang="en-US" sz="1400" b="1" kern="1400">
                          <a:effectLst/>
                          <a:latin typeface="Calibri" panose="020F0502020204030204" pitchFamily="34" charset="0"/>
                          <a:ea typeface="Times New Roman" panose="02020603050405020304" pitchFamily="18" charset="0"/>
                          <a:cs typeface="Calibri" panose="020F0502020204030204" pitchFamily="34" charset="0"/>
                        </a:rPr>
                        <a:t>81.2*</a:t>
                      </a:r>
                      <a:endParaRPr lang="en-US" sz="1400" kern="1400">
                        <a:effectLst/>
                        <a:latin typeface="Calibri" panose="020F0502020204030204" pitchFamily="34" charset="0"/>
                        <a:ea typeface="Times New Roman" panose="02020603050405020304" pitchFamily="18" charset="0"/>
                        <a:cs typeface="Calibri" panose="020F0502020204030204" pitchFamily="34" charset="0"/>
                      </a:endParaRPr>
                    </a:p>
                  </a:txBody>
                  <a:tcPr marL="45204" marR="4520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105611029"/>
                  </a:ext>
                </a:extLst>
              </a:tr>
              <a:tr h="401815">
                <a:tc>
                  <a:txBody>
                    <a:bodyPr/>
                    <a:lstStyle/>
                    <a:p>
                      <a:pPr marL="0" marR="0" algn="ctr">
                        <a:buNone/>
                      </a:pPr>
                      <a:r>
                        <a:rPr lang="en-US" sz="1400" kern="1400"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Renter Assistance Priorities</a:t>
                      </a:r>
                      <a:endParaRPr lang="en-US" sz="1400" kern="1400" dirty="0">
                        <a:effectLst/>
                        <a:latin typeface="Calibri" panose="020F0502020204030204" pitchFamily="34" charset="0"/>
                        <a:ea typeface="Times New Roman" panose="02020603050405020304" pitchFamily="18" charset="0"/>
                        <a:cs typeface="Calibri" panose="020F0502020204030204" pitchFamily="34" charset="0"/>
                      </a:endParaRPr>
                    </a:p>
                  </a:txBody>
                  <a:tcPr marL="45204" marR="4520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marL="168275" marR="0" lvl="0" indent="-168275" algn="l" defTabSz="457200" rtl="0" eaLnBrk="1" latinLnBrk="0" hangingPunct="1">
                        <a:buFont typeface="Symbol" panose="05050102010706020507" pitchFamily="18" charset="2"/>
                        <a:buChar char=""/>
                      </a:pPr>
                      <a:r>
                        <a:rPr lang="en-US" sz="1400" kern="1400"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Renter Security Deposit Assistance</a:t>
                      </a:r>
                    </a:p>
                    <a:p>
                      <a:pPr marL="168275" marR="0" lvl="0" indent="-168275" algn="l" defTabSz="457200" rtl="0" eaLnBrk="1" latinLnBrk="0" hangingPunct="1">
                        <a:buFont typeface="Symbol" panose="05050102010706020507" pitchFamily="18" charset="2"/>
                        <a:buChar char=""/>
                      </a:pPr>
                      <a:r>
                        <a:rPr lang="en-US" sz="1400" kern="1400"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Housing Resource Center </a:t>
                      </a:r>
                    </a:p>
                    <a:p>
                      <a:pPr marL="168275" marR="0" lvl="0" indent="-168275" algn="l" defTabSz="457200" rtl="0" eaLnBrk="1" latinLnBrk="0" hangingPunct="1">
                        <a:buFont typeface="Symbol" panose="05050102010706020507" pitchFamily="18" charset="2"/>
                        <a:buChar char=""/>
                      </a:pPr>
                      <a:r>
                        <a:rPr lang="en-US" sz="1400" kern="1400"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Properties that Meet Code/Life Safety Compliance</a:t>
                      </a:r>
                    </a:p>
                    <a:p>
                      <a:pPr marL="168275" marR="0" lvl="0" indent="-168275" algn="l" defTabSz="457200" rtl="0" eaLnBrk="1" latinLnBrk="0" hangingPunct="1">
                        <a:buFont typeface="Symbol" panose="05050102010706020507" pitchFamily="18" charset="2"/>
                        <a:buChar char=""/>
                      </a:pPr>
                      <a:r>
                        <a:rPr lang="en-US" sz="1400" kern="1400"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Credit Repair Assistance</a:t>
                      </a:r>
                      <a:endParaRPr lang="en-US" sz="1400" kern="1400" dirty="0">
                        <a:effectLst/>
                        <a:latin typeface="Calibri" panose="020F0502020204030204" pitchFamily="34" charset="0"/>
                        <a:ea typeface="Times New Roman" panose="02020603050405020304" pitchFamily="18" charset="0"/>
                        <a:cs typeface="Calibri" panose="020F0502020204030204" pitchFamily="34" charset="0"/>
                      </a:endParaRPr>
                    </a:p>
                  </a:txBody>
                  <a:tcPr marL="45204" marR="4520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marL="0" marR="0" algn="ctr">
                        <a:buNone/>
                      </a:pPr>
                      <a:r>
                        <a:rPr lang="en-US" sz="1400" b="1" kern="1400"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55.3%</a:t>
                      </a:r>
                      <a:endParaRPr lang="en-US" sz="1400" kern="1400" dirty="0">
                        <a:effectLst/>
                        <a:latin typeface="Calibri" panose="020F0502020204030204" pitchFamily="34" charset="0"/>
                        <a:ea typeface="Times New Roman" panose="02020603050405020304" pitchFamily="18" charset="0"/>
                        <a:cs typeface="Calibri" panose="020F0502020204030204" pitchFamily="34" charset="0"/>
                      </a:endParaRPr>
                    </a:p>
                    <a:p>
                      <a:pPr marL="0" marR="0" algn="ctr">
                        <a:buNone/>
                      </a:pPr>
                      <a:r>
                        <a:rPr lang="en-US" sz="1400" b="1" kern="1400"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49.1%</a:t>
                      </a:r>
                      <a:endParaRPr lang="en-US" sz="1400" kern="1400" dirty="0">
                        <a:effectLst/>
                        <a:latin typeface="Calibri" panose="020F0502020204030204" pitchFamily="34" charset="0"/>
                        <a:ea typeface="Times New Roman" panose="02020603050405020304" pitchFamily="18" charset="0"/>
                        <a:cs typeface="Calibri" panose="020F0502020204030204" pitchFamily="34" charset="0"/>
                      </a:endParaRPr>
                    </a:p>
                    <a:p>
                      <a:pPr marL="0" marR="0" algn="ctr">
                        <a:buNone/>
                      </a:pPr>
                      <a:r>
                        <a:rPr lang="en-US" sz="1400" b="1" kern="1400"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46.5%</a:t>
                      </a:r>
                      <a:endParaRPr lang="en-US" sz="1400" kern="1400" dirty="0">
                        <a:effectLst/>
                        <a:latin typeface="Calibri" panose="020F0502020204030204" pitchFamily="34" charset="0"/>
                        <a:ea typeface="Times New Roman" panose="02020603050405020304" pitchFamily="18" charset="0"/>
                        <a:cs typeface="Calibri" panose="020F0502020204030204" pitchFamily="34" charset="0"/>
                      </a:endParaRPr>
                    </a:p>
                    <a:p>
                      <a:pPr marL="0" marR="0" algn="ctr">
                        <a:buNone/>
                      </a:pPr>
                      <a:r>
                        <a:rPr lang="en-US" sz="1400" b="1" kern="1400"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44.7%</a:t>
                      </a:r>
                      <a:endParaRPr lang="en-US" sz="1400" kern="1400" dirty="0">
                        <a:effectLst/>
                        <a:latin typeface="Calibri" panose="020F0502020204030204" pitchFamily="34" charset="0"/>
                        <a:ea typeface="Times New Roman" panose="02020603050405020304" pitchFamily="18" charset="0"/>
                        <a:cs typeface="Calibri" panose="020F0502020204030204" pitchFamily="34" charset="0"/>
                      </a:endParaRPr>
                    </a:p>
                  </a:txBody>
                  <a:tcPr marL="45204" marR="4520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extLst>
                  <a:ext uri="{0D108BD9-81ED-4DB2-BD59-A6C34878D82A}">
                    <a16:rowId xmlns:a16="http://schemas.microsoft.com/office/drawing/2014/main" val="68681182"/>
                  </a:ext>
                </a:extLst>
              </a:tr>
            </a:tbl>
          </a:graphicData>
        </a:graphic>
      </p:graphicFrame>
    </p:spTree>
    <p:extLst>
      <p:ext uri="{BB962C8B-B14F-4D97-AF65-F5344CB8AC3E}">
        <p14:creationId xmlns:p14="http://schemas.microsoft.com/office/powerpoint/2010/main" val="374890851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605FA31-C469-A04A-069D-0FE3578FBDDD}"/>
            </a:ext>
          </a:extLst>
        </p:cNvPr>
        <p:cNvGrpSpPr/>
        <p:nvPr/>
      </p:nvGrpSpPr>
      <p:grpSpPr>
        <a:xfrm>
          <a:off x="0" y="0"/>
          <a:ext cx="0" cy="0"/>
          <a:chOff x="0" y="0"/>
          <a:chExt cx="0" cy="0"/>
        </a:xfrm>
      </p:grpSpPr>
      <p:sp>
        <p:nvSpPr>
          <p:cNvPr id="4" name="TextBox 3">
            <a:extLst>
              <a:ext uri="{FF2B5EF4-FFF2-40B4-BE49-F238E27FC236}">
                <a16:creationId xmlns:a16="http://schemas.microsoft.com/office/drawing/2014/main" id="{A25D270B-70D1-D657-0C98-9D0ADDA701A1}"/>
              </a:ext>
            </a:extLst>
          </p:cNvPr>
          <p:cNvSpPr txBox="1"/>
          <p:nvPr/>
        </p:nvSpPr>
        <p:spPr>
          <a:xfrm>
            <a:off x="419100" y="72425"/>
            <a:ext cx="7607970" cy="400110"/>
          </a:xfrm>
          <a:prstGeom prst="rect">
            <a:avLst/>
          </a:prstGeom>
          <a:noFill/>
        </p:spPr>
        <p:txBody>
          <a:bodyPr wrap="square" rtlCol="0">
            <a:spAutoFit/>
          </a:bodyPr>
          <a:lstStyle/>
          <a:p>
            <a:r>
              <a:rPr lang="en-US" sz="2000" b="1" dirty="0"/>
              <a:t>Community Input – Employer Survey</a:t>
            </a:r>
          </a:p>
        </p:txBody>
      </p:sp>
      <p:pic>
        <p:nvPicPr>
          <p:cNvPr id="2050" name="Picture 2" descr="Opinion poll, survey and questionnaire concept. Filling multiple choice question form with paper and pen. Agree or disagree check box. Opinion poll, survey and questionnaire concept. Filling multiple choice question form with paper and pen. Agree or disagree check box. Politics or human resources research, feedback or experience. employee survey stock pictures, royalty-free photos &amp; images">
            <a:extLst>
              <a:ext uri="{FF2B5EF4-FFF2-40B4-BE49-F238E27FC236}">
                <a16:creationId xmlns:a16="http://schemas.microsoft.com/office/drawing/2014/main" id="{B3C18F01-6752-2944-5E89-ED97562801E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19100" y="4024658"/>
            <a:ext cx="3332749" cy="2609902"/>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a:extLst>
              <a:ext uri="{FF2B5EF4-FFF2-40B4-BE49-F238E27FC236}">
                <a16:creationId xmlns:a16="http://schemas.microsoft.com/office/drawing/2014/main" id="{91EBB840-5BFC-870E-F1EA-F88C7C412F50}"/>
              </a:ext>
            </a:extLst>
          </p:cNvPr>
          <p:cNvSpPr txBox="1"/>
          <p:nvPr/>
        </p:nvSpPr>
        <p:spPr>
          <a:xfrm>
            <a:off x="419100" y="701139"/>
            <a:ext cx="3575384" cy="3354765"/>
          </a:xfrm>
          <a:prstGeom prst="rect">
            <a:avLst/>
          </a:prstGeom>
          <a:noFill/>
        </p:spPr>
        <p:txBody>
          <a:bodyPr wrap="square" rtlCol="0">
            <a:spAutoFit/>
          </a:bodyPr>
          <a:lstStyle/>
          <a:p>
            <a:r>
              <a:rPr lang="en-US" sz="2000" b="1" dirty="0">
                <a:solidFill>
                  <a:schemeClr val="accent1"/>
                </a:solidFill>
              </a:rPr>
              <a:t>47 Respondents Participated</a:t>
            </a:r>
          </a:p>
          <a:p>
            <a:endParaRPr lang="en-US" sz="1200" dirty="0"/>
          </a:p>
          <a:p>
            <a:pPr marL="285750" indent="-285750">
              <a:buFont typeface="Arial" panose="020B0604020202020204" pitchFamily="34" charset="0"/>
              <a:buChar char="•"/>
            </a:pPr>
            <a:r>
              <a:rPr lang="en-US" sz="2000" dirty="0">
                <a:solidFill>
                  <a:schemeClr val="accent1"/>
                </a:solidFill>
              </a:rPr>
              <a:t>Manufacturing/Industrial</a:t>
            </a:r>
          </a:p>
          <a:p>
            <a:pPr marL="285750" indent="-285750">
              <a:buFont typeface="Arial" panose="020B0604020202020204" pitchFamily="34" charset="0"/>
              <a:buChar char="•"/>
            </a:pPr>
            <a:r>
              <a:rPr lang="en-US" sz="2000" dirty="0">
                <a:solidFill>
                  <a:schemeClr val="accent1"/>
                </a:solidFill>
              </a:rPr>
              <a:t>Public/Government</a:t>
            </a:r>
          </a:p>
          <a:p>
            <a:pPr marL="285750" indent="-285750">
              <a:buFont typeface="Arial" panose="020B0604020202020204" pitchFamily="34" charset="0"/>
              <a:buChar char="•"/>
            </a:pPr>
            <a:r>
              <a:rPr lang="en-US" sz="2000" dirty="0">
                <a:solidFill>
                  <a:schemeClr val="accent1"/>
                </a:solidFill>
              </a:rPr>
              <a:t>Education</a:t>
            </a:r>
          </a:p>
          <a:p>
            <a:pPr marL="285750" indent="-285750">
              <a:buFont typeface="Arial" panose="020B0604020202020204" pitchFamily="34" charset="0"/>
              <a:buChar char="•"/>
            </a:pPr>
            <a:r>
              <a:rPr lang="en-US" sz="2000" dirty="0">
                <a:solidFill>
                  <a:schemeClr val="accent1"/>
                </a:solidFill>
              </a:rPr>
              <a:t>Hospitality/Lodging</a:t>
            </a:r>
          </a:p>
          <a:p>
            <a:pPr marL="285750" indent="-285750">
              <a:buFont typeface="Arial" panose="020B0604020202020204" pitchFamily="34" charset="0"/>
              <a:buChar char="•"/>
            </a:pPr>
            <a:r>
              <a:rPr lang="en-US" sz="2000" dirty="0">
                <a:solidFill>
                  <a:schemeClr val="accent1"/>
                </a:solidFill>
              </a:rPr>
              <a:t>Recreation</a:t>
            </a:r>
          </a:p>
          <a:p>
            <a:pPr marL="285750" indent="-285750">
              <a:buFont typeface="Arial" panose="020B0604020202020204" pitchFamily="34" charset="0"/>
              <a:buChar char="•"/>
            </a:pPr>
            <a:r>
              <a:rPr lang="en-US" sz="2000" dirty="0">
                <a:solidFill>
                  <a:schemeClr val="accent1"/>
                </a:solidFill>
              </a:rPr>
              <a:t>Professional</a:t>
            </a:r>
          </a:p>
          <a:p>
            <a:pPr marL="285750" indent="-285750">
              <a:buFont typeface="Arial" panose="020B0604020202020204" pitchFamily="34" charset="0"/>
              <a:buChar char="•"/>
            </a:pPr>
            <a:r>
              <a:rPr lang="en-US" sz="2000" dirty="0">
                <a:solidFill>
                  <a:schemeClr val="accent1"/>
                </a:solidFill>
              </a:rPr>
              <a:t>Utilities</a:t>
            </a:r>
          </a:p>
          <a:p>
            <a:pPr marL="285750" indent="-285750">
              <a:buFont typeface="Arial" panose="020B0604020202020204" pitchFamily="34" charset="0"/>
              <a:buChar char="•"/>
            </a:pPr>
            <a:r>
              <a:rPr lang="en-US" sz="2000" dirty="0">
                <a:solidFill>
                  <a:schemeClr val="accent1"/>
                </a:solidFill>
              </a:rPr>
              <a:t>Healthcare</a:t>
            </a:r>
          </a:p>
          <a:p>
            <a:pPr marL="285750" indent="-285750">
              <a:buFont typeface="Arial" panose="020B0604020202020204" pitchFamily="34" charset="0"/>
              <a:buChar char="•"/>
            </a:pPr>
            <a:r>
              <a:rPr lang="en-US" sz="2000" dirty="0">
                <a:solidFill>
                  <a:schemeClr val="accent1"/>
                </a:solidFill>
              </a:rPr>
              <a:t>Other</a:t>
            </a:r>
          </a:p>
        </p:txBody>
      </p:sp>
      <p:cxnSp>
        <p:nvCxnSpPr>
          <p:cNvPr id="6" name="Straight Connector 5">
            <a:extLst>
              <a:ext uri="{FF2B5EF4-FFF2-40B4-BE49-F238E27FC236}">
                <a16:creationId xmlns:a16="http://schemas.microsoft.com/office/drawing/2014/main" id="{4F57F568-5ADD-5473-ACED-37149C1061FC}"/>
              </a:ext>
            </a:extLst>
          </p:cNvPr>
          <p:cNvCxnSpPr>
            <a:cxnSpLocks/>
          </p:cNvCxnSpPr>
          <p:nvPr/>
        </p:nvCxnSpPr>
        <p:spPr>
          <a:xfrm>
            <a:off x="469230" y="1172627"/>
            <a:ext cx="3445044" cy="0"/>
          </a:xfrm>
          <a:prstGeom prst="line">
            <a:avLst/>
          </a:prstGeom>
          <a:ln w="57150"/>
        </p:spPr>
        <p:style>
          <a:lnRef idx="1">
            <a:schemeClr val="accent1"/>
          </a:lnRef>
          <a:fillRef idx="0">
            <a:schemeClr val="accent1"/>
          </a:fillRef>
          <a:effectRef idx="0">
            <a:schemeClr val="accent1"/>
          </a:effectRef>
          <a:fontRef idx="minor">
            <a:schemeClr val="tx1"/>
          </a:fontRef>
        </p:style>
      </p:cxnSp>
      <p:graphicFrame>
        <p:nvGraphicFramePr>
          <p:cNvPr id="5" name="Table 4">
            <a:extLst>
              <a:ext uri="{FF2B5EF4-FFF2-40B4-BE49-F238E27FC236}">
                <a16:creationId xmlns:a16="http://schemas.microsoft.com/office/drawing/2014/main" id="{079F9478-CB5B-25BB-4432-162CE42A5FA7}"/>
              </a:ext>
            </a:extLst>
          </p:cNvPr>
          <p:cNvGraphicFramePr>
            <a:graphicFrameLocks noGrp="1"/>
          </p:cNvGraphicFramePr>
          <p:nvPr>
            <p:extLst>
              <p:ext uri="{D42A27DB-BD31-4B8C-83A1-F6EECF244321}">
                <p14:modId xmlns:p14="http://schemas.microsoft.com/office/powerpoint/2010/main" val="3745065113"/>
              </p:ext>
            </p:extLst>
          </p:nvPr>
        </p:nvGraphicFramePr>
        <p:xfrm>
          <a:off x="4044614" y="1172627"/>
          <a:ext cx="7607969" cy="2743200"/>
        </p:xfrm>
        <a:graphic>
          <a:graphicData uri="http://schemas.openxmlformats.org/drawingml/2006/table">
            <a:tbl>
              <a:tblPr firstRow="1" firstCol="1" bandRow="1"/>
              <a:tblGrid>
                <a:gridCol w="3036163">
                  <a:extLst>
                    <a:ext uri="{9D8B030D-6E8A-4147-A177-3AD203B41FA5}">
                      <a16:colId xmlns:a16="http://schemas.microsoft.com/office/drawing/2014/main" val="2826050135"/>
                    </a:ext>
                  </a:extLst>
                </a:gridCol>
                <a:gridCol w="3359828">
                  <a:extLst>
                    <a:ext uri="{9D8B030D-6E8A-4147-A177-3AD203B41FA5}">
                      <a16:colId xmlns:a16="http://schemas.microsoft.com/office/drawing/2014/main" val="2823421450"/>
                    </a:ext>
                  </a:extLst>
                </a:gridCol>
                <a:gridCol w="1211978">
                  <a:extLst>
                    <a:ext uri="{9D8B030D-6E8A-4147-A177-3AD203B41FA5}">
                      <a16:colId xmlns:a16="http://schemas.microsoft.com/office/drawing/2014/main" val="759583020"/>
                    </a:ext>
                  </a:extLst>
                </a:gridCol>
              </a:tblGrid>
              <a:tr h="119380">
                <a:tc>
                  <a:txBody>
                    <a:bodyPr/>
                    <a:lstStyle/>
                    <a:p>
                      <a:pPr marL="0" marR="0" algn="ctr">
                        <a:buNone/>
                      </a:pPr>
                      <a:r>
                        <a:rPr lang="en-US" sz="1800" b="1" kern="1400" dirty="0">
                          <a:solidFill>
                            <a:srgbClr val="FFFFFF"/>
                          </a:solidFill>
                          <a:effectLst/>
                          <a:latin typeface="Calibri" panose="020F0502020204030204" pitchFamily="34" charset="0"/>
                          <a:ea typeface="Times New Roman" panose="02020603050405020304" pitchFamily="18" charset="0"/>
                          <a:cs typeface="Calibri" panose="020F0502020204030204" pitchFamily="34" charset="0"/>
                        </a:rPr>
                        <a:t>Category</a:t>
                      </a:r>
                      <a:endParaRPr lang="en-US" sz="1800" kern="1400" dirty="0">
                        <a:effectLst/>
                        <a:latin typeface="Calibri" panose="020F0502020204030204" pitchFamily="34" charset="0"/>
                        <a:ea typeface="Times New Roman" panose="02020603050405020304" pitchFamily="18" charset="0"/>
                        <a:cs typeface="Calibri" panose="020F0502020204030204" pitchFamily="34" charset="0"/>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25597D"/>
                    </a:solidFill>
                  </a:tcPr>
                </a:tc>
                <a:tc>
                  <a:txBody>
                    <a:bodyPr/>
                    <a:lstStyle/>
                    <a:p>
                      <a:pPr marL="0" marR="0" algn="ctr">
                        <a:buNone/>
                      </a:pPr>
                      <a:r>
                        <a:rPr lang="en-US" sz="1800" b="1" kern="1400">
                          <a:solidFill>
                            <a:srgbClr val="FFFFFF"/>
                          </a:solidFill>
                          <a:effectLst/>
                          <a:latin typeface="Calibri" panose="020F0502020204030204" pitchFamily="34" charset="0"/>
                          <a:ea typeface="Times New Roman" panose="02020603050405020304" pitchFamily="18" charset="0"/>
                          <a:cs typeface="Calibri" panose="020F0502020204030204" pitchFamily="34" charset="0"/>
                        </a:rPr>
                        <a:t>Top Needs / Issues</a:t>
                      </a:r>
                      <a:endParaRPr lang="en-US" sz="1800" kern="1400">
                        <a:effectLst/>
                        <a:latin typeface="Calibri" panose="020F0502020204030204" pitchFamily="34" charset="0"/>
                        <a:ea typeface="Times New Roman" panose="02020603050405020304" pitchFamily="18" charset="0"/>
                        <a:cs typeface="Calibri" panose="020F0502020204030204" pitchFamily="34" charset="0"/>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25597D"/>
                    </a:solidFill>
                  </a:tcPr>
                </a:tc>
                <a:tc>
                  <a:txBody>
                    <a:bodyPr/>
                    <a:lstStyle/>
                    <a:p>
                      <a:pPr marL="0" marR="0" algn="ctr">
                        <a:buNone/>
                      </a:pPr>
                      <a:r>
                        <a:rPr lang="en-US" sz="1800" b="1" kern="1400">
                          <a:solidFill>
                            <a:srgbClr val="FFFFFF"/>
                          </a:solidFill>
                          <a:effectLst/>
                          <a:latin typeface="Calibri" panose="020F0502020204030204" pitchFamily="34" charset="0"/>
                          <a:ea typeface="Times New Roman" panose="02020603050405020304" pitchFamily="18" charset="0"/>
                          <a:cs typeface="Calibri" panose="020F0502020204030204" pitchFamily="34" charset="0"/>
                        </a:rPr>
                        <a:t>Consensus </a:t>
                      </a:r>
                      <a:endParaRPr lang="en-US" sz="1800" kern="1400">
                        <a:effectLst/>
                        <a:latin typeface="Calibri" panose="020F0502020204030204" pitchFamily="34" charset="0"/>
                        <a:ea typeface="Times New Roman" panose="02020603050405020304" pitchFamily="18" charset="0"/>
                        <a:cs typeface="Calibri" panose="020F0502020204030204" pitchFamily="34" charset="0"/>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25597D"/>
                    </a:solidFill>
                  </a:tcPr>
                </a:tc>
                <a:extLst>
                  <a:ext uri="{0D108BD9-81ED-4DB2-BD59-A6C34878D82A}">
                    <a16:rowId xmlns:a16="http://schemas.microsoft.com/office/drawing/2014/main" val="4257233193"/>
                  </a:ext>
                </a:extLst>
              </a:tr>
              <a:tr h="290830">
                <a:tc>
                  <a:txBody>
                    <a:bodyPr/>
                    <a:lstStyle/>
                    <a:p>
                      <a:pPr marL="0" marR="0" algn="ctr">
                        <a:buNone/>
                      </a:pPr>
                      <a:r>
                        <a:rPr lang="en-US" sz="1800" kern="140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Housing Issues/Challenges</a:t>
                      </a:r>
                      <a:endParaRPr lang="en-US" sz="1800" kern="1400">
                        <a:effectLst/>
                        <a:latin typeface="Calibri" panose="020F0502020204030204" pitchFamily="34" charset="0"/>
                        <a:ea typeface="Times New Roman" panose="02020603050405020304" pitchFamily="18" charset="0"/>
                        <a:cs typeface="Calibri" panose="020F0502020204030204" pitchFamily="34" charset="0"/>
                      </a:endParaRPr>
                    </a:p>
                    <a:p>
                      <a:pPr marL="0" marR="0" algn="ctr">
                        <a:buNone/>
                      </a:pPr>
                      <a:r>
                        <a:rPr lang="en-US" sz="1800" kern="140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Experienced by Employees</a:t>
                      </a:r>
                      <a:endParaRPr lang="en-US" sz="1800" kern="1400">
                        <a:effectLst/>
                        <a:latin typeface="Calibri" panose="020F0502020204030204" pitchFamily="34" charset="0"/>
                        <a:ea typeface="Times New Roman" panose="02020603050405020304" pitchFamily="18" charset="0"/>
                        <a:cs typeface="Calibri" panose="020F0502020204030204" pitchFamily="34"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marL="168275" marR="0" lvl="0" indent="-168275" algn="l" defTabSz="457200" rtl="0" eaLnBrk="1" latinLnBrk="0" hangingPunct="1">
                        <a:buFont typeface="Symbol" panose="05050102010706020507" pitchFamily="18" charset="2"/>
                        <a:buChar char=""/>
                      </a:pPr>
                      <a:r>
                        <a:rPr lang="en-US" sz="1800" kern="1400"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Lack of Available Housing</a:t>
                      </a:r>
                    </a:p>
                    <a:p>
                      <a:pPr marL="168275" marR="0" lvl="0" indent="-168275" algn="l" defTabSz="457200" rtl="0" eaLnBrk="1" latinLnBrk="0" hangingPunct="1">
                        <a:buFont typeface="Symbol" panose="05050102010706020507" pitchFamily="18" charset="2"/>
                        <a:buChar char=""/>
                      </a:pPr>
                      <a:r>
                        <a:rPr lang="en-US" sz="1800" kern="1400"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Unaffordable Rental Housing</a:t>
                      </a:r>
                    </a:p>
                    <a:p>
                      <a:pPr marL="168275" marR="0" lvl="0" indent="-168275" algn="l" defTabSz="457200" rtl="0" eaLnBrk="1" latinLnBrk="0" hangingPunct="1">
                        <a:buFont typeface="Symbol" panose="05050102010706020507" pitchFamily="18" charset="2"/>
                        <a:buChar char=""/>
                      </a:pPr>
                      <a:r>
                        <a:rPr lang="en-US" sz="1800" kern="1400"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Unaffordable For-Sale Housing</a:t>
                      </a:r>
                      <a:endParaRPr lang="en-US" sz="1800" kern="1400" dirty="0">
                        <a:effectLst/>
                        <a:latin typeface="Calibri" panose="020F0502020204030204" pitchFamily="34" charset="0"/>
                        <a:ea typeface="Times New Roman" panose="02020603050405020304" pitchFamily="18" charset="0"/>
                        <a:cs typeface="Calibri" panose="020F0502020204030204" pitchFamily="34"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marL="0" marR="0" algn="ctr">
                        <a:buNone/>
                      </a:pPr>
                      <a:r>
                        <a:rPr lang="en-US" sz="1800" b="1" kern="1400"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67.4%</a:t>
                      </a:r>
                      <a:endParaRPr lang="en-US" sz="1800" kern="1400" dirty="0">
                        <a:effectLst/>
                        <a:latin typeface="Calibri" panose="020F0502020204030204" pitchFamily="34" charset="0"/>
                        <a:ea typeface="Times New Roman" panose="02020603050405020304" pitchFamily="18" charset="0"/>
                        <a:cs typeface="Calibri" panose="020F0502020204030204" pitchFamily="34" charset="0"/>
                      </a:endParaRPr>
                    </a:p>
                    <a:p>
                      <a:pPr marL="0" marR="0" algn="ctr">
                        <a:buNone/>
                      </a:pPr>
                      <a:r>
                        <a:rPr lang="en-US" sz="1800" b="1" kern="1400"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50.0%</a:t>
                      </a:r>
                      <a:endParaRPr lang="en-US" sz="1800" kern="1400" dirty="0">
                        <a:effectLst/>
                        <a:latin typeface="Calibri" panose="020F0502020204030204" pitchFamily="34" charset="0"/>
                        <a:ea typeface="Times New Roman" panose="02020603050405020304" pitchFamily="18" charset="0"/>
                        <a:cs typeface="Calibri" panose="020F0502020204030204" pitchFamily="34" charset="0"/>
                      </a:endParaRPr>
                    </a:p>
                    <a:p>
                      <a:pPr marL="0" marR="0" algn="ctr">
                        <a:buNone/>
                      </a:pPr>
                      <a:r>
                        <a:rPr lang="en-US" sz="1800" b="1" kern="1400"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41.3%</a:t>
                      </a:r>
                      <a:endParaRPr lang="en-US" sz="1800" kern="1400" dirty="0">
                        <a:effectLst/>
                        <a:latin typeface="Calibri" panose="020F0502020204030204" pitchFamily="34" charset="0"/>
                        <a:ea typeface="Times New Roman" panose="02020603050405020304" pitchFamily="18" charset="0"/>
                        <a:cs typeface="Calibri" panose="020F0502020204030204" pitchFamily="34"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extLst>
                  <a:ext uri="{0D108BD9-81ED-4DB2-BD59-A6C34878D82A}">
                    <a16:rowId xmlns:a16="http://schemas.microsoft.com/office/drawing/2014/main" val="3832794481"/>
                  </a:ext>
                </a:extLst>
              </a:tr>
              <a:tr h="62230">
                <a:tc>
                  <a:txBody>
                    <a:bodyPr/>
                    <a:lstStyle/>
                    <a:p>
                      <a:pPr marL="0" marR="0" algn="ctr">
                        <a:buNone/>
                      </a:pPr>
                      <a:r>
                        <a:rPr lang="en-US" sz="1800" kern="1400">
                          <a:effectLst/>
                          <a:latin typeface="Calibri" panose="020F0502020204030204" pitchFamily="34" charset="0"/>
                          <a:ea typeface="Times New Roman" panose="02020603050405020304" pitchFamily="18" charset="0"/>
                          <a:cs typeface="Calibri" panose="020F0502020204030204" pitchFamily="34" charset="0"/>
                        </a:rPr>
                        <a:t>Impacts for Employers Resulting </a:t>
                      </a:r>
                    </a:p>
                    <a:p>
                      <a:pPr marL="0" marR="0" algn="ctr">
                        <a:buNone/>
                      </a:pPr>
                      <a:r>
                        <a:rPr lang="en-US" sz="1800" kern="1400">
                          <a:effectLst/>
                          <a:latin typeface="Calibri" panose="020F0502020204030204" pitchFamily="34" charset="0"/>
                          <a:ea typeface="Times New Roman" panose="02020603050405020304" pitchFamily="18" charset="0"/>
                          <a:cs typeface="Calibri" panose="020F0502020204030204" pitchFamily="34" charset="0"/>
                        </a:rPr>
                        <a:t>from Housing Issues</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168275" marR="0" lvl="0" indent="-168275">
                        <a:buFont typeface="Symbol" panose="05050102010706020507" pitchFamily="18" charset="2"/>
                        <a:buChar char=""/>
                      </a:pPr>
                      <a:r>
                        <a:rPr lang="en-US" sz="1800" kern="1400" dirty="0">
                          <a:effectLst/>
                          <a:latin typeface="Calibri" panose="020F0502020204030204" pitchFamily="34" charset="0"/>
                          <a:ea typeface="Times New Roman" panose="02020603050405020304" pitchFamily="18" charset="0"/>
                          <a:cs typeface="Calibri" panose="020F0502020204030204" pitchFamily="34" charset="0"/>
                        </a:rPr>
                        <a:t>Difficulty Attracting Employees</a:t>
                      </a:r>
                    </a:p>
                    <a:p>
                      <a:pPr marL="168275" marR="0" lvl="0" indent="-168275">
                        <a:buFont typeface="Symbol" panose="05050102010706020507" pitchFamily="18" charset="2"/>
                        <a:buChar char=""/>
                      </a:pPr>
                      <a:r>
                        <a:rPr lang="en-US" sz="1800" kern="1400" dirty="0">
                          <a:effectLst/>
                          <a:latin typeface="Calibri" panose="020F0502020204030204" pitchFamily="34" charset="0"/>
                          <a:ea typeface="Times New Roman" panose="02020603050405020304" pitchFamily="18" charset="0"/>
                          <a:cs typeface="Calibri" panose="020F0502020204030204" pitchFamily="34" charset="0"/>
                        </a:rPr>
                        <a:t>Difficulty Retaining Employees</a:t>
                      </a:r>
                    </a:p>
                    <a:p>
                      <a:pPr marL="168275" marR="0" lvl="0" indent="-168275">
                        <a:buFont typeface="Symbol" panose="05050102010706020507" pitchFamily="18" charset="2"/>
                        <a:buChar char=""/>
                      </a:pPr>
                      <a:r>
                        <a:rPr lang="en-US" sz="1800" kern="1400" dirty="0">
                          <a:effectLst/>
                          <a:latin typeface="Calibri" panose="020F0502020204030204" pitchFamily="34" charset="0"/>
                          <a:ea typeface="Times New Roman" panose="02020603050405020304" pitchFamily="18" charset="0"/>
                          <a:cs typeface="Calibri" panose="020F0502020204030204" pitchFamily="34" charset="0"/>
                        </a:rPr>
                        <a:t>Unknown</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buNone/>
                      </a:pPr>
                      <a:r>
                        <a:rPr lang="en-US" sz="1800" b="1" kern="1400">
                          <a:effectLst/>
                          <a:latin typeface="Calibri" panose="020F0502020204030204" pitchFamily="34" charset="0"/>
                          <a:ea typeface="Times New Roman" panose="02020603050405020304" pitchFamily="18" charset="0"/>
                          <a:cs typeface="Calibri" panose="020F0502020204030204" pitchFamily="34" charset="0"/>
                        </a:rPr>
                        <a:t>58.7%</a:t>
                      </a:r>
                      <a:endParaRPr lang="en-US" sz="1800" kern="1400">
                        <a:effectLst/>
                        <a:latin typeface="Calibri" panose="020F0502020204030204" pitchFamily="34" charset="0"/>
                        <a:ea typeface="Times New Roman" panose="02020603050405020304" pitchFamily="18" charset="0"/>
                        <a:cs typeface="Calibri" panose="020F0502020204030204" pitchFamily="34" charset="0"/>
                      </a:endParaRPr>
                    </a:p>
                    <a:p>
                      <a:pPr marL="0" marR="0" algn="ctr">
                        <a:buNone/>
                      </a:pPr>
                      <a:r>
                        <a:rPr lang="en-US" sz="1800" b="1" kern="1400">
                          <a:effectLst/>
                          <a:latin typeface="Calibri" panose="020F0502020204030204" pitchFamily="34" charset="0"/>
                          <a:ea typeface="Times New Roman" panose="02020603050405020304" pitchFamily="18" charset="0"/>
                          <a:cs typeface="Calibri" panose="020F0502020204030204" pitchFamily="34" charset="0"/>
                        </a:rPr>
                        <a:t>39.1%</a:t>
                      </a:r>
                      <a:endParaRPr lang="en-US" sz="1800" kern="1400">
                        <a:effectLst/>
                        <a:latin typeface="Calibri" panose="020F0502020204030204" pitchFamily="34" charset="0"/>
                        <a:ea typeface="Times New Roman" panose="02020603050405020304" pitchFamily="18" charset="0"/>
                        <a:cs typeface="Calibri" panose="020F0502020204030204" pitchFamily="34" charset="0"/>
                      </a:endParaRPr>
                    </a:p>
                    <a:p>
                      <a:pPr marL="0" marR="0" algn="ctr">
                        <a:buNone/>
                      </a:pPr>
                      <a:r>
                        <a:rPr lang="en-US" sz="1800" b="1" kern="1400">
                          <a:effectLst/>
                          <a:latin typeface="Calibri" panose="020F0502020204030204" pitchFamily="34" charset="0"/>
                          <a:ea typeface="Times New Roman" panose="02020603050405020304" pitchFamily="18" charset="0"/>
                          <a:cs typeface="Calibri" panose="020F0502020204030204" pitchFamily="34" charset="0"/>
                        </a:rPr>
                        <a:t>30.4%</a:t>
                      </a:r>
                      <a:endParaRPr lang="en-US" sz="1800" kern="1400">
                        <a:effectLst/>
                        <a:latin typeface="Calibri" panose="020F0502020204030204" pitchFamily="34" charset="0"/>
                        <a:ea typeface="Times New Roman" panose="02020603050405020304" pitchFamily="18" charset="0"/>
                        <a:cs typeface="Calibri" panose="020F0502020204030204" pitchFamily="34"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729655283"/>
                  </a:ext>
                </a:extLst>
              </a:tr>
              <a:tr h="80010">
                <a:tc>
                  <a:txBody>
                    <a:bodyPr/>
                    <a:lstStyle/>
                    <a:p>
                      <a:pPr marL="0" marR="0" algn="ctr">
                        <a:buNone/>
                      </a:pPr>
                      <a:r>
                        <a:rPr lang="en-US" sz="1800" kern="140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Likelihood of Increasing Number of Employees if Adequate Housing Available </a:t>
                      </a:r>
                      <a:endParaRPr lang="en-US" sz="1800" kern="1400">
                        <a:effectLst/>
                        <a:latin typeface="Calibri" panose="020F0502020204030204" pitchFamily="34" charset="0"/>
                        <a:ea typeface="Times New Roman" panose="02020603050405020304" pitchFamily="18" charset="0"/>
                        <a:cs typeface="Calibri" panose="020F0502020204030204" pitchFamily="34"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marL="168275" marR="0" lvl="0" indent="-168275" algn="l" defTabSz="457200" rtl="0" eaLnBrk="1" latinLnBrk="0" hangingPunct="1">
                        <a:buFont typeface="Symbol" panose="05050102010706020507" pitchFamily="18" charset="2"/>
                        <a:buChar char=""/>
                      </a:pPr>
                      <a:r>
                        <a:rPr lang="en-US" sz="1800" kern="1400"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Much More Likely</a:t>
                      </a:r>
                    </a:p>
                    <a:p>
                      <a:pPr marL="168275" marR="0" lvl="0" indent="-168275" algn="l" defTabSz="457200" rtl="0" eaLnBrk="1" latinLnBrk="0" hangingPunct="1">
                        <a:buFont typeface="Symbol" panose="05050102010706020507" pitchFamily="18" charset="2"/>
                        <a:buChar char=""/>
                      </a:pPr>
                      <a:r>
                        <a:rPr lang="en-US" sz="1800" kern="1400"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Somewhat Likely</a:t>
                      </a:r>
                    </a:p>
                    <a:p>
                      <a:pPr marL="168275" marR="0" lvl="0" indent="-168275" algn="l" defTabSz="457200" rtl="0" eaLnBrk="1" latinLnBrk="0" hangingPunct="1">
                        <a:buFont typeface="Symbol" panose="05050102010706020507" pitchFamily="18" charset="2"/>
                        <a:buChar char=""/>
                      </a:pPr>
                      <a:r>
                        <a:rPr lang="en-US" sz="1800" kern="1400"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Not Likely/No Impact</a:t>
                      </a:r>
                      <a:endParaRPr lang="en-US" sz="1800" kern="1400" dirty="0">
                        <a:effectLst/>
                        <a:latin typeface="Calibri" panose="020F0502020204030204" pitchFamily="34" charset="0"/>
                        <a:ea typeface="Times New Roman" panose="02020603050405020304" pitchFamily="18" charset="0"/>
                        <a:cs typeface="Calibri" panose="020F0502020204030204" pitchFamily="34"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marL="0" marR="0" algn="ctr">
                        <a:buNone/>
                      </a:pPr>
                      <a:r>
                        <a:rPr lang="en-US" sz="1800" b="1" kern="1400"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30.4%</a:t>
                      </a:r>
                      <a:endParaRPr lang="en-US" sz="1800" kern="1400" dirty="0">
                        <a:effectLst/>
                        <a:latin typeface="Calibri" panose="020F0502020204030204" pitchFamily="34" charset="0"/>
                        <a:ea typeface="Times New Roman" panose="02020603050405020304" pitchFamily="18" charset="0"/>
                        <a:cs typeface="Calibri" panose="020F0502020204030204" pitchFamily="34" charset="0"/>
                      </a:endParaRPr>
                    </a:p>
                    <a:p>
                      <a:pPr marL="0" marR="0" algn="ctr">
                        <a:buNone/>
                      </a:pPr>
                      <a:r>
                        <a:rPr lang="en-US" sz="1800" b="1" kern="1400"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26.1%</a:t>
                      </a:r>
                      <a:endParaRPr lang="en-US" sz="1800" kern="1400" dirty="0">
                        <a:effectLst/>
                        <a:latin typeface="Calibri" panose="020F0502020204030204" pitchFamily="34" charset="0"/>
                        <a:ea typeface="Times New Roman" panose="02020603050405020304" pitchFamily="18" charset="0"/>
                        <a:cs typeface="Calibri" panose="020F0502020204030204" pitchFamily="34" charset="0"/>
                      </a:endParaRPr>
                    </a:p>
                    <a:p>
                      <a:pPr marL="0" marR="0" algn="ctr">
                        <a:buNone/>
                      </a:pPr>
                      <a:r>
                        <a:rPr lang="en-US" sz="1800" b="1" kern="1400"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26.1%</a:t>
                      </a:r>
                      <a:endParaRPr lang="en-US" sz="1800" kern="1400" dirty="0">
                        <a:effectLst/>
                        <a:latin typeface="Calibri" panose="020F0502020204030204" pitchFamily="34" charset="0"/>
                        <a:ea typeface="Times New Roman" panose="02020603050405020304" pitchFamily="18" charset="0"/>
                        <a:cs typeface="Calibri" panose="020F0502020204030204" pitchFamily="34"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extLst>
                  <a:ext uri="{0D108BD9-81ED-4DB2-BD59-A6C34878D82A}">
                    <a16:rowId xmlns:a16="http://schemas.microsoft.com/office/drawing/2014/main" val="725451540"/>
                  </a:ext>
                </a:extLst>
              </a:tr>
            </a:tbl>
          </a:graphicData>
        </a:graphic>
      </p:graphicFrame>
    </p:spTree>
    <p:extLst>
      <p:ext uri="{BB962C8B-B14F-4D97-AF65-F5344CB8AC3E}">
        <p14:creationId xmlns:p14="http://schemas.microsoft.com/office/powerpoint/2010/main" val="385124872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A799F41-18A5-56BF-E2BB-BA12E31526F7}"/>
            </a:ext>
          </a:extLst>
        </p:cNvPr>
        <p:cNvGrpSpPr/>
        <p:nvPr/>
      </p:nvGrpSpPr>
      <p:grpSpPr>
        <a:xfrm>
          <a:off x="0" y="0"/>
          <a:ext cx="0" cy="0"/>
          <a:chOff x="0" y="0"/>
          <a:chExt cx="0" cy="0"/>
        </a:xfrm>
      </p:grpSpPr>
      <p:sp>
        <p:nvSpPr>
          <p:cNvPr id="4" name="TextBox 3">
            <a:extLst>
              <a:ext uri="{FF2B5EF4-FFF2-40B4-BE49-F238E27FC236}">
                <a16:creationId xmlns:a16="http://schemas.microsoft.com/office/drawing/2014/main" id="{B1BFAB87-4CC9-70AA-6EAD-B767FBB0539C}"/>
              </a:ext>
            </a:extLst>
          </p:cNvPr>
          <p:cNvSpPr txBox="1"/>
          <p:nvPr/>
        </p:nvSpPr>
        <p:spPr>
          <a:xfrm>
            <a:off x="419099" y="65285"/>
            <a:ext cx="7607970" cy="400110"/>
          </a:xfrm>
          <a:prstGeom prst="rect">
            <a:avLst/>
          </a:prstGeom>
          <a:noFill/>
        </p:spPr>
        <p:txBody>
          <a:bodyPr wrap="square" rtlCol="0">
            <a:spAutoFit/>
          </a:bodyPr>
          <a:lstStyle/>
          <a:p>
            <a:r>
              <a:rPr lang="en-US" sz="2000" b="1" dirty="0"/>
              <a:t>Community Input – Resident Survey</a:t>
            </a:r>
          </a:p>
        </p:txBody>
      </p:sp>
      <p:sp>
        <p:nvSpPr>
          <p:cNvPr id="2" name="TextBox 1">
            <a:extLst>
              <a:ext uri="{FF2B5EF4-FFF2-40B4-BE49-F238E27FC236}">
                <a16:creationId xmlns:a16="http://schemas.microsoft.com/office/drawing/2014/main" id="{7595D58A-95EC-625B-1E14-AE1D052530E9}"/>
              </a:ext>
            </a:extLst>
          </p:cNvPr>
          <p:cNvSpPr txBox="1"/>
          <p:nvPr/>
        </p:nvSpPr>
        <p:spPr>
          <a:xfrm>
            <a:off x="419098" y="6484938"/>
            <a:ext cx="3716021" cy="369332"/>
          </a:xfrm>
          <a:prstGeom prst="rect">
            <a:avLst/>
          </a:prstGeom>
          <a:noFill/>
        </p:spPr>
        <p:txBody>
          <a:bodyPr wrap="square" rtlCol="0">
            <a:spAutoFit/>
          </a:bodyPr>
          <a:lstStyle/>
          <a:p>
            <a:r>
              <a:rPr lang="en-US" b="1" dirty="0"/>
              <a:t>*Weighted Score on Priorities</a:t>
            </a:r>
          </a:p>
        </p:txBody>
      </p:sp>
      <p:sp>
        <p:nvSpPr>
          <p:cNvPr id="3" name="TextBox 2">
            <a:extLst>
              <a:ext uri="{FF2B5EF4-FFF2-40B4-BE49-F238E27FC236}">
                <a16:creationId xmlns:a16="http://schemas.microsoft.com/office/drawing/2014/main" id="{1DC0122A-548E-9857-51FE-341B9985737C}"/>
              </a:ext>
            </a:extLst>
          </p:cNvPr>
          <p:cNvSpPr txBox="1"/>
          <p:nvPr/>
        </p:nvSpPr>
        <p:spPr>
          <a:xfrm>
            <a:off x="5356859" y="65285"/>
            <a:ext cx="3766821" cy="400110"/>
          </a:xfrm>
          <a:prstGeom prst="rect">
            <a:avLst/>
          </a:prstGeom>
          <a:noFill/>
        </p:spPr>
        <p:txBody>
          <a:bodyPr wrap="square" rtlCol="0">
            <a:spAutoFit/>
          </a:bodyPr>
          <a:lstStyle/>
          <a:p>
            <a:r>
              <a:rPr lang="en-US" sz="2000" b="1" dirty="0">
                <a:solidFill>
                  <a:schemeClr val="accent1"/>
                </a:solidFill>
              </a:rPr>
              <a:t>407 Respondents Participated</a:t>
            </a:r>
            <a:endParaRPr lang="en-US" sz="1200" dirty="0"/>
          </a:p>
        </p:txBody>
      </p:sp>
      <p:graphicFrame>
        <p:nvGraphicFramePr>
          <p:cNvPr id="7" name="Table 6">
            <a:extLst>
              <a:ext uri="{FF2B5EF4-FFF2-40B4-BE49-F238E27FC236}">
                <a16:creationId xmlns:a16="http://schemas.microsoft.com/office/drawing/2014/main" id="{7CE14EE6-2C46-00CD-4330-FB0E4CD42491}"/>
              </a:ext>
            </a:extLst>
          </p:cNvPr>
          <p:cNvGraphicFramePr>
            <a:graphicFrameLocks noGrp="1"/>
          </p:cNvGraphicFramePr>
          <p:nvPr>
            <p:extLst>
              <p:ext uri="{D42A27DB-BD31-4B8C-83A1-F6EECF244321}">
                <p14:modId xmlns:p14="http://schemas.microsoft.com/office/powerpoint/2010/main" val="1754061613"/>
              </p:ext>
            </p:extLst>
          </p:nvPr>
        </p:nvGraphicFramePr>
        <p:xfrm>
          <a:off x="378609" y="457647"/>
          <a:ext cx="11434781" cy="6035040"/>
        </p:xfrm>
        <a:graphic>
          <a:graphicData uri="http://schemas.openxmlformats.org/drawingml/2006/table">
            <a:tbl>
              <a:tblPr firstRow="1" firstCol="1" bandRow="1"/>
              <a:tblGrid>
                <a:gridCol w="2364243">
                  <a:extLst>
                    <a:ext uri="{9D8B030D-6E8A-4147-A177-3AD203B41FA5}">
                      <a16:colId xmlns:a16="http://schemas.microsoft.com/office/drawing/2014/main" val="3555421540"/>
                    </a:ext>
                  </a:extLst>
                </a:gridCol>
                <a:gridCol w="7506039">
                  <a:extLst>
                    <a:ext uri="{9D8B030D-6E8A-4147-A177-3AD203B41FA5}">
                      <a16:colId xmlns:a16="http://schemas.microsoft.com/office/drawing/2014/main" val="2117310800"/>
                    </a:ext>
                  </a:extLst>
                </a:gridCol>
                <a:gridCol w="1564499">
                  <a:extLst>
                    <a:ext uri="{9D8B030D-6E8A-4147-A177-3AD203B41FA5}">
                      <a16:colId xmlns:a16="http://schemas.microsoft.com/office/drawing/2014/main" val="895147644"/>
                    </a:ext>
                  </a:extLst>
                </a:gridCol>
              </a:tblGrid>
              <a:tr h="119380">
                <a:tc>
                  <a:txBody>
                    <a:bodyPr/>
                    <a:lstStyle/>
                    <a:p>
                      <a:pPr marL="0" marR="0" algn="ctr">
                        <a:buNone/>
                      </a:pPr>
                      <a:r>
                        <a:rPr lang="en-US" sz="1800" b="1" kern="1400">
                          <a:solidFill>
                            <a:srgbClr val="FFFFFF"/>
                          </a:solidFill>
                          <a:effectLst/>
                          <a:latin typeface="Calibri" panose="020F0502020204030204" pitchFamily="34" charset="0"/>
                          <a:ea typeface="Times New Roman" panose="02020603050405020304" pitchFamily="18" charset="0"/>
                          <a:cs typeface="Calibri" panose="020F0502020204030204" pitchFamily="34" charset="0"/>
                        </a:rPr>
                        <a:t>Category</a:t>
                      </a:r>
                      <a:endParaRPr lang="en-US" sz="1800" kern="1400">
                        <a:effectLst/>
                        <a:latin typeface="Calibri" panose="020F0502020204030204" pitchFamily="34" charset="0"/>
                        <a:ea typeface="Times New Roman" panose="02020603050405020304" pitchFamily="18" charset="0"/>
                        <a:cs typeface="Calibri" panose="020F0502020204030204" pitchFamily="34" charset="0"/>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25597D"/>
                    </a:solidFill>
                  </a:tcPr>
                </a:tc>
                <a:tc>
                  <a:txBody>
                    <a:bodyPr/>
                    <a:lstStyle/>
                    <a:p>
                      <a:pPr marL="0" marR="0" algn="ctr">
                        <a:buNone/>
                      </a:pPr>
                      <a:r>
                        <a:rPr lang="en-US" sz="1800" b="1" kern="1400">
                          <a:solidFill>
                            <a:srgbClr val="FFFFFF"/>
                          </a:solidFill>
                          <a:effectLst/>
                          <a:latin typeface="Calibri" panose="020F0502020204030204" pitchFamily="34" charset="0"/>
                          <a:ea typeface="Times New Roman" panose="02020603050405020304" pitchFamily="18" charset="0"/>
                          <a:cs typeface="Calibri" panose="020F0502020204030204" pitchFamily="34" charset="0"/>
                        </a:rPr>
                        <a:t>Top Needs / Issues</a:t>
                      </a:r>
                      <a:endParaRPr lang="en-US" sz="1800" kern="1400">
                        <a:effectLst/>
                        <a:latin typeface="Calibri" panose="020F0502020204030204" pitchFamily="34" charset="0"/>
                        <a:ea typeface="Times New Roman" panose="02020603050405020304" pitchFamily="18" charset="0"/>
                        <a:cs typeface="Calibri" panose="020F0502020204030204" pitchFamily="34" charset="0"/>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25597D"/>
                    </a:solidFill>
                  </a:tcPr>
                </a:tc>
                <a:tc>
                  <a:txBody>
                    <a:bodyPr/>
                    <a:lstStyle/>
                    <a:p>
                      <a:pPr marL="0" marR="0" algn="ctr">
                        <a:buNone/>
                      </a:pPr>
                      <a:r>
                        <a:rPr lang="en-US" sz="1800" b="1" kern="1400">
                          <a:solidFill>
                            <a:srgbClr val="FFFFFF"/>
                          </a:solidFill>
                          <a:effectLst/>
                          <a:latin typeface="Calibri" panose="020F0502020204030204" pitchFamily="34" charset="0"/>
                          <a:ea typeface="Times New Roman" panose="02020603050405020304" pitchFamily="18" charset="0"/>
                          <a:cs typeface="Calibri" panose="020F0502020204030204" pitchFamily="34" charset="0"/>
                        </a:rPr>
                        <a:t>Consensus </a:t>
                      </a:r>
                      <a:endParaRPr lang="en-US" sz="1800" kern="1400">
                        <a:effectLst/>
                        <a:latin typeface="Calibri" panose="020F0502020204030204" pitchFamily="34" charset="0"/>
                        <a:ea typeface="Times New Roman" panose="02020603050405020304" pitchFamily="18" charset="0"/>
                        <a:cs typeface="Calibri" panose="020F0502020204030204" pitchFamily="34" charset="0"/>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25597D"/>
                    </a:solidFill>
                  </a:tcPr>
                </a:tc>
                <a:extLst>
                  <a:ext uri="{0D108BD9-81ED-4DB2-BD59-A6C34878D82A}">
                    <a16:rowId xmlns:a16="http://schemas.microsoft.com/office/drawing/2014/main" val="3972896154"/>
                  </a:ext>
                </a:extLst>
              </a:tr>
              <a:tr h="155575">
                <a:tc>
                  <a:txBody>
                    <a:bodyPr/>
                    <a:lstStyle/>
                    <a:p>
                      <a:pPr marL="0" marR="0" algn="ctr">
                        <a:buNone/>
                      </a:pPr>
                      <a:r>
                        <a:rPr lang="en-US" sz="1800" kern="140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Housing Issues</a:t>
                      </a:r>
                      <a:endParaRPr lang="en-US" sz="1800" kern="1400">
                        <a:effectLst/>
                        <a:latin typeface="Calibri" panose="020F0502020204030204" pitchFamily="34" charset="0"/>
                        <a:ea typeface="Times New Roman" panose="02020603050405020304" pitchFamily="18" charset="0"/>
                        <a:cs typeface="Calibri" panose="020F0502020204030204" pitchFamily="34" charset="0"/>
                      </a:endParaRPr>
                    </a:p>
                    <a:p>
                      <a:pPr marL="0" marR="0" algn="ctr">
                        <a:buNone/>
                      </a:pPr>
                      <a:r>
                        <a:rPr lang="en-US" sz="1800" kern="140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Experienced</a:t>
                      </a:r>
                      <a:endParaRPr lang="en-US" sz="1800" kern="1400">
                        <a:effectLst/>
                        <a:latin typeface="Calibri" panose="020F0502020204030204" pitchFamily="34" charset="0"/>
                        <a:ea typeface="Times New Roman" panose="02020603050405020304" pitchFamily="18" charset="0"/>
                        <a:cs typeface="Calibri" panose="020F0502020204030204" pitchFamily="34"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marL="342900" marR="0" lvl="0" indent="-342900">
                        <a:buFont typeface="Symbol" panose="05050102010706020507" pitchFamily="18" charset="2"/>
                        <a:buChar char=""/>
                      </a:pPr>
                      <a:r>
                        <a:rPr lang="en-US" sz="1800" kern="140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Cost Burdened (Paying 30% or More of Income Toward Housing Cost)</a:t>
                      </a:r>
                      <a:endParaRPr lang="en-US" sz="1800" kern="1400">
                        <a:effectLst/>
                        <a:latin typeface="Calibri" panose="020F0502020204030204" pitchFamily="34" charset="0"/>
                        <a:ea typeface="Times New Roman" panose="02020603050405020304" pitchFamily="18" charset="0"/>
                        <a:cs typeface="Calibri" panose="020F0502020204030204" pitchFamily="34" charset="0"/>
                      </a:endParaRPr>
                    </a:p>
                    <a:p>
                      <a:pPr marL="342900" marR="0" lvl="0" indent="-342900">
                        <a:buFont typeface="Symbol" panose="05050102010706020507" pitchFamily="18" charset="2"/>
                        <a:buChar char=""/>
                      </a:pPr>
                      <a:r>
                        <a:rPr lang="en-US" sz="1800" kern="140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Outdated Housing</a:t>
                      </a:r>
                      <a:endParaRPr lang="en-US" sz="1800" kern="1400">
                        <a:effectLst/>
                        <a:latin typeface="Calibri" panose="020F0502020204030204" pitchFamily="34" charset="0"/>
                        <a:ea typeface="Times New Roman" panose="02020603050405020304" pitchFamily="18" charset="0"/>
                        <a:cs typeface="Calibri" panose="020F0502020204030204" pitchFamily="34" charset="0"/>
                      </a:endParaRPr>
                    </a:p>
                    <a:p>
                      <a:pPr marL="342900" marR="0" lvl="0" indent="-342900">
                        <a:buFont typeface="Symbol" panose="05050102010706020507" pitchFamily="18" charset="2"/>
                        <a:buChar char=""/>
                      </a:pPr>
                      <a:r>
                        <a:rPr lang="en-US" sz="1800" kern="140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Did Not Have Sufficient Deposit or Down Payment</a:t>
                      </a:r>
                      <a:endParaRPr lang="en-US" sz="1800" kern="1400">
                        <a:effectLst/>
                        <a:latin typeface="Calibri" panose="020F0502020204030204" pitchFamily="34" charset="0"/>
                        <a:ea typeface="Times New Roman" panose="02020603050405020304" pitchFamily="18" charset="0"/>
                        <a:cs typeface="Calibri" panose="020F0502020204030204" pitchFamily="34"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marL="0" marR="0" algn="ctr">
                        <a:buNone/>
                      </a:pPr>
                      <a:r>
                        <a:rPr lang="en-US" sz="1800" b="1" kern="140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26.6%</a:t>
                      </a:r>
                      <a:endParaRPr lang="en-US" sz="1800" kern="1400">
                        <a:effectLst/>
                        <a:latin typeface="Calibri" panose="020F0502020204030204" pitchFamily="34" charset="0"/>
                        <a:ea typeface="Times New Roman" panose="02020603050405020304" pitchFamily="18" charset="0"/>
                        <a:cs typeface="Calibri" panose="020F0502020204030204" pitchFamily="34" charset="0"/>
                      </a:endParaRPr>
                    </a:p>
                    <a:p>
                      <a:pPr marL="0" marR="0" algn="ctr">
                        <a:buNone/>
                      </a:pPr>
                      <a:r>
                        <a:rPr lang="en-US" sz="1800" b="1" kern="140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16.8%</a:t>
                      </a:r>
                      <a:endParaRPr lang="en-US" sz="1800" kern="1400">
                        <a:effectLst/>
                        <a:latin typeface="Calibri" panose="020F0502020204030204" pitchFamily="34" charset="0"/>
                        <a:ea typeface="Times New Roman" panose="02020603050405020304" pitchFamily="18" charset="0"/>
                        <a:cs typeface="Calibri" panose="020F0502020204030204" pitchFamily="34" charset="0"/>
                      </a:endParaRPr>
                    </a:p>
                    <a:p>
                      <a:pPr marL="0" marR="0" algn="ctr">
                        <a:buNone/>
                      </a:pPr>
                      <a:r>
                        <a:rPr lang="en-US" sz="1800" b="1" kern="140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8.3%</a:t>
                      </a:r>
                      <a:endParaRPr lang="en-US" sz="1800" kern="1400">
                        <a:effectLst/>
                        <a:latin typeface="Calibri" panose="020F0502020204030204" pitchFamily="34" charset="0"/>
                        <a:ea typeface="Times New Roman" panose="02020603050405020304" pitchFamily="18" charset="0"/>
                        <a:cs typeface="Calibri" panose="020F0502020204030204" pitchFamily="34"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extLst>
                  <a:ext uri="{0D108BD9-81ED-4DB2-BD59-A6C34878D82A}">
                    <a16:rowId xmlns:a16="http://schemas.microsoft.com/office/drawing/2014/main" val="1114932917"/>
                  </a:ext>
                </a:extLst>
              </a:tr>
              <a:tr h="44450">
                <a:tc>
                  <a:txBody>
                    <a:bodyPr/>
                    <a:lstStyle/>
                    <a:p>
                      <a:pPr marL="0" marR="0" algn="ctr">
                        <a:buNone/>
                      </a:pPr>
                      <a:r>
                        <a:rPr lang="en-US" sz="1800" kern="1400">
                          <a:effectLst/>
                          <a:latin typeface="Calibri" panose="020F0502020204030204" pitchFamily="34" charset="0"/>
                          <a:ea typeface="Times New Roman" panose="02020603050405020304" pitchFamily="18" charset="0"/>
                          <a:cs typeface="Calibri" panose="020F0502020204030204" pitchFamily="34" charset="0"/>
                        </a:rPr>
                        <a:t>Issues Adversely Impacting Housing Market</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342900" marR="0" lvl="0" indent="-342900">
                        <a:buFont typeface="Symbol" panose="05050102010706020507" pitchFamily="18" charset="2"/>
                        <a:buChar char=""/>
                      </a:pPr>
                      <a:r>
                        <a:rPr lang="en-US" sz="1800" kern="1400">
                          <a:effectLst/>
                          <a:latin typeface="Calibri" panose="020F0502020204030204" pitchFamily="34" charset="0"/>
                          <a:ea typeface="Times New Roman" panose="02020603050405020304" pitchFamily="18" charset="0"/>
                          <a:cs typeface="Calibri" panose="020F0502020204030204" pitchFamily="34" charset="0"/>
                        </a:rPr>
                        <a:t>High Prices/Rents</a:t>
                      </a:r>
                    </a:p>
                    <a:p>
                      <a:pPr marL="342900" marR="0" lvl="0" indent="-342900">
                        <a:buFont typeface="Symbol" panose="05050102010706020507" pitchFamily="18" charset="2"/>
                        <a:buChar char=""/>
                      </a:pPr>
                      <a:r>
                        <a:rPr lang="en-US" sz="1800" kern="1400">
                          <a:effectLst/>
                          <a:latin typeface="Calibri" panose="020F0502020204030204" pitchFamily="34" charset="0"/>
                          <a:ea typeface="Times New Roman" panose="02020603050405020304" pitchFamily="18" charset="0"/>
                          <a:cs typeface="Calibri" panose="020F0502020204030204" pitchFamily="34" charset="0"/>
                        </a:rPr>
                        <a:t>Not Enough Housing/Rental Options (Few Vacancies)</a:t>
                      </a:r>
                    </a:p>
                    <a:p>
                      <a:pPr marL="342900" marR="0" lvl="0" indent="-342900">
                        <a:buFont typeface="Symbol" panose="05050102010706020507" pitchFamily="18" charset="2"/>
                        <a:buChar char=""/>
                      </a:pPr>
                      <a:r>
                        <a:rPr lang="en-US" sz="1800" kern="1400">
                          <a:effectLst/>
                          <a:latin typeface="Calibri" panose="020F0502020204030204" pitchFamily="34" charset="0"/>
                          <a:ea typeface="Times New Roman" panose="02020603050405020304" pitchFamily="18" charset="0"/>
                          <a:cs typeface="Calibri" panose="020F0502020204030204" pitchFamily="34" charset="0"/>
                        </a:rPr>
                        <a:t>Excessive/Rising Utility Costs </a:t>
                      </a:r>
                    </a:p>
                    <a:p>
                      <a:pPr marL="342900" marR="0" lvl="0" indent="-342900">
                        <a:buFont typeface="Symbol" panose="05050102010706020507" pitchFamily="18" charset="2"/>
                        <a:buChar char=""/>
                      </a:pPr>
                      <a:r>
                        <a:rPr lang="en-US" sz="1800" kern="1400">
                          <a:effectLst/>
                          <a:latin typeface="Calibri" panose="020F0502020204030204" pitchFamily="34" charset="0"/>
                          <a:ea typeface="Times New Roman" panose="02020603050405020304" pitchFamily="18" charset="0"/>
                          <a:cs typeface="Calibri" panose="020F0502020204030204" pitchFamily="34" charset="0"/>
                        </a:rPr>
                        <a:t>Mismatch Between Local Jobs/Wages and Housing Costs</a:t>
                      </a:r>
                    </a:p>
                    <a:p>
                      <a:pPr marL="342900" marR="0" lvl="0" indent="-342900">
                        <a:buFont typeface="Symbol" panose="05050102010706020507" pitchFamily="18" charset="2"/>
                        <a:buChar char=""/>
                      </a:pPr>
                      <a:r>
                        <a:rPr lang="en-US" sz="1800" kern="1400">
                          <a:effectLst/>
                          <a:latin typeface="Calibri" panose="020F0502020204030204" pitchFamily="34" charset="0"/>
                          <a:ea typeface="Times New Roman" panose="02020603050405020304" pitchFamily="18" charset="0"/>
                          <a:cs typeface="Calibri" panose="020F0502020204030204" pitchFamily="34" charset="0"/>
                        </a:rPr>
                        <a:t>Property/Income Taxes</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buNone/>
                      </a:pPr>
                      <a:r>
                        <a:rPr lang="en-US" sz="1800" b="1" kern="1400">
                          <a:effectLst/>
                          <a:latin typeface="Calibri" panose="020F0502020204030204" pitchFamily="34" charset="0"/>
                          <a:ea typeface="Times New Roman" panose="02020603050405020304" pitchFamily="18" charset="0"/>
                          <a:cs typeface="Calibri" panose="020F0502020204030204" pitchFamily="34" charset="0"/>
                        </a:rPr>
                        <a:t>51.3%</a:t>
                      </a:r>
                      <a:endParaRPr lang="en-US" sz="1800" kern="1400">
                        <a:effectLst/>
                        <a:latin typeface="Calibri" panose="020F0502020204030204" pitchFamily="34" charset="0"/>
                        <a:ea typeface="Times New Roman" panose="02020603050405020304" pitchFamily="18" charset="0"/>
                        <a:cs typeface="Calibri" panose="020F0502020204030204" pitchFamily="34" charset="0"/>
                      </a:endParaRPr>
                    </a:p>
                    <a:p>
                      <a:pPr marL="0" marR="0" algn="ctr">
                        <a:buNone/>
                      </a:pPr>
                      <a:r>
                        <a:rPr lang="en-US" sz="1800" b="1" kern="1400">
                          <a:effectLst/>
                          <a:latin typeface="Calibri" panose="020F0502020204030204" pitchFamily="34" charset="0"/>
                          <a:ea typeface="Times New Roman" panose="02020603050405020304" pitchFamily="18" charset="0"/>
                          <a:cs typeface="Calibri" panose="020F0502020204030204" pitchFamily="34" charset="0"/>
                        </a:rPr>
                        <a:t>38.8%</a:t>
                      </a:r>
                      <a:endParaRPr lang="en-US" sz="1800" kern="1400">
                        <a:effectLst/>
                        <a:latin typeface="Calibri" panose="020F0502020204030204" pitchFamily="34" charset="0"/>
                        <a:ea typeface="Times New Roman" panose="02020603050405020304" pitchFamily="18" charset="0"/>
                        <a:cs typeface="Calibri" panose="020F0502020204030204" pitchFamily="34" charset="0"/>
                      </a:endParaRPr>
                    </a:p>
                    <a:p>
                      <a:pPr marL="0" marR="0" algn="ctr">
                        <a:buNone/>
                      </a:pPr>
                      <a:r>
                        <a:rPr lang="en-US" sz="1800" b="1" kern="1400">
                          <a:effectLst/>
                          <a:latin typeface="Calibri" panose="020F0502020204030204" pitchFamily="34" charset="0"/>
                          <a:ea typeface="Times New Roman" panose="02020603050405020304" pitchFamily="18" charset="0"/>
                          <a:cs typeface="Calibri" panose="020F0502020204030204" pitchFamily="34" charset="0"/>
                        </a:rPr>
                        <a:t>30.3%</a:t>
                      </a:r>
                      <a:endParaRPr lang="en-US" sz="1800" kern="1400">
                        <a:effectLst/>
                        <a:latin typeface="Calibri" panose="020F0502020204030204" pitchFamily="34" charset="0"/>
                        <a:ea typeface="Times New Roman" panose="02020603050405020304" pitchFamily="18" charset="0"/>
                        <a:cs typeface="Calibri" panose="020F0502020204030204" pitchFamily="34" charset="0"/>
                      </a:endParaRPr>
                    </a:p>
                    <a:p>
                      <a:pPr marL="0" marR="0" algn="ctr">
                        <a:buNone/>
                      </a:pPr>
                      <a:r>
                        <a:rPr lang="en-US" sz="1800" b="1" kern="1400">
                          <a:effectLst/>
                          <a:latin typeface="Calibri" panose="020F0502020204030204" pitchFamily="34" charset="0"/>
                          <a:ea typeface="Times New Roman" panose="02020603050405020304" pitchFamily="18" charset="0"/>
                          <a:cs typeface="Calibri" panose="020F0502020204030204" pitchFamily="34" charset="0"/>
                        </a:rPr>
                        <a:t>28.4%</a:t>
                      </a:r>
                      <a:endParaRPr lang="en-US" sz="1800" kern="1400">
                        <a:effectLst/>
                        <a:latin typeface="Calibri" panose="020F0502020204030204" pitchFamily="34" charset="0"/>
                        <a:ea typeface="Times New Roman" panose="02020603050405020304" pitchFamily="18" charset="0"/>
                        <a:cs typeface="Calibri" panose="020F0502020204030204" pitchFamily="34" charset="0"/>
                      </a:endParaRPr>
                    </a:p>
                    <a:p>
                      <a:pPr marL="0" marR="0" algn="ctr">
                        <a:buNone/>
                      </a:pPr>
                      <a:r>
                        <a:rPr lang="en-US" sz="1800" b="1" kern="1400">
                          <a:effectLst/>
                          <a:latin typeface="Calibri" panose="020F0502020204030204" pitchFamily="34" charset="0"/>
                          <a:ea typeface="Times New Roman" panose="02020603050405020304" pitchFamily="18" charset="0"/>
                          <a:cs typeface="Calibri" panose="020F0502020204030204" pitchFamily="34" charset="0"/>
                        </a:rPr>
                        <a:t>20.0%</a:t>
                      </a:r>
                      <a:endParaRPr lang="en-US" sz="1800" kern="1400">
                        <a:effectLst/>
                        <a:latin typeface="Calibri" panose="020F0502020204030204" pitchFamily="34" charset="0"/>
                        <a:ea typeface="Times New Roman" panose="02020603050405020304" pitchFamily="18" charset="0"/>
                        <a:cs typeface="Calibri" panose="020F0502020204030204" pitchFamily="34"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527064303"/>
                  </a:ext>
                </a:extLst>
              </a:tr>
              <a:tr h="156210">
                <a:tc>
                  <a:txBody>
                    <a:bodyPr/>
                    <a:lstStyle/>
                    <a:p>
                      <a:pPr marL="0" marR="0" algn="ctr">
                        <a:buNone/>
                      </a:pPr>
                      <a:r>
                        <a:rPr lang="en-US" sz="1800" kern="140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Housing Types Needed</a:t>
                      </a:r>
                      <a:endParaRPr lang="en-US" sz="1800" kern="1400">
                        <a:effectLst/>
                        <a:latin typeface="Calibri" panose="020F0502020204030204" pitchFamily="34" charset="0"/>
                        <a:ea typeface="Times New Roman" panose="02020603050405020304" pitchFamily="18" charset="0"/>
                        <a:cs typeface="Calibri" panose="020F0502020204030204" pitchFamily="34"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marL="342900" marR="0" lvl="0" indent="-342900">
                        <a:buFont typeface="Symbol" panose="05050102010706020507" pitchFamily="18" charset="2"/>
                        <a:buChar char=""/>
                      </a:pPr>
                      <a:r>
                        <a:rPr lang="en-US" sz="1800" kern="140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For-Sale Housing (Less than $200,000)</a:t>
                      </a:r>
                      <a:endParaRPr lang="en-US" sz="1800" kern="1400">
                        <a:effectLst/>
                        <a:latin typeface="Calibri" panose="020F0502020204030204" pitchFamily="34" charset="0"/>
                        <a:ea typeface="Times New Roman" panose="02020603050405020304" pitchFamily="18" charset="0"/>
                        <a:cs typeface="Calibri" panose="020F0502020204030204" pitchFamily="34" charset="0"/>
                      </a:endParaRPr>
                    </a:p>
                    <a:p>
                      <a:pPr marL="342900" marR="0" lvl="0" indent="-342900">
                        <a:buFont typeface="Symbol" panose="05050102010706020507" pitchFamily="18" charset="2"/>
                        <a:buChar char=""/>
                      </a:pPr>
                      <a:r>
                        <a:rPr lang="en-US" sz="1800" kern="140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Rental Housing (Less than $1,250/month)</a:t>
                      </a:r>
                      <a:endParaRPr lang="en-US" sz="1800" kern="1400">
                        <a:effectLst/>
                        <a:latin typeface="Calibri" panose="020F0502020204030204" pitchFamily="34" charset="0"/>
                        <a:ea typeface="Times New Roman" panose="02020603050405020304" pitchFamily="18" charset="0"/>
                        <a:cs typeface="Calibri" panose="020F0502020204030204" pitchFamily="34" charset="0"/>
                      </a:endParaRPr>
                    </a:p>
                    <a:p>
                      <a:pPr marL="342900" marR="0" lvl="0" indent="-342900">
                        <a:buFont typeface="Symbol" panose="05050102010706020507" pitchFamily="18" charset="2"/>
                        <a:buChar char=""/>
                      </a:pPr>
                      <a:r>
                        <a:rPr lang="en-US" sz="1800" kern="140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For-Sale Housing ($200,000 to $299,999)</a:t>
                      </a:r>
                      <a:endParaRPr lang="en-US" sz="1800" kern="1400">
                        <a:effectLst/>
                        <a:latin typeface="Calibri" panose="020F0502020204030204" pitchFamily="34" charset="0"/>
                        <a:ea typeface="Times New Roman" panose="02020603050405020304" pitchFamily="18" charset="0"/>
                        <a:cs typeface="Calibri" panose="020F0502020204030204" pitchFamily="34"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marL="0" marR="0" algn="ctr">
                        <a:buNone/>
                      </a:pPr>
                      <a:r>
                        <a:rPr lang="en-US" sz="1800" b="1" kern="140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90.5*</a:t>
                      </a:r>
                      <a:endParaRPr lang="en-US" sz="1800" kern="1400">
                        <a:effectLst/>
                        <a:latin typeface="Calibri" panose="020F0502020204030204" pitchFamily="34" charset="0"/>
                        <a:ea typeface="Times New Roman" panose="02020603050405020304" pitchFamily="18" charset="0"/>
                        <a:cs typeface="Calibri" panose="020F0502020204030204" pitchFamily="34" charset="0"/>
                      </a:endParaRPr>
                    </a:p>
                    <a:p>
                      <a:pPr marL="0" marR="0" algn="ctr">
                        <a:buNone/>
                      </a:pPr>
                      <a:r>
                        <a:rPr lang="en-US" sz="1800" b="1" kern="140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88.5*</a:t>
                      </a:r>
                      <a:endParaRPr lang="en-US" sz="1800" kern="1400">
                        <a:effectLst/>
                        <a:latin typeface="Calibri" panose="020F0502020204030204" pitchFamily="34" charset="0"/>
                        <a:ea typeface="Times New Roman" panose="02020603050405020304" pitchFamily="18" charset="0"/>
                        <a:cs typeface="Calibri" panose="020F0502020204030204" pitchFamily="34" charset="0"/>
                      </a:endParaRPr>
                    </a:p>
                    <a:p>
                      <a:pPr marL="0" marR="0" algn="ctr">
                        <a:buNone/>
                      </a:pPr>
                      <a:r>
                        <a:rPr lang="en-US" sz="1800" b="1" kern="140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38.6*</a:t>
                      </a:r>
                      <a:endParaRPr lang="en-US" sz="1800" kern="1400">
                        <a:effectLst/>
                        <a:latin typeface="Calibri" panose="020F0502020204030204" pitchFamily="34" charset="0"/>
                        <a:ea typeface="Times New Roman" panose="02020603050405020304" pitchFamily="18" charset="0"/>
                        <a:cs typeface="Calibri" panose="020F0502020204030204" pitchFamily="34"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extLst>
                  <a:ext uri="{0D108BD9-81ED-4DB2-BD59-A6C34878D82A}">
                    <a16:rowId xmlns:a16="http://schemas.microsoft.com/office/drawing/2014/main" val="2618902737"/>
                  </a:ext>
                </a:extLst>
              </a:tr>
              <a:tr h="80010">
                <a:tc>
                  <a:txBody>
                    <a:bodyPr/>
                    <a:lstStyle/>
                    <a:p>
                      <a:pPr marL="0" marR="0" algn="ctr">
                        <a:buNone/>
                      </a:pPr>
                      <a:r>
                        <a:rPr lang="en-US" sz="1800" kern="1400">
                          <a:effectLst/>
                          <a:latin typeface="Calibri" panose="020F0502020204030204" pitchFamily="34" charset="0"/>
                          <a:ea typeface="Times New Roman" panose="02020603050405020304" pitchFamily="18" charset="0"/>
                          <a:cs typeface="Calibri" panose="020F0502020204030204" pitchFamily="34" charset="0"/>
                        </a:rPr>
                        <a:t>Housing Styles Needed</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342900" marR="0" lvl="0" indent="-342900">
                        <a:buFont typeface="Symbol" panose="05050102010706020507" pitchFamily="18" charset="2"/>
                        <a:buChar char=""/>
                      </a:pPr>
                      <a:r>
                        <a:rPr lang="en-US" sz="1800" kern="1400">
                          <a:effectLst/>
                          <a:latin typeface="Calibri" panose="020F0502020204030204" pitchFamily="34" charset="0"/>
                          <a:ea typeface="Times New Roman" panose="02020603050405020304" pitchFamily="18" charset="0"/>
                          <a:cs typeface="Calibri" panose="020F0502020204030204" pitchFamily="34" charset="0"/>
                        </a:rPr>
                        <a:t>Ranch Homes/Single Floor Plan Units</a:t>
                      </a:r>
                    </a:p>
                    <a:p>
                      <a:pPr marL="342900" marR="0" lvl="0" indent="-342900">
                        <a:buFont typeface="Symbol" panose="05050102010706020507" pitchFamily="18" charset="2"/>
                        <a:buChar char=""/>
                      </a:pPr>
                      <a:r>
                        <a:rPr lang="en-US" sz="1800" kern="1400">
                          <a:effectLst/>
                          <a:latin typeface="Calibri" panose="020F0502020204030204" pitchFamily="34" charset="0"/>
                          <a:ea typeface="Times New Roman" panose="02020603050405020304" pitchFamily="18" charset="0"/>
                          <a:cs typeface="Calibri" panose="020F0502020204030204" pitchFamily="34" charset="0"/>
                        </a:rPr>
                        <a:t>Modern Move-In Ready Single-Family Homes</a:t>
                      </a:r>
                    </a:p>
                    <a:p>
                      <a:pPr marL="342900" marR="0" lvl="0" indent="-342900">
                        <a:buFont typeface="Symbol" panose="05050102010706020507" pitchFamily="18" charset="2"/>
                        <a:buChar char=""/>
                      </a:pPr>
                      <a:r>
                        <a:rPr lang="en-US" sz="1800" kern="1400">
                          <a:effectLst/>
                          <a:latin typeface="Calibri" panose="020F0502020204030204" pitchFamily="34" charset="0"/>
                          <a:ea typeface="Times New Roman" panose="02020603050405020304" pitchFamily="18" charset="0"/>
                          <a:cs typeface="Calibri" panose="020F0502020204030204" pitchFamily="34" charset="0"/>
                        </a:rPr>
                        <a:t>Apartments</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buNone/>
                      </a:pPr>
                      <a:r>
                        <a:rPr lang="en-US" sz="1800" b="1" kern="1400">
                          <a:effectLst/>
                          <a:latin typeface="Calibri" panose="020F0502020204030204" pitchFamily="34" charset="0"/>
                          <a:ea typeface="Times New Roman" panose="02020603050405020304" pitchFamily="18" charset="0"/>
                          <a:cs typeface="Calibri" panose="020F0502020204030204" pitchFamily="34" charset="0"/>
                        </a:rPr>
                        <a:t>83.2*</a:t>
                      </a:r>
                      <a:endParaRPr lang="en-US" sz="1800" kern="1400">
                        <a:effectLst/>
                        <a:latin typeface="Calibri" panose="020F0502020204030204" pitchFamily="34" charset="0"/>
                        <a:ea typeface="Times New Roman" panose="02020603050405020304" pitchFamily="18" charset="0"/>
                        <a:cs typeface="Calibri" panose="020F0502020204030204" pitchFamily="34" charset="0"/>
                      </a:endParaRPr>
                    </a:p>
                    <a:p>
                      <a:pPr marL="0" marR="0" algn="ctr">
                        <a:buNone/>
                      </a:pPr>
                      <a:r>
                        <a:rPr lang="en-US" sz="1800" b="1" kern="1400">
                          <a:effectLst/>
                          <a:latin typeface="Calibri" panose="020F0502020204030204" pitchFamily="34" charset="0"/>
                          <a:ea typeface="Times New Roman" panose="02020603050405020304" pitchFamily="18" charset="0"/>
                          <a:cs typeface="Calibri" panose="020F0502020204030204" pitchFamily="34" charset="0"/>
                        </a:rPr>
                        <a:t>83.0*</a:t>
                      </a:r>
                      <a:endParaRPr lang="en-US" sz="1800" kern="1400">
                        <a:effectLst/>
                        <a:latin typeface="Calibri" panose="020F0502020204030204" pitchFamily="34" charset="0"/>
                        <a:ea typeface="Times New Roman" panose="02020603050405020304" pitchFamily="18" charset="0"/>
                        <a:cs typeface="Calibri" panose="020F0502020204030204" pitchFamily="34" charset="0"/>
                      </a:endParaRPr>
                    </a:p>
                    <a:p>
                      <a:pPr marL="0" marR="0" algn="ctr">
                        <a:buNone/>
                      </a:pPr>
                      <a:r>
                        <a:rPr lang="en-US" sz="1800" b="1" kern="1400">
                          <a:effectLst/>
                          <a:latin typeface="Calibri" panose="020F0502020204030204" pitchFamily="34" charset="0"/>
                          <a:ea typeface="Times New Roman" panose="02020603050405020304" pitchFamily="18" charset="0"/>
                          <a:cs typeface="Calibri" panose="020F0502020204030204" pitchFamily="34" charset="0"/>
                        </a:rPr>
                        <a:t>67.3*</a:t>
                      </a:r>
                      <a:endParaRPr lang="en-US" sz="1800" kern="1400">
                        <a:effectLst/>
                        <a:latin typeface="Calibri" panose="020F0502020204030204" pitchFamily="34" charset="0"/>
                        <a:ea typeface="Times New Roman" panose="02020603050405020304" pitchFamily="18" charset="0"/>
                        <a:cs typeface="Calibri" panose="020F0502020204030204" pitchFamily="34"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97853773"/>
                  </a:ext>
                </a:extLst>
              </a:tr>
              <a:tr h="44450">
                <a:tc>
                  <a:txBody>
                    <a:bodyPr/>
                    <a:lstStyle/>
                    <a:p>
                      <a:pPr marL="0" marR="0" algn="ctr">
                        <a:buNone/>
                      </a:pPr>
                      <a:r>
                        <a:rPr lang="en-US" sz="1800" kern="140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Housing Need by Household Group</a:t>
                      </a:r>
                      <a:endParaRPr lang="en-US" sz="1800" kern="1400">
                        <a:effectLst/>
                        <a:latin typeface="Calibri" panose="020F0502020204030204" pitchFamily="34" charset="0"/>
                        <a:ea typeface="Times New Roman" panose="02020603050405020304" pitchFamily="18" charset="0"/>
                        <a:cs typeface="Calibri" panose="020F0502020204030204" pitchFamily="34"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marL="342900" marR="0" lvl="0" indent="-342900">
                        <a:buFont typeface="Symbol" panose="05050102010706020507" pitchFamily="18" charset="2"/>
                        <a:buChar char=""/>
                      </a:pPr>
                      <a:r>
                        <a:rPr lang="en-US" sz="1800" kern="140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Millennials (Ages 25 to 44)</a:t>
                      </a:r>
                      <a:endParaRPr lang="en-US" sz="1800" kern="1400">
                        <a:effectLst/>
                        <a:latin typeface="Calibri" panose="020F0502020204030204" pitchFamily="34" charset="0"/>
                        <a:ea typeface="Times New Roman" panose="02020603050405020304" pitchFamily="18" charset="0"/>
                        <a:cs typeface="Calibri" panose="020F0502020204030204" pitchFamily="34" charset="0"/>
                      </a:endParaRPr>
                    </a:p>
                    <a:p>
                      <a:pPr marL="342900" marR="0" lvl="0" indent="-342900">
                        <a:buFont typeface="Symbol" panose="05050102010706020507" pitchFamily="18" charset="2"/>
                        <a:buChar char=""/>
                      </a:pPr>
                      <a:r>
                        <a:rPr lang="en-US" sz="1800" kern="140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Young Persons (Under Age 25)</a:t>
                      </a:r>
                      <a:endParaRPr lang="en-US" sz="1800" kern="1400">
                        <a:effectLst/>
                        <a:latin typeface="Calibri" panose="020F0502020204030204" pitchFamily="34" charset="0"/>
                        <a:ea typeface="Times New Roman" panose="02020603050405020304" pitchFamily="18" charset="0"/>
                        <a:cs typeface="Calibri" panose="020F0502020204030204" pitchFamily="34"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marL="0" marR="0" algn="ctr">
                        <a:buNone/>
                      </a:pPr>
                      <a:r>
                        <a:rPr lang="en-US" sz="1800" b="1" kern="140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68.2%</a:t>
                      </a:r>
                      <a:endParaRPr lang="en-US" sz="1800" kern="1400">
                        <a:effectLst/>
                        <a:latin typeface="Calibri" panose="020F0502020204030204" pitchFamily="34" charset="0"/>
                        <a:ea typeface="Times New Roman" panose="02020603050405020304" pitchFamily="18" charset="0"/>
                        <a:cs typeface="Calibri" panose="020F0502020204030204" pitchFamily="34" charset="0"/>
                      </a:endParaRPr>
                    </a:p>
                    <a:p>
                      <a:pPr marL="0" marR="0" algn="ctr">
                        <a:buNone/>
                      </a:pPr>
                      <a:r>
                        <a:rPr lang="en-US" sz="1800" b="1" kern="140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11.5%</a:t>
                      </a:r>
                      <a:endParaRPr lang="en-US" sz="1800" kern="1400">
                        <a:effectLst/>
                        <a:latin typeface="Calibri" panose="020F0502020204030204" pitchFamily="34" charset="0"/>
                        <a:ea typeface="Times New Roman" panose="02020603050405020304" pitchFamily="18" charset="0"/>
                        <a:cs typeface="Calibri" panose="020F0502020204030204" pitchFamily="34"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extLst>
                  <a:ext uri="{0D108BD9-81ED-4DB2-BD59-A6C34878D82A}">
                    <a16:rowId xmlns:a16="http://schemas.microsoft.com/office/drawing/2014/main" val="3759802032"/>
                  </a:ext>
                </a:extLst>
              </a:tr>
              <a:tr h="44450">
                <a:tc>
                  <a:txBody>
                    <a:bodyPr/>
                    <a:lstStyle/>
                    <a:p>
                      <a:pPr marL="0" marR="0" algn="ctr">
                        <a:buNone/>
                      </a:pPr>
                      <a:r>
                        <a:rPr lang="en-US" sz="1800" kern="1400" dirty="0">
                          <a:effectLst/>
                          <a:latin typeface="Calibri" panose="020F0502020204030204" pitchFamily="34" charset="0"/>
                          <a:ea typeface="Times New Roman" panose="02020603050405020304" pitchFamily="18" charset="0"/>
                          <a:cs typeface="Calibri" panose="020F0502020204030204" pitchFamily="34" charset="0"/>
                        </a:rPr>
                        <a:t>Interest in Relocating</a:t>
                      </a:r>
                    </a:p>
                    <a:p>
                      <a:pPr marL="0" marR="0" algn="ctr">
                        <a:buNone/>
                      </a:pPr>
                      <a:r>
                        <a:rPr lang="en-US" sz="1800" kern="1400" dirty="0">
                          <a:effectLst/>
                          <a:latin typeface="Calibri" panose="020F0502020204030204" pitchFamily="34" charset="0"/>
                          <a:ea typeface="Times New Roman" panose="02020603050405020304" pitchFamily="18" charset="0"/>
                          <a:cs typeface="Calibri" panose="020F0502020204030204" pitchFamily="34" charset="0"/>
                        </a:rPr>
                        <a:t>(Non-Residents) </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342900" marR="0" lvl="0" indent="-342900">
                        <a:buFont typeface="Symbol" panose="05050102010706020507" pitchFamily="18" charset="2"/>
                        <a:buChar char=""/>
                      </a:pPr>
                      <a:r>
                        <a:rPr lang="en-US" sz="1800" kern="1400">
                          <a:effectLst/>
                          <a:latin typeface="Calibri" panose="020F0502020204030204" pitchFamily="34" charset="0"/>
                          <a:ea typeface="Times New Roman" panose="02020603050405020304" pitchFamily="18" charset="0"/>
                          <a:cs typeface="Calibri" panose="020F0502020204030204" pitchFamily="34" charset="0"/>
                        </a:rPr>
                        <a:t>Interested in Relocating to Region</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buNone/>
                      </a:pPr>
                      <a:r>
                        <a:rPr lang="en-US" sz="1800" b="1" kern="1400">
                          <a:effectLst/>
                          <a:latin typeface="Calibri" panose="020F0502020204030204" pitchFamily="34" charset="0"/>
                          <a:ea typeface="Times New Roman" panose="02020603050405020304" pitchFamily="18" charset="0"/>
                          <a:cs typeface="Calibri" panose="020F0502020204030204" pitchFamily="34" charset="0"/>
                        </a:rPr>
                        <a:t>70.3%</a:t>
                      </a:r>
                      <a:endParaRPr lang="en-US" sz="1800" kern="1400">
                        <a:effectLst/>
                        <a:latin typeface="Calibri" panose="020F0502020204030204" pitchFamily="34" charset="0"/>
                        <a:ea typeface="Times New Roman" panose="02020603050405020304" pitchFamily="18" charset="0"/>
                        <a:cs typeface="Calibri" panose="020F0502020204030204" pitchFamily="34"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098151872"/>
                  </a:ext>
                </a:extLst>
              </a:tr>
              <a:tr h="44450">
                <a:tc>
                  <a:txBody>
                    <a:bodyPr/>
                    <a:lstStyle/>
                    <a:p>
                      <a:pPr marL="0" marR="0" algn="ctr">
                        <a:buNone/>
                      </a:pPr>
                      <a:r>
                        <a:rPr lang="en-US" sz="1800" kern="1400"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County of Relocation Interest</a:t>
                      </a:r>
                      <a:endParaRPr lang="en-US" sz="1800" kern="1400" dirty="0">
                        <a:effectLst/>
                        <a:latin typeface="Calibri" panose="020F0502020204030204" pitchFamily="34" charset="0"/>
                        <a:ea typeface="Times New Roman" panose="02020603050405020304" pitchFamily="18" charset="0"/>
                        <a:cs typeface="Calibri" panose="020F0502020204030204" pitchFamily="34"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marL="342900" marR="0" lvl="0" indent="-342900">
                        <a:buFont typeface="Symbol" panose="05050102010706020507" pitchFamily="18" charset="2"/>
                        <a:buChar char=""/>
                      </a:pPr>
                      <a:r>
                        <a:rPr lang="en-US" sz="1800" kern="1400"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Bay County</a:t>
                      </a:r>
                      <a:endParaRPr lang="en-US" sz="1800" kern="1400" dirty="0">
                        <a:effectLst/>
                        <a:latin typeface="Calibri" panose="020F0502020204030204" pitchFamily="34" charset="0"/>
                        <a:ea typeface="Times New Roman" panose="02020603050405020304" pitchFamily="18" charset="0"/>
                        <a:cs typeface="Calibri" panose="020F0502020204030204" pitchFamily="34" charset="0"/>
                      </a:endParaRPr>
                    </a:p>
                    <a:p>
                      <a:pPr marL="342900" marR="0" lvl="0" indent="-342900">
                        <a:buFont typeface="Symbol" panose="05050102010706020507" pitchFamily="18" charset="2"/>
                        <a:buChar char=""/>
                      </a:pPr>
                      <a:r>
                        <a:rPr lang="en-US" sz="1800" kern="1400"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Midland County</a:t>
                      </a:r>
                      <a:endParaRPr lang="en-US" sz="1800" kern="1400" dirty="0">
                        <a:effectLst/>
                        <a:latin typeface="Calibri" panose="020F0502020204030204" pitchFamily="34" charset="0"/>
                        <a:ea typeface="Times New Roman" panose="02020603050405020304" pitchFamily="18" charset="0"/>
                        <a:cs typeface="Calibri" panose="020F0502020204030204" pitchFamily="34" charset="0"/>
                      </a:endParaRPr>
                    </a:p>
                    <a:p>
                      <a:pPr marL="342900" marR="0" lvl="0" indent="-342900">
                        <a:buFont typeface="Symbol" panose="05050102010706020507" pitchFamily="18" charset="2"/>
                        <a:buChar char=""/>
                      </a:pPr>
                      <a:r>
                        <a:rPr lang="en-US" sz="1800" kern="1400"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Saginaw County</a:t>
                      </a:r>
                      <a:endParaRPr lang="en-US" sz="1800" kern="1400" dirty="0">
                        <a:effectLst/>
                        <a:latin typeface="Calibri" panose="020F0502020204030204" pitchFamily="34" charset="0"/>
                        <a:ea typeface="Times New Roman" panose="02020603050405020304" pitchFamily="18" charset="0"/>
                        <a:cs typeface="Calibri" panose="020F0502020204030204" pitchFamily="34"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marL="0" marR="0" algn="ctr">
                        <a:buNone/>
                      </a:pPr>
                      <a:r>
                        <a:rPr lang="en-US" sz="1800" b="1" kern="1400"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23.4%</a:t>
                      </a:r>
                      <a:endParaRPr lang="en-US" sz="1800" kern="1400" dirty="0">
                        <a:effectLst/>
                        <a:latin typeface="Calibri" panose="020F0502020204030204" pitchFamily="34" charset="0"/>
                        <a:ea typeface="Times New Roman" panose="02020603050405020304" pitchFamily="18" charset="0"/>
                        <a:cs typeface="Calibri" panose="020F0502020204030204" pitchFamily="34" charset="0"/>
                      </a:endParaRPr>
                    </a:p>
                    <a:p>
                      <a:pPr marL="0" marR="0" algn="ctr">
                        <a:buNone/>
                      </a:pPr>
                      <a:r>
                        <a:rPr lang="en-US" sz="1800" b="1" kern="1400"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18.8%</a:t>
                      </a:r>
                      <a:endParaRPr lang="en-US" sz="1800" kern="1400" dirty="0">
                        <a:effectLst/>
                        <a:latin typeface="Calibri" panose="020F0502020204030204" pitchFamily="34" charset="0"/>
                        <a:ea typeface="Times New Roman" panose="02020603050405020304" pitchFamily="18" charset="0"/>
                        <a:cs typeface="Calibri" panose="020F0502020204030204" pitchFamily="34" charset="0"/>
                      </a:endParaRPr>
                    </a:p>
                    <a:p>
                      <a:pPr marL="0" marR="0" algn="ctr">
                        <a:buNone/>
                      </a:pPr>
                      <a:r>
                        <a:rPr lang="en-US" sz="1800" b="1" kern="1400"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17.2%</a:t>
                      </a:r>
                      <a:endParaRPr lang="en-US" sz="1800" kern="1400" dirty="0">
                        <a:effectLst/>
                        <a:latin typeface="Calibri" panose="020F0502020204030204" pitchFamily="34" charset="0"/>
                        <a:ea typeface="Times New Roman" panose="02020603050405020304" pitchFamily="18" charset="0"/>
                        <a:cs typeface="Calibri" panose="020F0502020204030204" pitchFamily="34"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extLst>
                  <a:ext uri="{0D108BD9-81ED-4DB2-BD59-A6C34878D82A}">
                    <a16:rowId xmlns:a16="http://schemas.microsoft.com/office/drawing/2014/main" val="362837040"/>
                  </a:ext>
                </a:extLst>
              </a:tr>
            </a:tbl>
          </a:graphicData>
        </a:graphic>
      </p:graphicFrame>
    </p:spTree>
    <p:extLst>
      <p:ext uri="{BB962C8B-B14F-4D97-AF65-F5344CB8AC3E}">
        <p14:creationId xmlns:p14="http://schemas.microsoft.com/office/powerpoint/2010/main" val="3307899425"/>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22EF878-EF39-E280-0BBF-8DE503D2D23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1350ADB-FA51-63DB-7604-32835C7DEAC7}"/>
              </a:ext>
            </a:extLst>
          </p:cNvPr>
          <p:cNvSpPr txBox="1">
            <a:spLocks/>
          </p:cNvSpPr>
          <p:nvPr/>
        </p:nvSpPr>
        <p:spPr>
          <a:xfrm>
            <a:off x="460310" y="565759"/>
            <a:ext cx="11271379" cy="569095"/>
          </a:xfrm>
          <a:prstGeom prst="rect">
            <a:avLst/>
          </a:prstGeom>
          <a:solidFill>
            <a:schemeClr val="accent1">
              <a:lumMod val="75000"/>
            </a:schemeClr>
          </a:solidFill>
        </p:spPr>
        <p:txBody>
          <a:bodyPr anchor="b">
            <a:normAutofit/>
          </a:bodyPr>
          <a:lstStyle>
            <a:lvl1pPr algn="l" defTabSz="914400" rtl="0" eaLnBrk="1" latinLnBrk="0" hangingPunct="1">
              <a:lnSpc>
                <a:spcPct val="85000"/>
              </a:lnSpc>
              <a:spcBef>
                <a:spcPct val="0"/>
              </a:spcBef>
              <a:buNone/>
              <a:defRPr sz="4000" kern="1200" cap="all" baseline="0">
                <a:solidFill>
                  <a:schemeClr val="bg2"/>
                </a:solidFill>
                <a:latin typeface="+mj-lt"/>
                <a:ea typeface="+mj-ea"/>
                <a:cs typeface="+mj-cs"/>
              </a:defRPr>
            </a:lvl1pPr>
          </a:lstStyle>
          <a:p>
            <a:r>
              <a:rPr lang="en-US" sz="2400" cap="none">
                <a:solidFill>
                  <a:schemeClr val="bg1"/>
                </a:solidFill>
              </a:rPr>
              <a:t>Recommended Housing Strategies</a:t>
            </a:r>
            <a:endParaRPr lang="en-US" sz="2400" cap="none" dirty="0">
              <a:solidFill>
                <a:schemeClr val="bg1"/>
              </a:solidFill>
            </a:endParaRPr>
          </a:p>
        </p:txBody>
      </p:sp>
      <p:pic>
        <p:nvPicPr>
          <p:cNvPr id="4" name="Picture 2" descr="880+ Whats Next Stock Photos, Pictures &amp; Royalty-Free Images - iStock | Whats  next concept, Whats next purchase">
            <a:extLst>
              <a:ext uri="{FF2B5EF4-FFF2-40B4-BE49-F238E27FC236}">
                <a16:creationId xmlns:a16="http://schemas.microsoft.com/office/drawing/2014/main" id="{591185D8-B1A5-F723-A142-E443D3FD0A85}"/>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15893" t="12006" r="11558" b="12830"/>
          <a:stretch>
            <a:fillRect/>
          </a:stretch>
        </p:blipFill>
        <p:spPr bwMode="auto">
          <a:xfrm>
            <a:off x="10093911" y="5764020"/>
            <a:ext cx="1758659" cy="1056442"/>
          </a:xfrm>
          <a:prstGeom prst="rect">
            <a:avLst/>
          </a:prstGeom>
          <a:noFill/>
          <a:extLst>
            <a:ext uri="{909E8E84-426E-40DD-AFC4-6F175D3DCCD1}">
              <a14:hiddenFill xmlns:a14="http://schemas.microsoft.com/office/drawing/2010/main">
                <a:solidFill>
                  <a:srgbClr val="FFFFFF"/>
                </a:solidFill>
              </a14:hiddenFill>
            </a:ext>
          </a:extLst>
        </p:spPr>
      </p:pic>
      <p:sp>
        <p:nvSpPr>
          <p:cNvPr id="5" name="Title 1">
            <a:extLst>
              <a:ext uri="{FF2B5EF4-FFF2-40B4-BE49-F238E27FC236}">
                <a16:creationId xmlns:a16="http://schemas.microsoft.com/office/drawing/2014/main" id="{E12EAB86-C928-3AA1-9560-68F4BA2A9040}"/>
              </a:ext>
            </a:extLst>
          </p:cNvPr>
          <p:cNvSpPr txBox="1">
            <a:spLocks/>
          </p:cNvSpPr>
          <p:nvPr/>
        </p:nvSpPr>
        <p:spPr>
          <a:xfrm>
            <a:off x="339430" y="1134854"/>
            <a:ext cx="11271380" cy="5521061"/>
          </a:xfrm>
          <a:prstGeom prst="rect">
            <a:avLst/>
          </a:prstGeom>
        </p:spPr>
        <p:txBody>
          <a:bodyPr vert="horz" lIns="91440" tIns="45720" rIns="91440" bIns="45720" rtlCol="0" anchor="ctr">
            <a:noAutofit/>
          </a:bodyPr>
          <a:lstStyle>
            <a:lvl1pPr algn="l" defTabSz="914400" rtl="0" eaLnBrk="1" latinLnBrk="0" hangingPunct="1">
              <a:lnSpc>
                <a:spcPct val="85000"/>
              </a:lnSpc>
              <a:spcBef>
                <a:spcPct val="0"/>
              </a:spcBef>
              <a:buNone/>
              <a:defRPr sz="4000" kern="1200" cap="all" baseline="0">
                <a:solidFill>
                  <a:schemeClr val="bg2"/>
                </a:solidFill>
                <a:latin typeface="+mj-lt"/>
                <a:ea typeface="+mj-ea"/>
                <a:cs typeface="+mj-cs"/>
              </a:defRPr>
            </a:lvl1pPr>
          </a:lstStyle>
          <a:p>
            <a:pPr marL="228600" indent="-228600" algn="just" defTabSz="457200">
              <a:spcBef>
                <a:spcPct val="20000"/>
              </a:spcBef>
              <a:spcAft>
                <a:spcPts val="600"/>
              </a:spcAft>
              <a:buClr>
                <a:schemeClr val="accent2"/>
              </a:buClr>
              <a:buSzPct val="92000"/>
              <a:buFont typeface="Wingdings 2" panose="05020102010507070707" pitchFamily="18" charset="2"/>
              <a:buChar char=""/>
            </a:pPr>
            <a:r>
              <a:rPr lang="en-US" sz="2200" b="1" cap="none" dirty="0">
                <a:solidFill>
                  <a:schemeClr val="tx2"/>
                </a:solidFill>
                <a:latin typeface="+mn-lt"/>
                <a:ea typeface="+mn-ea"/>
                <a:cs typeface="+mn-cs"/>
              </a:rPr>
              <a:t>Refine the Existing Regional Housing Plan based on Findings of this Housing Needs Assessment </a:t>
            </a:r>
          </a:p>
          <a:p>
            <a:pPr marL="228600" indent="-228600" algn="just" defTabSz="457200">
              <a:spcBef>
                <a:spcPct val="20000"/>
              </a:spcBef>
              <a:spcAft>
                <a:spcPts val="600"/>
              </a:spcAft>
              <a:buClr>
                <a:schemeClr val="accent2"/>
              </a:buClr>
              <a:buSzPct val="92000"/>
              <a:buFont typeface="Wingdings 2" panose="05020102010507070707" pitchFamily="18" charset="2"/>
              <a:buChar char=""/>
            </a:pPr>
            <a:r>
              <a:rPr lang="en-US" sz="2200" b="1" cap="none" dirty="0">
                <a:solidFill>
                  <a:schemeClr val="tx2"/>
                </a:solidFill>
                <a:latin typeface="+mn-lt"/>
                <a:ea typeface="+mn-ea"/>
                <a:cs typeface="+mn-cs"/>
              </a:rPr>
              <a:t>Establish/Reassess Entity Responsible for Leading Long-Term Housing Efforts in the Region and Within Individual Counties/Municipalities and Expand Local Organizational Capacity to Assist the Area’s Housing Efforts </a:t>
            </a:r>
          </a:p>
          <a:p>
            <a:pPr marL="228600" indent="-228600" algn="just" defTabSz="457200">
              <a:spcBef>
                <a:spcPct val="20000"/>
              </a:spcBef>
              <a:spcAft>
                <a:spcPts val="600"/>
              </a:spcAft>
              <a:buClr>
                <a:schemeClr val="accent2"/>
              </a:buClr>
              <a:buSzPct val="92000"/>
              <a:buFont typeface="Wingdings 2" panose="05020102010507070707" pitchFamily="18" charset="2"/>
              <a:buChar char=""/>
            </a:pPr>
            <a:r>
              <a:rPr lang="en-US" sz="2200" b="1" cap="none" dirty="0">
                <a:solidFill>
                  <a:schemeClr val="tx2"/>
                </a:solidFill>
                <a:latin typeface="+mn-lt"/>
                <a:ea typeface="+mn-ea"/>
                <a:cs typeface="+mn-cs"/>
              </a:rPr>
              <a:t>Identify and Leverage Resources to Increase Housing Production and Impact of Housing Initiatives </a:t>
            </a:r>
          </a:p>
          <a:p>
            <a:pPr marL="228600" indent="-228600" algn="just" defTabSz="457200">
              <a:spcBef>
                <a:spcPct val="20000"/>
              </a:spcBef>
              <a:spcAft>
                <a:spcPts val="600"/>
              </a:spcAft>
              <a:buClr>
                <a:schemeClr val="accent2"/>
              </a:buClr>
              <a:buSzPct val="92000"/>
              <a:buFont typeface="Wingdings 2" panose="05020102010507070707" pitchFamily="18" charset="2"/>
              <a:buChar char=""/>
            </a:pPr>
            <a:r>
              <a:rPr lang="en-US" sz="2200" b="1" cap="none" dirty="0">
                <a:solidFill>
                  <a:schemeClr val="tx2"/>
                </a:solidFill>
                <a:latin typeface="+mn-lt"/>
                <a:ea typeface="+mn-ea"/>
                <a:cs typeface="+mn-cs"/>
              </a:rPr>
              <a:t>Utilize Resources to Help Stabilize Housing Situations and Secure Housing for the Most Vulnerable Households </a:t>
            </a:r>
          </a:p>
          <a:p>
            <a:pPr marL="228600" indent="-228600" algn="just" defTabSz="457200">
              <a:spcBef>
                <a:spcPct val="20000"/>
              </a:spcBef>
              <a:spcAft>
                <a:spcPts val="600"/>
              </a:spcAft>
              <a:buClr>
                <a:schemeClr val="accent2"/>
              </a:buClr>
              <a:buSzPct val="92000"/>
              <a:buFont typeface="Wingdings 2" panose="05020102010507070707" pitchFamily="18" charset="2"/>
              <a:buChar char=""/>
            </a:pPr>
            <a:r>
              <a:rPr lang="en-US" sz="2200" b="1" cap="none" dirty="0">
                <a:solidFill>
                  <a:schemeClr val="tx2"/>
                </a:solidFill>
                <a:latin typeface="+mn-lt"/>
                <a:ea typeface="+mn-ea"/>
                <a:cs typeface="+mn-cs"/>
              </a:rPr>
              <a:t>Develop Education and Outreach Campaign to Help Support Housing Initiatives </a:t>
            </a:r>
          </a:p>
          <a:p>
            <a:pPr marL="228600" indent="-228600" algn="just" defTabSz="457200">
              <a:spcBef>
                <a:spcPct val="20000"/>
              </a:spcBef>
              <a:spcAft>
                <a:spcPts val="600"/>
              </a:spcAft>
              <a:buClr>
                <a:schemeClr val="accent2"/>
              </a:buClr>
              <a:buSzPct val="92000"/>
              <a:buFont typeface="Wingdings 2" panose="05020102010507070707" pitchFamily="18" charset="2"/>
              <a:buChar char=""/>
            </a:pPr>
            <a:r>
              <a:rPr lang="en-US" sz="2200" b="1" cap="none" dirty="0">
                <a:solidFill>
                  <a:schemeClr val="tx2"/>
                </a:solidFill>
                <a:latin typeface="+mn-lt"/>
                <a:ea typeface="+mn-ea"/>
                <a:cs typeface="+mn-cs"/>
              </a:rPr>
              <a:t>Market the Region’s Residential Development Opportunities to Encourage Residential Development, including Leveraging Data Related to Potential Residential Development Sites and Potential Development Partners Outlined in this Report </a:t>
            </a:r>
          </a:p>
          <a:p>
            <a:pPr marL="228600" indent="-228600" algn="just" defTabSz="457200">
              <a:spcBef>
                <a:spcPct val="20000"/>
              </a:spcBef>
              <a:spcAft>
                <a:spcPts val="600"/>
              </a:spcAft>
              <a:buClr>
                <a:schemeClr val="accent2"/>
              </a:buClr>
              <a:buSzPct val="92000"/>
              <a:buFont typeface="Wingdings 2" panose="05020102010507070707" pitchFamily="18" charset="2"/>
              <a:buChar char=""/>
            </a:pPr>
            <a:r>
              <a:rPr lang="en-US" sz="2200" b="1" cap="none" dirty="0">
                <a:solidFill>
                  <a:schemeClr val="tx2"/>
                </a:solidFill>
                <a:latin typeface="+mn-lt"/>
                <a:ea typeface="+mn-ea"/>
                <a:cs typeface="+mn-cs"/>
              </a:rPr>
              <a:t>Create Housing Services Resource Center or Build Upon Existing Tools </a:t>
            </a:r>
          </a:p>
        </p:txBody>
      </p:sp>
    </p:spTree>
    <p:extLst>
      <p:ext uri="{BB962C8B-B14F-4D97-AF65-F5344CB8AC3E}">
        <p14:creationId xmlns:p14="http://schemas.microsoft.com/office/powerpoint/2010/main" val="2688478408"/>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descr="Key in a doorknob">
            <a:extLst>
              <a:ext uri="{FF2B5EF4-FFF2-40B4-BE49-F238E27FC236}">
                <a16:creationId xmlns:a16="http://schemas.microsoft.com/office/drawing/2014/main" id="{BFA8FDEC-871A-89C6-0828-F9FE4F94F38F}"/>
              </a:ext>
            </a:extLst>
          </p:cNvPr>
          <p:cNvPicPr>
            <a:picLocks noChangeAspect="1"/>
          </p:cNvPicPr>
          <p:nvPr/>
        </p:nvPicPr>
        <p:blipFill>
          <a:blip r:embed="rId2"/>
          <a:stretch>
            <a:fillRect/>
          </a:stretch>
        </p:blipFill>
        <p:spPr>
          <a:xfrm>
            <a:off x="0" y="0"/>
            <a:ext cx="12192000" cy="6858000"/>
          </a:xfrm>
          <a:prstGeom prst="rect">
            <a:avLst/>
          </a:prstGeom>
        </p:spPr>
      </p:pic>
      <p:sp>
        <p:nvSpPr>
          <p:cNvPr id="3" name="Title 1">
            <a:extLst>
              <a:ext uri="{FF2B5EF4-FFF2-40B4-BE49-F238E27FC236}">
                <a16:creationId xmlns:a16="http://schemas.microsoft.com/office/drawing/2014/main" id="{62AE21D8-AAE6-201D-8B57-790EF198D7AE}"/>
              </a:ext>
            </a:extLst>
          </p:cNvPr>
          <p:cNvSpPr txBox="1">
            <a:spLocks/>
          </p:cNvSpPr>
          <p:nvPr/>
        </p:nvSpPr>
        <p:spPr>
          <a:xfrm>
            <a:off x="609016" y="2814221"/>
            <a:ext cx="3412067" cy="532660"/>
          </a:xfrm>
          <a:prstGeom prst="rect">
            <a:avLst/>
          </a:prstGeom>
        </p:spPr>
        <p:txBody>
          <a:bodyPr vert="horz" lIns="91440" tIns="45720" rIns="91440" bIns="45720" rtlCol="0" anchor="ctr">
            <a:normAutofit/>
          </a:bodyPr>
          <a:lstStyle>
            <a:lvl1pPr algn="l" defTabSz="914400" rtl="0" eaLnBrk="1" latinLnBrk="0" hangingPunct="1">
              <a:lnSpc>
                <a:spcPct val="85000"/>
              </a:lnSpc>
              <a:spcBef>
                <a:spcPct val="0"/>
              </a:spcBef>
              <a:buNone/>
              <a:defRPr sz="4000" kern="1200" cap="all" baseline="0">
                <a:solidFill>
                  <a:schemeClr val="bg2"/>
                </a:solidFill>
                <a:latin typeface="+mj-lt"/>
                <a:ea typeface="+mj-ea"/>
                <a:cs typeface="+mj-cs"/>
              </a:defRPr>
            </a:lvl1pPr>
          </a:lstStyle>
          <a:p>
            <a:pPr defTabSz="457200">
              <a:spcAft>
                <a:spcPts val="600"/>
              </a:spcAft>
            </a:pPr>
            <a:r>
              <a:rPr lang="en-US" sz="2800" dirty="0">
                <a:solidFill>
                  <a:schemeClr val="accent1"/>
                </a:solidFill>
              </a:rPr>
              <a:t>Contact:</a:t>
            </a:r>
          </a:p>
        </p:txBody>
      </p:sp>
      <p:sp>
        <p:nvSpPr>
          <p:cNvPr id="2" name="TextBox 1">
            <a:extLst>
              <a:ext uri="{FF2B5EF4-FFF2-40B4-BE49-F238E27FC236}">
                <a16:creationId xmlns:a16="http://schemas.microsoft.com/office/drawing/2014/main" id="{1A7F2DF6-846E-CCFE-1D01-A056D18E836D}"/>
              </a:ext>
            </a:extLst>
          </p:cNvPr>
          <p:cNvSpPr txBox="1"/>
          <p:nvPr/>
        </p:nvSpPr>
        <p:spPr>
          <a:xfrm>
            <a:off x="609015" y="3429000"/>
            <a:ext cx="6039435" cy="2831544"/>
          </a:xfrm>
          <a:prstGeom prst="rect">
            <a:avLst/>
          </a:prstGeom>
          <a:noFill/>
        </p:spPr>
        <p:txBody>
          <a:bodyPr wrap="square" rtlCol="0">
            <a:spAutoFit/>
          </a:bodyPr>
          <a:lstStyle/>
          <a:p>
            <a:r>
              <a:rPr lang="en-US" sz="3200" dirty="0">
                <a:solidFill>
                  <a:schemeClr val="accent1"/>
                </a:solidFill>
              </a:rPr>
              <a:t>Patrick Bowen</a:t>
            </a:r>
          </a:p>
          <a:p>
            <a:r>
              <a:rPr lang="en-US" sz="3200" dirty="0">
                <a:solidFill>
                  <a:schemeClr val="accent1"/>
                </a:solidFill>
              </a:rPr>
              <a:t>Bowen National Research</a:t>
            </a:r>
          </a:p>
          <a:p>
            <a:r>
              <a:rPr lang="en-US" sz="3200" dirty="0">
                <a:solidFill>
                  <a:schemeClr val="accent1"/>
                </a:solidFill>
                <a:hlinkClick r:id="rId3">
                  <a:extLst>
                    <a:ext uri="{A12FA001-AC4F-418D-AE19-62706E023703}">
                      <ahyp:hlinkClr xmlns:ahyp="http://schemas.microsoft.com/office/drawing/2018/hyperlinkcolor" val="tx"/>
                    </a:ext>
                  </a:extLst>
                </a:hlinkClick>
              </a:rPr>
              <a:t>patrickb@bowennational.com</a:t>
            </a:r>
            <a:endParaRPr lang="en-US" sz="3200" dirty="0">
              <a:solidFill>
                <a:schemeClr val="accent1"/>
              </a:solidFill>
            </a:endParaRPr>
          </a:p>
          <a:p>
            <a:r>
              <a:rPr lang="en-US" sz="3200" dirty="0">
                <a:solidFill>
                  <a:schemeClr val="accent1"/>
                </a:solidFill>
              </a:rPr>
              <a:t>614-833-9300</a:t>
            </a:r>
          </a:p>
          <a:p>
            <a:r>
              <a:rPr lang="en-US" sz="3200" dirty="0">
                <a:solidFill>
                  <a:schemeClr val="accent1"/>
                </a:solidFill>
              </a:rPr>
              <a:t>www.bowennational.com</a:t>
            </a:r>
          </a:p>
          <a:p>
            <a:endParaRPr lang="en-US" dirty="0">
              <a:solidFill>
                <a:schemeClr val="accent1"/>
              </a:solidFill>
            </a:endParaRPr>
          </a:p>
        </p:txBody>
      </p:sp>
      <p:sp>
        <p:nvSpPr>
          <p:cNvPr id="4" name="Rectangle 3">
            <a:extLst>
              <a:ext uri="{FF2B5EF4-FFF2-40B4-BE49-F238E27FC236}">
                <a16:creationId xmlns:a16="http://schemas.microsoft.com/office/drawing/2014/main" id="{B0A24B78-E1F1-06CA-1516-D39F8F6A37D5}"/>
              </a:ext>
            </a:extLst>
          </p:cNvPr>
          <p:cNvSpPr/>
          <p:nvPr/>
        </p:nvSpPr>
        <p:spPr>
          <a:xfrm>
            <a:off x="609016" y="945451"/>
            <a:ext cx="3307317" cy="923330"/>
          </a:xfrm>
          <a:prstGeom prst="rect">
            <a:avLst/>
          </a:prstGeom>
          <a:noFill/>
        </p:spPr>
        <p:txBody>
          <a:bodyPr wrap="none" lIns="91440" tIns="45720" rIns="91440" bIns="45720">
            <a:spAutoFit/>
          </a:bodyPr>
          <a:lstStyle/>
          <a:p>
            <a:pPr algn="ctr"/>
            <a:r>
              <a:rPr lang="en-US" sz="5400" b="0" cap="none" spc="0" dirty="0">
                <a:ln w="0"/>
                <a:solidFill>
                  <a:schemeClr val="accent1"/>
                </a:solidFill>
                <a:effectLst>
                  <a:outerShdw blurRad="38100" dist="19050" dir="2700000" algn="tl" rotWithShape="0">
                    <a:schemeClr val="dk1">
                      <a:alpha val="40000"/>
                    </a:schemeClr>
                  </a:outerShdw>
                </a:effectLst>
              </a:rPr>
              <a:t>Questions?</a:t>
            </a:r>
          </a:p>
        </p:txBody>
      </p:sp>
    </p:spTree>
    <p:extLst>
      <p:ext uri="{BB962C8B-B14F-4D97-AF65-F5344CB8AC3E}">
        <p14:creationId xmlns:p14="http://schemas.microsoft.com/office/powerpoint/2010/main" val="922097782"/>
      </p:ext>
    </p:extLst>
  </p:cSld>
  <p:clrMapOvr>
    <a:masterClrMapping/>
  </p:clrMapOvr>
</p:sld>
</file>

<file path=ppt/theme/theme1.xml><?xml version="1.0" encoding="utf-8"?>
<a:theme xmlns:a="http://schemas.openxmlformats.org/drawingml/2006/main" name="Dividend">
  <a:themeElements>
    <a:clrScheme name="Dividend">
      <a:dk1>
        <a:sysClr val="windowText" lastClr="000000"/>
      </a:dk1>
      <a:lt1>
        <a:sysClr val="window" lastClr="FFFFFF"/>
      </a:lt1>
      <a:dk2>
        <a:srgbClr val="3D3D3D"/>
      </a:dk2>
      <a:lt2>
        <a:srgbClr val="EBEBEB"/>
      </a:lt2>
      <a:accent1>
        <a:srgbClr val="1A3260"/>
      </a:accent1>
      <a:accent2>
        <a:srgbClr val="4590B8"/>
      </a:accent2>
      <a:accent3>
        <a:srgbClr val="45CBE8"/>
      </a:accent3>
      <a:accent4>
        <a:srgbClr val="969FA7"/>
      </a:accent4>
      <a:accent5>
        <a:srgbClr val="A2C777"/>
      </a:accent5>
      <a:accent6>
        <a:srgbClr val="42955F"/>
      </a:accent6>
      <a:hlink>
        <a:srgbClr val="828282"/>
      </a:hlink>
      <a:folHlink>
        <a:srgbClr val="A5A5A5"/>
      </a:folHlink>
    </a:clrScheme>
    <a:fontScheme name="Dividend">
      <a:majorFont>
        <a:latin typeface="Gill Sans MT" panose="020B0502020104020203"/>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Gill Sans MT" panose="020B0502020104020203"/>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Dividend">
      <a:fillStyleLst>
        <a:solidFill>
          <a:schemeClr val="phClr"/>
        </a:solidFill>
        <a:gradFill rotWithShape="1">
          <a:gsLst>
            <a:gs pos="0">
              <a:schemeClr val="phClr">
                <a:tint val="68000"/>
                <a:alpha val="90000"/>
                <a:lumMod val="100000"/>
              </a:schemeClr>
            </a:gs>
            <a:gs pos="100000">
              <a:schemeClr val="phClr">
                <a:tint val="90000"/>
                <a:lumMod val="95000"/>
              </a:schemeClr>
            </a:gs>
          </a:gsLst>
          <a:lin ang="5400000" scaled="1"/>
        </a:gradFill>
        <a:gradFill rotWithShape="1">
          <a:gsLst>
            <a:gs pos="0">
              <a:schemeClr val="phClr">
                <a:tint val="98000"/>
                <a:lumMod val="110000"/>
              </a:schemeClr>
            </a:gs>
            <a:gs pos="84000">
              <a:schemeClr val="phClr">
                <a:shade val="90000"/>
                <a:lumMod val="88000"/>
              </a:schemeClr>
            </a:gs>
          </a:gsLst>
          <a:lin ang="5400000" scaled="0"/>
        </a:gradFill>
      </a:fillStyleLst>
      <a:lnStyleLst>
        <a:ln w="12700" cap="rnd" cmpd="sng" algn="ctr">
          <a:solidFill>
            <a:schemeClr val="phClr">
              <a:lumMod val="90000"/>
            </a:schemeClr>
          </a:solidFill>
          <a:prstDash val="solid"/>
        </a:ln>
        <a:ln w="22225"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55000"/>
              </a:srgbClr>
            </a:outerShdw>
          </a:effectLst>
        </a:effectStyle>
        <a:effectStyle>
          <a:effectLst>
            <a:outerShdw blurRad="88900" dist="38100" dir="5040000" rotWithShape="0">
              <a:srgbClr val="000000">
                <a:alpha val="60000"/>
              </a:srgbClr>
            </a:outerShdw>
          </a:effectLst>
          <a:scene3d>
            <a:camera prst="orthographicFront">
              <a:rot lat="0" lon="0" rev="0"/>
            </a:camera>
            <a:lightRig rig="threePt" dir="tl">
              <a:rot lat="0" lon="0" rev="1200000"/>
            </a:lightRig>
          </a:scene3d>
          <a:sp3d>
            <a:bevelT w="38100" h="50800"/>
          </a:sp3d>
        </a:effectStyle>
      </a:effectStyleLst>
      <a:bgFillStyleLst>
        <a:solidFill>
          <a:schemeClr val="phClr"/>
        </a:solidFill>
        <a:gradFill rotWithShape="1">
          <a:gsLst>
            <a:gs pos="0">
              <a:schemeClr val="phClr">
                <a:tint val="90000"/>
                <a:lumMod val="110000"/>
              </a:schemeClr>
            </a:gs>
            <a:gs pos="88000">
              <a:schemeClr val="phClr">
                <a:shade val="94000"/>
                <a:satMod val="110000"/>
                <a:lumMod val="88000"/>
              </a:schemeClr>
            </a:gs>
          </a:gsLst>
          <a:lin ang="5400000" scaled="0"/>
        </a:gradFill>
        <a:gradFill rotWithShape="1">
          <a:gsLst>
            <a:gs pos="0">
              <a:schemeClr val="phClr">
                <a:tint val="90000"/>
                <a:lumMod val="110000"/>
              </a:schemeClr>
            </a:gs>
            <a:gs pos="100000">
              <a:schemeClr val="phClr">
                <a:shade val="98000"/>
                <a:satMod val="110000"/>
                <a:lumMod val="8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Dividend" id="{9697A71B-4AB7-4A1A-BD5B-BB2D22835B57}" vid="{66F1C100-1D2B-4BEA-AD01-C4F230B3B965}"/>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明朝"/>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2.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明朝"/>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3.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明朝"/>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4.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明朝"/>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5.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明朝"/>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6.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明朝"/>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7.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明朝"/>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8.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明朝"/>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32CFD154C8BA91469FF0BE1EB0DED2FB" ma:contentTypeVersion="4" ma:contentTypeDescription="Create a new document." ma:contentTypeScope="" ma:versionID="131d7b26bafa9ac8de3c4646adb8ad5f">
  <xsd:schema xmlns:xsd="http://www.w3.org/2001/XMLSchema" xmlns:xs="http://www.w3.org/2001/XMLSchema" xmlns:p="http://schemas.microsoft.com/office/2006/metadata/properties" xmlns:ns3="30a35805-515a-425f-bee0-9667700b47d3" targetNamespace="http://schemas.microsoft.com/office/2006/metadata/properties" ma:root="true" ma:fieldsID="67ba6cdd65fb94f500c5decfb943b254" ns3:_="">
    <xsd:import namespace="30a35805-515a-425f-bee0-9667700b47d3"/>
    <xsd:element name="properties">
      <xsd:complexType>
        <xsd:sequence>
          <xsd:element name="documentManagement">
            <xsd:complexType>
              <xsd:all>
                <xsd:element ref="ns3:MediaServiceMetadata" minOccurs="0"/>
                <xsd:element ref="ns3:MediaServiceFastMetadata" minOccurs="0"/>
                <xsd:element ref="ns3:MediaServiceAutoKeyPoints" minOccurs="0"/>
                <xsd:element ref="ns3:MediaServiceKeyPoint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30a35805-515a-425f-bee0-9667700b47d3"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A2616906-70C2-4B55-9F14-C952D902B4C3}">
  <ds:schemaRefs>
    <ds:schemaRef ds:uri="http://schemas.openxmlformats.org/package/2006/metadata/core-properties"/>
    <ds:schemaRef ds:uri="http://purl.org/dc/dcmitype/"/>
    <ds:schemaRef ds:uri="http://schemas.microsoft.com/office/2006/metadata/properties"/>
    <ds:schemaRef ds:uri="http://www.w3.org/XML/1998/namespace"/>
    <ds:schemaRef ds:uri="http://schemas.microsoft.com/office/2006/documentManagement/types"/>
    <ds:schemaRef ds:uri="http://schemas.microsoft.com/office/infopath/2007/PartnerControls"/>
    <ds:schemaRef ds:uri="30a35805-515a-425f-bee0-9667700b47d3"/>
    <ds:schemaRef ds:uri="http://purl.org/dc/terms/"/>
    <ds:schemaRef ds:uri="http://purl.org/dc/elements/1.1/"/>
  </ds:schemaRefs>
</ds:datastoreItem>
</file>

<file path=customXml/itemProps2.xml><?xml version="1.0" encoding="utf-8"?>
<ds:datastoreItem xmlns:ds="http://schemas.openxmlformats.org/officeDocument/2006/customXml" ds:itemID="{A3352FB1-81AF-408B-965F-F0CD882AA228}">
  <ds:schemaRefs>
    <ds:schemaRef ds:uri="http://schemas.microsoft.com/sharepoint/v3/contenttype/forms"/>
  </ds:schemaRefs>
</ds:datastoreItem>
</file>

<file path=customXml/itemProps3.xml><?xml version="1.0" encoding="utf-8"?>
<ds:datastoreItem xmlns:ds="http://schemas.openxmlformats.org/officeDocument/2006/customXml" ds:itemID="{37A2D295-F50C-4AE9-9202-A557C1379033}">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30a35805-515a-425f-bee0-9667700b47d3"/>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
  <TotalTime>41043</TotalTime>
  <Words>4780</Words>
  <Application>Microsoft Office PowerPoint</Application>
  <PresentationFormat>Widescreen</PresentationFormat>
  <Paragraphs>1625</Paragraphs>
  <Slides>31</Slides>
  <Notes>7</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31</vt:i4>
      </vt:variant>
    </vt:vector>
  </HeadingPairs>
  <TitlesOfParts>
    <vt:vector size="38" baseType="lpstr">
      <vt:lpstr>Arial</vt:lpstr>
      <vt:lpstr>Calibri</vt:lpstr>
      <vt:lpstr>Gill Sans MT</vt:lpstr>
      <vt:lpstr>Symbol</vt:lpstr>
      <vt:lpstr>Times New Roman</vt:lpstr>
      <vt:lpstr>Wingdings 2</vt:lpstr>
      <vt:lpstr>Dividend</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Des Johnson</dc:creator>
  <cp:lastModifiedBy>Bill Ernat</cp:lastModifiedBy>
  <cp:revision>2599</cp:revision>
  <cp:lastPrinted>2025-07-01T18:35:24Z</cp:lastPrinted>
  <dcterms:created xsi:type="dcterms:W3CDTF">2017-11-14T14:39:14Z</dcterms:created>
  <dcterms:modified xsi:type="dcterms:W3CDTF">2025-07-09T12:14:29Z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0x01010032CFD154C8BA91469FF0BE1EB0DED2FB</vt:lpwstr>
  </property>
</Properties>
</file>